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2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C0E5EB-6011-41FA-B0FE-221FF71C1F60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704850"/>
            <a:ext cx="4699000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64050"/>
            <a:ext cx="5607050" cy="4229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6513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926513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14291-F0A2-48A9-91A1-E8254522A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E2E348-BE82-4196-8675-AEC47BB8FA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81B9E-96C9-42D3-94C7-779F23B90636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0DCD3-FC8E-4E34-8611-0F5EA71FC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57143-0D52-405D-9905-07459FD98919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77D78-8C7D-49F9-89F2-2B0D8D9ED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648B1-5C19-46C5-A5DA-019D3FA3C2F1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847A4-80CF-441A-9335-120FB4621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A138-15CE-49C6-8BA4-11FE60AE6A00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4866-7940-4013-88CA-DD42FE4B0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77E98-8560-42C8-8D8E-54AC39B02109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9681-50C6-41F6-AF7D-81909D1E1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484FE-7405-4551-8F4A-B10FE8C3F0B5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F5819-FB5E-446D-9863-8793F0ED1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C4BA6-7645-44F7-81DC-6B614F4DFDC8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978FC-C1FB-4FAE-8579-A988C0004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57B9-EBCA-4697-8952-A31FD6C72349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0A7C4-5EAA-4047-A2BD-1C36D59BE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9E348-3D9E-4EA9-A76D-7C6EDACCFACF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22112-2FA5-4AB3-BBC4-C7C1AF8A8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90B8-3C98-4BC5-B739-46C792E702BE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D6FF3-36A6-430A-AAAD-9A443E71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8099D-B93F-49EE-9B15-11C8B57A85E0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21428-8D84-4D06-AF87-52D9EA567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88BA68-DAE8-4F9A-8CA9-F56F5EFD898B}" type="datetimeFigureOut">
              <a:rPr lang="en-US"/>
              <a:pPr>
                <a:defRPr/>
              </a:pPr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B99E47-EEC4-4707-87BC-76D66989D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69863" y="0"/>
            <a:ext cx="65357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Informational Text . . .</a:t>
            </a:r>
            <a:endParaRPr lang="en-US" sz="4000">
              <a:ea typeface="Calibri" pitchFamily="34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9863" y="708025"/>
            <a:ext cx="8610600" cy="584517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Connector 6"/>
          <p:cNvCxnSpPr>
            <a:stCxn id="5" idx="0"/>
          </p:cNvCxnSpPr>
          <p:nvPr/>
        </p:nvCxnSpPr>
        <p:spPr>
          <a:xfrm flipH="1">
            <a:off x="4421188" y="708025"/>
            <a:ext cx="53975" cy="5845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9863" y="3276600"/>
            <a:ext cx="861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1" name="Rectangle 9"/>
          <p:cNvSpPr>
            <a:spLocks noChangeArrowheads="1"/>
          </p:cNvSpPr>
          <p:nvPr/>
        </p:nvSpPr>
        <p:spPr bwMode="auto">
          <a:xfrm>
            <a:off x="138113" y="6381750"/>
            <a:ext cx="95392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Reading Strategy:  </a:t>
            </a:r>
            <a:r>
              <a:rPr lang="en-US" sz="1000" i="1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Close and Critical Reading</a:t>
            </a:r>
            <a:endParaRPr lang="en-US" sz="1000">
              <a:ea typeface="Calibri" pitchFamily="34" charset="0"/>
              <a:cs typeface="Arial" charset="0"/>
            </a:endParaRPr>
          </a:p>
          <a:p>
            <a:pPr eaLnBrk="0" hangingPunct="0"/>
            <a:r>
              <a:rPr lang="en-US" sz="10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Bookmarks can be found at:  http://missionliteracy.com/page68/assets/Close%20and%Critical%Reading%20bookmarks%20June%202010.pdf</a:t>
            </a:r>
            <a:endParaRPr lang="en-US" sz="1000">
              <a:cs typeface="Arial" charset="0"/>
            </a:endParaRP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1676400" y="685800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the text say?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655638" y="884238"/>
            <a:ext cx="3505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CC1:</a:t>
            </a:r>
            <a:r>
              <a:rPr lang="en-US" sz="1100">
                <a:latin typeface="Bell MT" pitchFamily="18" charset="0"/>
              </a:rPr>
              <a:t>  Summary, Gist, Topics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5791200" y="685800"/>
            <a:ext cx="2057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How does the text say it?</a:t>
            </a:r>
          </a:p>
        </p:txBody>
      </p:sp>
      <p:sp>
        <p:nvSpPr>
          <p:cNvPr id="14345" name="TextBox 14"/>
          <p:cNvSpPr txBox="1">
            <a:spLocks noChangeArrowheads="1"/>
          </p:cNvSpPr>
          <p:nvPr/>
        </p:nvSpPr>
        <p:spPr bwMode="auto">
          <a:xfrm>
            <a:off x="4797425" y="881063"/>
            <a:ext cx="3505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CC4:  </a:t>
            </a:r>
            <a:r>
              <a:rPr lang="en-US" sz="1100">
                <a:latin typeface="Bell MT" pitchFamily="18" charset="0"/>
              </a:rPr>
              <a:t>Text Features, Support, Evidence, Style</a:t>
            </a:r>
          </a:p>
        </p:txBody>
      </p:sp>
      <p:sp>
        <p:nvSpPr>
          <p:cNvPr id="14346" name="TextBox 15"/>
          <p:cNvSpPr txBox="1">
            <a:spLocks noChangeArrowheads="1"/>
          </p:cNvSpPr>
          <p:nvPr/>
        </p:nvSpPr>
        <p:spPr bwMode="auto">
          <a:xfrm>
            <a:off x="1371600" y="3302000"/>
            <a:ext cx="22860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What does the text mean?</a:t>
            </a:r>
          </a:p>
        </p:txBody>
      </p:sp>
      <p:sp>
        <p:nvSpPr>
          <p:cNvPr id="14347" name="TextBox 20"/>
          <p:cNvSpPr txBox="1">
            <a:spLocks noChangeArrowheads="1"/>
          </p:cNvSpPr>
          <p:nvPr/>
        </p:nvSpPr>
        <p:spPr bwMode="auto">
          <a:xfrm>
            <a:off x="381000" y="3548063"/>
            <a:ext cx="3886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CC2:</a:t>
            </a:r>
            <a:r>
              <a:rPr lang="en-US" sz="1100">
                <a:latin typeface="Bell MT" pitchFamily="18" charset="0"/>
              </a:rPr>
              <a:t>  Purpose    </a:t>
            </a:r>
            <a:r>
              <a:rPr lang="en-US" sz="1100" u="sng">
                <a:latin typeface="Bell MT" pitchFamily="18" charset="0"/>
              </a:rPr>
              <a:t>CC6</a:t>
            </a:r>
            <a:r>
              <a:rPr lang="en-US" sz="1100">
                <a:latin typeface="Bell MT" pitchFamily="18" charset="0"/>
              </a:rPr>
              <a:t>:  Claim, Author’s Message</a:t>
            </a:r>
          </a:p>
        </p:txBody>
      </p:sp>
      <p:sp>
        <p:nvSpPr>
          <p:cNvPr id="14348" name="TextBox 27"/>
          <p:cNvSpPr txBox="1">
            <a:spLocks noChangeArrowheads="1"/>
          </p:cNvSpPr>
          <p:nvPr/>
        </p:nvSpPr>
        <p:spPr bwMode="auto">
          <a:xfrm>
            <a:off x="5562600" y="3263900"/>
            <a:ext cx="2667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 u="sng">
                <a:latin typeface="Bell MT" pitchFamily="18" charset="0"/>
              </a:rPr>
              <a:t>So . . . What does it mean to me?</a:t>
            </a:r>
          </a:p>
        </p:txBody>
      </p:sp>
      <p:sp>
        <p:nvSpPr>
          <p:cNvPr id="14349" name="TextBox 28"/>
          <p:cNvSpPr txBox="1">
            <a:spLocks noChangeArrowheads="1"/>
          </p:cNvSpPr>
          <p:nvPr/>
        </p:nvSpPr>
        <p:spPr bwMode="auto">
          <a:xfrm>
            <a:off x="4724400" y="3430588"/>
            <a:ext cx="3886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 u="sng">
                <a:latin typeface="Bell MT" pitchFamily="18" charset="0"/>
              </a:rPr>
              <a:t>CC7</a:t>
            </a:r>
            <a:r>
              <a:rPr lang="en-US" sz="1100">
                <a:latin typeface="Bell MT" pitchFamily="18" charset="0"/>
              </a:rPr>
              <a:t>:  Relevancy      </a:t>
            </a:r>
            <a:r>
              <a:rPr lang="en-US" sz="1100" u="sng">
                <a:latin typeface="Bell MT" pitchFamily="18" charset="0"/>
              </a:rPr>
              <a:t>CC9</a:t>
            </a:r>
            <a:r>
              <a:rPr lang="en-US" sz="1100">
                <a:latin typeface="Bell MT" pitchFamily="18" charset="0"/>
              </a:rPr>
              <a:t>:  Personal Connection</a:t>
            </a:r>
          </a:p>
        </p:txBody>
      </p:sp>
      <p:sp>
        <p:nvSpPr>
          <p:cNvPr id="14350" name="TextBox 5"/>
          <p:cNvSpPr txBox="1">
            <a:spLocks noChangeArrowheads="1"/>
          </p:cNvSpPr>
          <p:nvPr/>
        </p:nvSpPr>
        <p:spPr bwMode="auto">
          <a:xfrm>
            <a:off x="419100" y="1146175"/>
            <a:ext cx="3886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>
                <a:latin typeface="Calibri" pitchFamily="34" charset="0"/>
              </a:rPr>
              <a:t>This is your summary</a:t>
            </a:r>
          </a:p>
        </p:txBody>
      </p:sp>
      <p:sp>
        <p:nvSpPr>
          <p:cNvPr id="14351" name="TextBox 16"/>
          <p:cNvSpPr txBox="1">
            <a:spLocks noChangeArrowheads="1"/>
          </p:cNvSpPr>
          <p:nvPr/>
        </p:nvSpPr>
        <p:spPr bwMode="auto">
          <a:xfrm>
            <a:off x="381000" y="1493838"/>
            <a:ext cx="37338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Determine:</a:t>
            </a:r>
          </a:p>
          <a:p>
            <a:pPr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The central idea</a:t>
            </a:r>
          </a:p>
          <a:p>
            <a:pPr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Specific  evidence to support</a:t>
            </a:r>
          </a:p>
          <a:p>
            <a:pPr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Ideas in order of importance</a:t>
            </a:r>
          </a:p>
          <a:p>
            <a:pPr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Obvious/logical inferences</a:t>
            </a:r>
          </a:p>
        </p:txBody>
      </p:sp>
      <p:sp>
        <p:nvSpPr>
          <p:cNvPr id="14352" name="TextBox 17"/>
          <p:cNvSpPr txBox="1">
            <a:spLocks noChangeArrowheads="1"/>
          </p:cNvSpPr>
          <p:nvPr/>
        </p:nvSpPr>
        <p:spPr bwMode="auto">
          <a:xfrm>
            <a:off x="4549775" y="1066800"/>
            <a:ext cx="36544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>
                <a:latin typeface="Calibri" pitchFamily="34" charset="0"/>
              </a:rPr>
              <a:t>This is the author’s craft &amp; structure</a:t>
            </a:r>
          </a:p>
        </p:txBody>
      </p:sp>
      <p:sp>
        <p:nvSpPr>
          <p:cNvPr id="14353" name="TextBox 18"/>
          <p:cNvSpPr txBox="1">
            <a:spLocks noChangeArrowheads="1"/>
          </p:cNvSpPr>
          <p:nvPr/>
        </p:nvSpPr>
        <p:spPr bwMode="auto">
          <a:xfrm>
            <a:off x="4456113" y="1319213"/>
            <a:ext cx="423068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n-US" sz="1400">
                <a:latin typeface="Calibri" pitchFamily="34" charset="0"/>
              </a:rPr>
              <a:t>How is the information organized?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Cause/effect, time, topic, compare/contrast, persuasion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56113" y="1981200"/>
            <a:ext cx="423068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US" sz="1400" dirty="0">
                <a:latin typeface="+mn-lt"/>
              </a:rPr>
              <a:t>From what point of view/perspective was this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</a:rPr>
              <a:t>         written?</a:t>
            </a:r>
          </a:p>
        </p:txBody>
      </p:sp>
      <p:sp>
        <p:nvSpPr>
          <p:cNvPr id="14355" name="TextBox 24"/>
          <p:cNvSpPr txBox="1">
            <a:spLocks noChangeArrowheads="1"/>
          </p:cNvSpPr>
          <p:nvPr/>
        </p:nvSpPr>
        <p:spPr bwMode="auto">
          <a:xfrm>
            <a:off x="4456113" y="2435225"/>
            <a:ext cx="4230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3.     What are the style., mood, tone?</a:t>
            </a:r>
          </a:p>
        </p:txBody>
      </p:sp>
      <p:sp>
        <p:nvSpPr>
          <p:cNvPr id="14356" name="TextBox 25"/>
          <p:cNvSpPr txBox="1">
            <a:spLocks noChangeArrowheads="1"/>
          </p:cNvSpPr>
          <p:nvPr/>
        </p:nvSpPr>
        <p:spPr bwMode="auto">
          <a:xfrm>
            <a:off x="4456113" y="2701925"/>
            <a:ext cx="42306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4.     What are the sources of information and fact?  Is </a:t>
            </a:r>
          </a:p>
          <a:p>
            <a:r>
              <a:rPr lang="en-US" sz="1400">
                <a:latin typeface="Calibri" pitchFamily="34" charset="0"/>
              </a:rPr>
              <a:t>         there more than one source?</a:t>
            </a:r>
          </a:p>
        </p:txBody>
      </p:sp>
      <p:sp>
        <p:nvSpPr>
          <p:cNvPr id="14357" name="TextBox 26"/>
          <p:cNvSpPr txBox="1">
            <a:spLocks noChangeArrowheads="1"/>
          </p:cNvSpPr>
          <p:nvPr/>
        </p:nvSpPr>
        <p:spPr bwMode="auto">
          <a:xfrm>
            <a:off x="169863" y="3806825"/>
            <a:ext cx="3944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>
                <a:latin typeface="Calibri" pitchFamily="34" charset="0"/>
              </a:rPr>
              <a:t>This is the claim; the author’s intent</a:t>
            </a:r>
          </a:p>
        </p:txBody>
      </p:sp>
      <p:sp>
        <p:nvSpPr>
          <p:cNvPr id="14358" name="TextBox 29"/>
          <p:cNvSpPr txBox="1">
            <a:spLocks noChangeArrowheads="1"/>
          </p:cNvSpPr>
          <p:nvPr/>
        </p:nvSpPr>
        <p:spPr bwMode="auto">
          <a:xfrm>
            <a:off x="381000" y="4140200"/>
            <a:ext cx="41910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is the author’s stance/perspective towards the topic?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How does the author use language to shape the tone?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are the concepts that make the reasoning possible?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assumptions underlie the concepts?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implications follow the concepts?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400">
                <a:latin typeface="Calibri" pitchFamily="34" charset="0"/>
              </a:rPr>
              <a:t>What is the purpose, end or objective(s)?</a:t>
            </a:r>
          </a:p>
        </p:txBody>
      </p:sp>
      <p:sp>
        <p:nvSpPr>
          <p:cNvPr id="14359" name="TextBox 31"/>
          <p:cNvSpPr txBox="1">
            <a:spLocks noChangeArrowheads="1"/>
          </p:cNvSpPr>
          <p:nvPr/>
        </p:nvSpPr>
        <p:spPr bwMode="auto">
          <a:xfrm>
            <a:off x="4495800" y="3581400"/>
            <a:ext cx="4230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u="sng">
                <a:latin typeface="Calibri" pitchFamily="34" charset="0"/>
              </a:rPr>
              <a:t>This is where you make a connection to your life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41825" y="3810000"/>
            <a:ext cx="4114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>
                <a:latin typeface="+mn-lt"/>
              </a:rPr>
              <a:t>Text       Self: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What does this remind me of in my life?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is this different from my life?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does this relate to my life?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What were my feelings when I read this?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5029200" y="3946525"/>
            <a:ext cx="114300" cy="9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4495800" y="4835525"/>
            <a:ext cx="4114800" cy="7318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>
                <a:latin typeface="+mn-lt"/>
              </a:rPr>
              <a:t>Text       </a:t>
            </a:r>
            <a:r>
              <a:rPr lang="en-US" b="1" u="sng" dirty="0" err="1">
                <a:latin typeface="+mn-lt"/>
              </a:rPr>
              <a:t>Text</a:t>
            </a:r>
            <a:r>
              <a:rPr lang="en-US" b="1" u="sng" dirty="0">
                <a:latin typeface="+mn-lt"/>
              </a:rPr>
              <a:t>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How is the text similar to other things I’ve read/watched?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+mn-lt"/>
              </a:rPr>
              <a:t>Have I read something like this before?</a:t>
            </a:r>
          </a:p>
        </p:txBody>
      </p:sp>
      <p:sp>
        <p:nvSpPr>
          <p:cNvPr id="36" name="Right Arrow 35"/>
          <p:cNvSpPr/>
          <p:nvPr/>
        </p:nvSpPr>
        <p:spPr>
          <a:xfrm>
            <a:off x="5105400" y="5013325"/>
            <a:ext cx="114300" cy="9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64" name="TextBox 40"/>
          <p:cNvSpPr txBox="1">
            <a:spLocks noChangeArrowheads="1"/>
          </p:cNvSpPr>
          <p:nvPr/>
        </p:nvSpPr>
        <p:spPr bwMode="auto">
          <a:xfrm>
            <a:off x="4495800" y="5445125"/>
            <a:ext cx="44196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latin typeface="Calibri" pitchFamily="34" charset="0"/>
              </a:rPr>
              <a:t>Text       World:</a:t>
            </a:r>
          </a:p>
          <a:p>
            <a:pPr>
              <a:buFont typeface="Arial" charset="0"/>
              <a:buChar char="•"/>
            </a:pPr>
            <a:r>
              <a:rPr lang="en-US" sz="1200">
                <a:latin typeface="Calibri" pitchFamily="34" charset="0"/>
              </a:rPr>
              <a:t>What does this remind me of in the real world?</a:t>
            </a:r>
          </a:p>
          <a:p>
            <a:pPr>
              <a:buFont typeface="Arial" charset="0"/>
              <a:buChar char="•"/>
            </a:pPr>
            <a:r>
              <a:rPr lang="en-US" sz="1200">
                <a:latin typeface="Calibri" pitchFamily="34" charset="0"/>
              </a:rPr>
              <a:t>How does this relate to the world around me?</a:t>
            </a:r>
          </a:p>
          <a:p>
            <a:pPr>
              <a:buFont typeface="Arial" charset="0"/>
              <a:buChar char="•"/>
            </a:pPr>
            <a:r>
              <a:rPr lang="en-US" sz="1200">
                <a:latin typeface="Calibri" pitchFamily="34" charset="0"/>
              </a:rPr>
              <a:t>How is this similar/different to things that have happened</a:t>
            </a:r>
          </a:p>
          <a:p>
            <a:r>
              <a:rPr lang="en-US" sz="1200">
                <a:latin typeface="Calibri" pitchFamily="34" charset="0"/>
              </a:rPr>
              <a:t>          around me?</a:t>
            </a:r>
          </a:p>
        </p:txBody>
      </p:sp>
      <p:sp>
        <p:nvSpPr>
          <p:cNvPr id="42" name="Right Arrow 41"/>
          <p:cNvSpPr/>
          <p:nvPr/>
        </p:nvSpPr>
        <p:spPr>
          <a:xfrm>
            <a:off x="5105400" y="5622925"/>
            <a:ext cx="114300" cy="920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270</Words>
  <Application>Microsoft Office PowerPoint</Application>
  <PresentationFormat>On-screen Show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Bookman Old Style</vt:lpstr>
      <vt:lpstr>Times New Roman</vt:lpstr>
      <vt:lpstr>Bell MT</vt:lpstr>
      <vt:lpstr>Office Theme</vt:lpstr>
      <vt:lpstr>Slide 1</vt:lpstr>
    </vt:vector>
  </TitlesOfParts>
  <Company>Dearborn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defuser</cp:lastModifiedBy>
  <cp:revision>19</cp:revision>
  <cp:lastPrinted>2013-10-17T14:09:43Z</cp:lastPrinted>
  <dcterms:created xsi:type="dcterms:W3CDTF">2013-04-24T17:59:46Z</dcterms:created>
  <dcterms:modified xsi:type="dcterms:W3CDTF">2013-12-09T16:20:26Z</dcterms:modified>
</cp:coreProperties>
</file>