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94A99A-389D-4428-83F8-87A6D7D0D887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4183067-8822-4184-AB9B-DDEF2CE6F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7F5FCB-A638-4515-BE1D-070797EC595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40D9A-2DCE-4D7E-8509-AF35F474B7AA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CC93C-E64B-4A8B-AD35-8D2683AC2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36683-5B6D-41A9-98A5-899F621EDB16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40EFD-8DDB-4E85-9DA6-B6B71D22B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EE6A1-5C17-4FDC-BDC2-2ACF6557414F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D2192-6178-4EFB-A289-85E388E43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3ACD1-6E37-4A9D-8684-9C0BE074DBED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D6DCA-A363-4319-B507-5B9E27EAA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4951-878C-41A8-A9D6-AAE5B058E574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A7E9C-75B4-4CBF-8F4E-4DF51D3A2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070AD-F818-4632-96A4-75D8B999878F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34EC-DCF4-4753-AFD0-74F84CF3B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0E083-2113-406E-B72E-EC6E9EA6F5C2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962AF-F856-448D-AA2C-685279389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A2F49-D0CB-400E-A50D-D97A5910D7EE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16A8F-CC38-4FDB-8E8F-DB651BD06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72F1D-0BEA-40D5-9D12-443FD782F849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CD333-CEB7-4B26-9606-55ABE116A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286C-CFAA-443E-B7CB-A7FEE52F4D08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6EB33-9CAF-4CC5-B378-6D6DE77AD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A4033-492B-41F2-B6EC-F0D5D0AF405B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BAC2-3E0F-4784-9FBC-68C628356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684099-ED00-4E83-AA73-F58B084DAD2B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E09CC2-0709-45C4-B599-A51D3FA7A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69863" y="76200"/>
            <a:ext cx="556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Narrative Text . . .</a:t>
            </a:r>
            <a:endParaRPr lang="en-US" sz="4000">
              <a:ea typeface="Calibri" pitchFamily="34" charset="0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0500" y="704850"/>
            <a:ext cx="8610600" cy="576897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4495800" y="704850"/>
            <a:ext cx="0" cy="5768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" y="3094038"/>
            <a:ext cx="861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138113" y="6275388"/>
            <a:ext cx="8763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Reading Strategy:  </a:t>
            </a:r>
            <a:r>
              <a:rPr lang="en-US" sz="1000" i="1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Close and Critical Reading</a:t>
            </a:r>
            <a:endParaRPr lang="en-US" sz="10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en-US" sz="10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Bookmarks can be found at:  http://missionliteracy.com/page68/assets/Close%20and%Critical%Reading%20bookmarks%20June%202010.pdf</a:t>
            </a:r>
            <a:endParaRPr lang="en-US" sz="1000">
              <a:cs typeface="Arial" charset="0"/>
            </a:endParaRP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1714500" y="655638"/>
            <a:ext cx="1447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What does it say?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647700" y="885825"/>
            <a:ext cx="3505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Bell MT" pitchFamily="18" charset="0"/>
              </a:rPr>
              <a:t>Summary of chapter/how did the story advance?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5791200" y="655638"/>
            <a:ext cx="2057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How does the text say it?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4797425" y="874713"/>
            <a:ext cx="4103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Bell MT" pitchFamily="18" charset="0"/>
              </a:rPr>
              <a:t>Find examples of figurative language:</a:t>
            </a:r>
          </a:p>
          <a:p>
            <a:r>
              <a:rPr lang="en-US" sz="1100">
                <a:latin typeface="Bell MT" pitchFamily="18" charset="0"/>
              </a:rPr>
              <a:t>(metaphor/simile, descriptive language, symbolism)</a:t>
            </a: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1797050" y="3094038"/>
            <a:ext cx="1676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What does it mean?</a:t>
            </a:r>
          </a:p>
        </p:txBody>
      </p:sp>
      <p:sp>
        <p:nvSpPr>
          <p:cNvPr id="14347" name="TextBox 27"/>
          <p:cNvSpPr txBox="1">
            <a:spLocks noChangeArrowheads="1"/>
          </p:cNvSpPr>
          <p:nvPr/>
        </p:nvSpPr>
        <p:spPr bwMode="auto">
          <a:xfrm>
            <a:off x="5486400" y="3094038"/>
            <a:ext cx="2667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So . . . What does it mean to me?</a:t>
            </a:r>
          </a:p>
        </p:txBody>
      </p:sp>
      <p:sp>
        <p:nvSpPr>
          <p:cNvPr id="14348" name="TextBox 28"/>
          <p:cNvSpPr txBox="1">
            <a:spLocks noChangeArrowheads="1"/>
          </p:cNvSpPr>
          <p:nvPr/>
        </p:nvSpPr>
        <p:spPr bwMode="auto">
          <a:xfrm>
            <a:off x="4648200" y="3294063"/>
            <a:ext cx="3886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Bell MT" pitchFamily="18" charset="0"/>
              </a:rPr>
              <a:t>Make a connection (to a book/movie, your life, current events)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" y="1112838"/>
            <a:ext cx="37338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dirty="0">
                <a:latin typeface="+mj-lt"/>
                <a:cs typeface="Times New Roman" pitchFamily="18" charset="0"/>
              </a:rPr>
              <a:t>This is your summary</a:t>
            </a:r>
            <a:endParaRPr lang="en-US" sz="1600" b="1" u="sng" dirty="0">
              <a:latin typeface="+mj-lt"/>
              <a:cs typeface="Times New Roman" pitchFamily="18" charset="0"/>
            </a:endParaRPr>
          </a:p>
        </p:txBody>
      </p:sp>
      <p:sp>
        <p:nvSpPr>
          <p:cNvPr id="14350" name="TextBox 18"/>
          <p:cNvSpPr txBox="1">
            <a:spLocks noChangeArrowheads="1"/>
          </p:cNvSpPr>
          <p:nvPr/>
        </p:nvSpPr>
        <p:spPr bwMode="auto">
          <a:xfrm>
            <a:off x="533400" y="1417638"/>
            <a:ext cx="37338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The gist/central idea</a:t>
            </a:r>
          </a:p>
          <a:p>
            <a:pPr marL="285750" indent="-285750"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Specific evidence to support</a:t>
            </a:r>
          </a:p>
          <a:p>
            <a:pPr marL="285750" indent="-285750"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Ideas in order of importance</a:t>
            </a:r>
          </a:p>
          <a:p>
            <a:pPr marL="285750" indent="-285750"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Obvious/logical inferences</a:t>
            </a:r>
          </a:p>
          <a:p>
            <a:pPr marL="285750" indent="-285750"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Most important ideas/events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24400" y="1265238"/>
            <a:ext cx="37338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dirty="0">
                <a:latin typeface="+mj-lt"/>
                <a:cs typeface="Times New Roman" pitchFamily="18" charset="0"/>
              </a:rPr>
              <a:t>This is the author’s craft &amp; structure</a:t>
            </a:r>
            <a:endParaRPr lang="en-US" sz="1600" b="1" u="sng" dirty="0">
              <a:latin typeface="+mj-lt"/>
              <a:cs typeface="Times New Roman" pitchFamily="18" charset="0"/>
            </a:endParaRPr>
          </a:p>
        </p:txBody>
      </p:sp>
      <p:sp>
        <p:nvSpPr>
          <p:cNvPr id="14352" name="TextBox 30"/>
          <p:cNvSpPr txBox="1">
            <a:spLocks noChangeArrowheads="1"/>
          </p:cNvSpPr>
          <p:nvPr/>
        </p:nvSpPr>
        <p:spPr bwMode="auto">
          <a:xfrm>
            <a:off x="4648200" y="1493838"/>
            <a:ext cx="42227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genre does the selection represent?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Whose voice did the author choose as the narrator?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role does dialogue play?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are the style, mood and tone?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word choice, imagery and figures of speech (simile, metaphor, alliteration, irony, repetition, personification) does the author use?</a:t>
            </a:r>
          </a:p>
        </p:txBody>
      </p:sp>
      <p:sp>
        <p:nvSpPr>
          <p:cNvPr id="14353" name="TextBox 31"/>
          <p:cNvSpPr txBox="1">
            <a:spLocks noChangeArrowheads="1"/>
          </p:cNvSpPr>
          <p:nvPr/>
        </p:nvSpPr>
        <p:spPr bwMode="auto">
          <a:xfrm>
            <a:off x="398463" y="3552825"/>
            <a:ext cx="3944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>
                <a:latin typeface="Calibri" pitchFamily="34" charset="0"/>
              </a:rPr>
              <a:t>This is the claim; the author’s intent</a:t>
            </a:r>
          </a:p>
        </p:txBody>
      </p:sp>
      <p:sp>
        <p:nvSpPr>
          <p:cNvPr id="14354" name="TextBox 34"/>
          <p:cNvSpPr txBox="1">
            <a:spLocks noChangeArrowheads="1"/>
          </p:cNvSpPr>
          <p:nvPr/>
        </p:nvSpPr>
        <p:spPr bwMode="auto">
          <a:xfrm>
            <a:off x="228600" y="4013200"/>
            <a:ext cx="426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>
                <a:latin typeface="Times New Roman" pitchFamily="18" charset="0"/>
                <a:cs typeface="Times New Roman" pitchFamily="18" charset="0"/>
              </a:rPr>
              <a:t>What is the theme/central idea?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>
                <a:latin typeface="Times New Roman" pitchFamily="18" charset="0"/>
                <a:cs typeface="Times New Roman" pitchFamily="18" charset="0"/>
              </a:rPr>
              <a:t>How is the theme/central idea supported with ideas &amp; details?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>
                <a:latin typeface="Times New Roman" pitchFamily="18" charset="0"/>
                <a:cs typeface="Times New Roman" pitchFamily="18" charset="0"/>
              </a:rPr>
              <a:t>How does the author use language: dialect, variant spellings, archaic words, formal/informal words to shape the tone and meaning of the piece?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>
                <a:latin typeface="Times New Roman" pitchFamily="18" charset="0"/>
                <a:cs typeface="Times New Roman" pitchFamily="18" charset="0"/>
              </a:rPr>
              <a:t>How does the author use point of view, style, mood, tone, text features, imagery, figures of speech (simile, metaphor, alliteration, irony, repetition, onomatopoeia, personification) and the lead, to achieve his/her purpose (author’s intent)?</a:t>
            </a:r>
          </a:p>
          <a:p>
            <a:pPr marL="171450" indent="-171450">
              <a:buFont typeface="Arial" charset="0"/>
              <a:buChar char="•"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5" name="TextBox 35"/>
          <p:cNvSpPr txBox="1">
            <a:spLocks noChangeArrowheads="1"/>
          </p:cNvSpPr>
          <p:nvPr/>
        </p:nvSpPr>
        <p:spPr bwMode="auto">
          <a:xfrm>
            <a:off x="4495800" y="3551238"/>
            <a:ext cx="4230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>
                <a:latin typeface="Calibri" pitchFamily="34" charset="0"/>
              </a:rPr>
              <a:t>This is where you make a connection to your life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41825" y="3779838"/>
            <a:ext cx="4114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>
                <a:latin typeface="+mn-lt"/>
              </a:rPr>
              <a:t>Text       Self: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What does this remind me of in my life?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How is this different from my life?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How does this relate to my life?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What were my feelings when I read this?</a:t>
            </a:r>
            <a:r>
              <a:rPr lang="en-US" dirty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029200" y="3932238"/>
            <a:ext cx="114300" cy="9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495800" y="4759325"/>
            <a:ext cx="41148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>
                <a:latin typeface="+mn-lt"/>
              </a:rPr>
              <a:t>Text       </a:t>
            </a:r>
            <a:r>
              <a:rPr lang="en-US" b="1" u="sng" dirty="0" err="1">
                <a:latin typeface="+mn-lt"/>
              </a:rPr>
              <a:t>Text</a:t>
            </a:r>
            <a:r>
              <a:rPr lang="en-US" b="1" u="sng" dirty="0">
                <a:latin typeface="+mn-lt"/>
              </a:rPr>
              <a:t>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How is the text similar to other things I’ve read/watched?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Have I read something like this before?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95800" y="5368925"/>
            <a:ext cx="44196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>
                <a:latin typeface="+mn-lt"/>
              </a:rPr>
              <a:t>Text       World: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What does this remind me of in the real world?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How does this relate to the world around me?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How is this similar/different to things that have happened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          around me?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5067300" y="4906963"/>
            <a:ext cx="114300" cy="9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ight Arrow 43"/>
          <p:cNvSpPr/>
          <p:nvPr/>
        </p:nvSpPr>
        <p:spPr>
          <a:xfrm>
            <a:off x="5067300" y="5516563"/>
            <a:ext cx="114300" cy="9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62" name="TextBox 1"/>
          <p:cNvSpPr txBox="1">
            <a:spLocks noChangeArrowheads="1"/>
          </p:cNvSpPr>
          <p:nvPr/>
        </p:nvSpPr>
        <p:spPr bwMode="auto">
          <a:xfrm>
            <a:off x="266700" y="3309938"/>
            <a:ext cx="3924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alibri" pitchFamily="34" charset="0"/>
              </a:rPr>
              <a:t>Consider: shifts in character, conflict, dialogue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311</Words>
  <Application>Microsoft Office PowerPoint</Application>
  <PresentationFormat>On-screen Show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Bookman Old Style</vt:lpstr>
      <vt:lpstr>Times New Roman</vt:lpstr>
      <vt:lpstr>Bell MT</vt:lpstr>
      <vt:lpstr>Office Theme</vt:lpstr>
      <vt:lpstr>Slide 1</vt:lpstr>
    </vt:vector>
  </TitlesOfParts>
  <Company>Dearborn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defuser</cp:lastModifiedBy>
  <cp:revision>22</cp:revision>
  <cp:lastPrinted>2013-04-24T18:14:45Z</cp:lastPrinted>
  <dcterms:created xsi:type="dcterms:W3CDTF">2013-04-24T17:59:46Z</dcterms:created>
  <dcterms:modified xsi:type="dcterms:W3CDTF">2013-10-22T13:15:24Z</dcterms:modified>
</cp:coreProperties>
</file>