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45C5B6D5-000A-4253-BCB7-0E35C3820F27}">
          <p14:sldIdLst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4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416E57-731D-4413-AAB0-DAF0E971CFDB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45E8C8-416A-4970-893D-683A9A675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287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5E8C8-416A-4970-893D-683A9A67501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269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0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720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27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455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05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109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86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213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794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89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4252-0BD6-4191-A8DE-2DE4465FB7AA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839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44252-0BD6-4191-A8DE-2DE4465FB7AA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DF30D-6D00-4138-8CC4-AF37F0A30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137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0560" y="304800"/>
            <a:ext cx="65350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Informational Text . . .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14001" y="914400"/>
            <a:ext cx="8610600" cy="5257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5" idx="0"/>
            <a:endCxn id="5" idx="2"/>
          </p:cNvCxnSpPr>
          <p:nvPr/>
        </p:nvCxnSpPr>
        <p:spPr>
          <a:xfrm>
            <a:off x="4519301" y="914400"/>
            <a:ext cx="0" cy="5257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1"/>
            <a:endCxn id="5" idx="3"/>
          </p:cNvCxnSpPr>
          <p:nvPr/>
        </p:nvCxnSpPr>
        <p:spPr>
          <a:xfrm>
            <a:off x="214001" y="3543300"/>
            <a:ext cx="861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37801" y="6275516"/>
            <a:ext cx="8763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Reading Strategy:  </a:t>
            </a:r>
            <a:r>
              <a:rPr kumimoji="0" lang="en-US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Close and Critical Reading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Bookmarks can be found at:  http://missionliteracy.com/page68/assets/Close%20and%Critical%Reading%20bookmarks%20June%202010.pdf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76400" y="10184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latin typeface="Bell MT" pitchFamily="18" charset="0"/>
              </a:rPr>
              <a:t>What does it say?</a:t>
            </a:r>
            <a:endParaRPr lang="en-US" sz="1200" b="1" u="sng" dirty="0">
              <a:latin typeface="Bell MT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" y="1295400"/>
            <a:ext cx="3505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 smtClean="0">
                <a:latin typeface="Bell MT" pitchFamily="18" charset="0"/>
              </a:rPr>
              <a:t>CC1:</a:t>
            </a:r>
            <a:r>
              <a:rPr lang="en-US" sz="1100" dirty="0" smtClean="0">
                <a:latin typeface="Bell MT" pitchFamily="18" charset="0"/>
              </a:rPr>
              <a:t>  Summary, Gist, Topics</a:t>
            </a:r>
            <a:endParaRPr lang="en-US" sz="1100" dirty="0">
              <a:latin typeface="Bell MT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1200" y="1066799"/>
            <a:ext cx="205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latin typeface="Bell MT" pitchFamily="18" charset="0"/>
              </a:rPr>
              <a:t>How does the text say it?</a:t>
            </a:r>
            <a:endParaRPr lang="en-US" sz="1200" b="1" u="sng" dirty="0">
              <a:latin typeface="Bell MT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97751" y="1285912"/>
            <a:ext cx="3505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 smtClean="0">
                <a:latin typeface="Bell MT" pitchFamily="18" charset="0"/>
              </a:rPr>
              <a:t>CC4:  </a:t>
            </a:r>
            <a:r>
              <a:rPr lang="en-US" sz="1100" dirty="0" smtClean="0">
                <a:latin typeface="Bell MT" pitchFamily="18" charset="0"/>
              </a:rPr>
              <a:t>Text Features, Support, Evidence, Style</a:t>
            </a:r>
            <a:endParaRPr lang="en-US" sz="1100" dirty="0">
              <a:latin typeface="Bell MT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52600" y="3685401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latin typeface="Bell MT" pitchFamily="18" charset="0"/>
              </a:rPr>
              <a:t>What does it mean?</a:t>
            </a:r>
            <a:endParaRPr lang="en-US" sz="1200" b="1" u="sng" dirty="0">
              <a:latin typeface="Bell MT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1000" y="3886200"/>
            <a:ext cx="3886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 smtClean="0">
                <a:latin typeface="Bell MT" pitchFamily="18" charset="0"/>
              </a:rPr>
              <a:t>CC2:</a:t>
            </a:r>
            <a:r>
              <a:rPr lang="en-US" sz="1100" dirty="0" smtClean="0">
                <a:latin typeface="Bell MT" pitchFamily="18" charset="0"/>
              </a:rPr>
              <a:t>  Purpose</a:t>
            </a:r>
          </a:p>
          <a:p>
            <a:r>
              <a:rPr lang="en-US" sz="1100" u="sng" dirty="0" smtClean="0">
                <a:latin typeface="Bell MT" pitchFamily="18" charset="0"/>
              </a:rPr>
              <a:t>CC6</a:t>
            </a:r>
            <a:r>
              <a:rPr lang="en-US" sz="1100" dirty="0" smtClean="0">
                <a:latin typeface="Bell MT" pitchFamily="18" charset="0"/>
              </a:rPr>
              <a:t>:  Claim, Author’s Message</a:t>
            </a:r>
            <a:endParaRPr lang="en-US" sz="1100" dirty="0">
              <a:latin typeface="Bell MT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486400" y="3685401"/>
            <a:ext cx="2667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latin typeface="Bell MT" pitchFamily="18" charset="0"/>
              </a:rPr>
              <a:t>So . . . What does it mean to me?</a:t>
            </a:r>
            <a:endParaRPr lang="en-US" sz="1200" b="1" u="sng" dirty="0">
              <a:latin typeface="Bell MT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48200" y="3886200"/>
            <a:ext cx="3886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 smtClean="0">
                <a:latin typeface="Bell MT" pitchFamily="18" charset="0"/>
              </a:rPr>
              <a:t>CC7</a:t>
            </a:r>
            <a:r>
              <a:rPr lang="en-US" sz="1100" dirty="0" smtClean="0">
                <a:latin typeface="Bell MT" pitchFamily="18" charset="0"/>
              </a:rPr>
              <a:t>:  Relevancy</a:t>
            </a:r>
          </a:p>
          <a:p>
            <a:r>
              <a:rPr lang="en-US" sz="1100" u="sng" dirty="0" smtClean="0">
                <a:latin typeface="Bell MT" pitchFamily="18" charset="0"/>
              </a:rPr>
              <a:t>CC9</a:t>
            </a:r>
            <a:r>
              <a:rPr lang="en-US" sz="1100" dirty="0" smtClean="0">
                <a:latin typeface="Bell MT" pitchFamily="18" charset="0"/>
              </a:rPr>
              <a:t>:  Personal Connection</a:t>
            </a:r>
            <a:endParaRPr lang="en-US" sz="1100" dirty="0"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718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83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dpstech</cp:lastModifiedBy>
  <cp:revision>9</cp:revision>
  <cp:lastPrinted>2013-04-24T18:16:34Z</cp:lastPrinted>
  <dcterms:created xsi:type="dcterms:W3CDTF">2013-04-24T17:59:46Z</dcterms:created>
  <dcterms:modified xsi:type="dcterms:W3CDTF">2013-04-26T13:06:45Z</dcterms:modified>
</cp:coreProperties>
</file>