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61" r:id="rId8"/>
    <p:sldId id="262" r:id="rId9"/>
    <p:sldId id="263" r:id="rId10"/>
    <p:sldId id="264" r:id="rId11"/>
    <p:sldId id="267" r:id="rId12"/>
    <p:sldId id="265" r:id="rId13"/>
    <p:sldId id="268"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663E284-D694-4ED1-B57F-6751D864D934}" type="datetimeFigureOut">
              <a:rPr lang="en-US"/>
              <a:pPr>
                <a:defRPr/>
              </a:pPr>
              <a:t>9/30/2013</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C4B7F467-6C9E-498E-AC7E-1D5BBC974E0E}" type="slidenum">
              <a:rPr lang="en-US"/>
              <a:pPr>
                <a:defRPr/>
              </a:pPr>
              <a:t>‹#›</a:t>
            </a:fld>
            <a:endParaRPr lang="en-US"/>
          </a:p>
        </p:txBody>
      </p:sp>
    </p:spTree>
  </p:cSld>
  <p:clrMapOvr>
    <a:masterClrMapping/>
  </p:clrMapOvr>
  <p:transition spd="med">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193718-4690-4CB3-80A1-671B19DB172B}" type="datetimeFigureOut">
              <a:rPr lang="en-US"/>
              <a:pPr>
                <a:defRPr/>
              </a:pPr>
              <a:t>9/30/2013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C034E77-E456-4DDB-86A4-D394B09E28E5}" type="slidenum">
              <a:rPr lang="en-US"/>
              <a:pPr>
                <a:defRPr/>
              </a:pPr>
              <a:t>‹#›</a:t>
            </a:fld>
            <a:endParaRPr lang="en-US"/>
          </a:p>
        </p:txBody>
      </p:sp>
    </p:spTree>
  </p:cSld>
  <p:clrMapOvr>
    <a:masterClrMapping/>
  </p:clrMapOvr>
  <p:transition spd="med">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E51B71B-B804-49F6-B55F-22710E22EB65}" type="datetimeFigureOut">
              <a:rPr lang="en-US"/>
              <a:pPr>
                <a:defRPr/>
              </a:pPr>
              <a:t>9/30/2013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9342B48-6073-4CD4-AFA7-6AAD429E30AE}" type="slidenum">
              <a:rPr lang="en-US"/>
              <a:pPr>
                <a:defRPr/>
              </a:pPr>
              <a:t>‹#›</a:t>
            </a:fld>
            <a:endParaRPr lang="en-US"/>
          </a:p>
        </p:txBody>
      </p:sp>
    </p:spTree>
  </p:cSld>
  <p:clrMapOvr>
    <a:masterClrMapping/>
  </p:clrMapOvr>
  <p:transition spd="med">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5E604BBF-08E1-4071-973A-CE95E75DDE7A}" type="datetimeFigureOut">
              <a:rPr lang="en-US"/>
              <a:pPr>
                <a:defRPr/>
              </a:pPr>
              <a:t>9/30/2013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F8AC519-3F68-4D9D-A1AC-46E33757B021}" type="slidenum">
              <a:rPr lang="en-US"/>
              <a:pPr>
                <a:defRPr/>
              </a:pPr>
              <a:t>‹#›</a:t>
            </a:fld>
            <a:endParaRPr lang="en-US"/>
          </a:p>
        </p:txBody>
      </p:sp>
    </p:spTree>
  </p:cSld>
  <p:clrMapOvr>
    <a:masterClrMapping/>
  </p:clrMapOvr>
  <p:transition spd="med">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2FD063BA-C3DB-48B5-A757-82E07F1769FC}" type="datetimeFigureOut">
              <a:rPr lang="en-US"/>
              <a:pPr>
                <a:defRPr/>
              </a:pPr>
              <a:t>9/30/2013</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1C9955E6-9857-4EF7-BF9C-ADD2CEEA477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C8E9960F-1CE8-4B61-AD6A-34EAD54E192B}" type="datetimeFigureOut">
              <a:rPr lang="en-US"/>
              <a:pPr>
                <a:defRPr/>
              </a:pPr>
              <a:t>9/30/2013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F6AA7F9-C467-4E48-911A-017C7081532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29E7B45A-3E09-4412-B808-B222BA17EC1C}" type="datetimeFigureOut">
              <a:rPr lang="en-US"/>
              <a:pPr>
                <a:defRPr/>
              </a:pPr>
              <a:t>9/30/2013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836E120-7804-4944-ACDD-CC8913625353}"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B084D86-0037-4C20-97E1-67F153B73E72}" type="datetimeFigureOut">
              <a:rPr lang="en-US"/>
              <a:pPr>
                <a:defRPr/>
              </a:pPr>
              <a:t>9/30/2013</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8712D056-6F15-48C8-BB2C-82AFC2452CA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74FF121-7FEA-45DF-A84D-9804EEB1E043}" type="datetimeFigureOut">
              <a:rPr lang="en-US"/>
              <a:pPr>
                <a:defRPr/>
              </a:pPr>
              <a:t>9/30/2013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853D555-2E65-4129-A584-A6E67DB44A53}" type="slidenum">
              <a:rPr lang="en-US"/>
              <a:pPr>
                <a:defRPr/>
              </a:pPr>
              <a:t>‹#›</a:t>
            </a:fld>
            <a:endParaRPr lang="en-US"/>
          </a:p>
        </p:txBody>
      </p:sp>
    </p:spTree>
  </p:cSld>
  <p:clrMapOvr>
    <a:masterClrMapping/>
  </p:clrMapOvr>
  <p:transition spd="med">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8C1B237E-2855-44E9-84C9-10D2A9399C1B}" type="datetimeFigureOut">
              <a:rPr lang="en-US"/>
              <a:pPr>
                <a:defRPr/>
              </a:pPr>
              <a:t>9/30/2013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A9052D1-421D-47E4-BA2E-BF6EE35CF02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AAA9C920-D04C-4E18-B306-7040E089ACC7}" type="datetimeFigureOut">
              <a:rPr lang="en-US"/>
              <a:pPr>
                <a:defRPr/>
              </a:pPr>
              <a:t>9/30/2013</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D917BE31-B0F9-4396-86C5-AAB7C1F2CE3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med">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46C9F9B3-8A2F-4276-BC0B-9E3BD51DBC25}" type="datetimeFigureOut">
              <a:rPr lang="en-US"/>
              <a:pPr>
                <a:defRPr/>
              </a:pPr>
              <a:t>9/30/2013</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C2CA949B-0AD6-49ED-BD32-216F246515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8" r:id="rId2"/>
    <p:sldLayoutId id="2147483673" r:id="rId3"/>
    <p:sldLayoutId id="2147483674" r:id="rId4"/>
    <p:sldLayoutId id="2147483675" r:id="rId5"/>
    <p:sldLayoutId id="2147483676" r:id="rId6"/>
    <p:sldLayoutId id="2147483669" r:id="rId7"/>
    <p:sldLayoutId id="2147483677" r:id="rId8"/>
    <p:sldLayoutId id="2147483678" r:id="rId9"/>
    <p:sldLayoutId id="2147483670" r:id="rId10"/>
    <p:sldLayoutId id="2147483671" r:id="rId11"/>
  </p:sldLayoutIdLst>
  <p:transition spd="med">
    <p:cover dir="r"/>
  </p:transition>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2.xml"/><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2.xml"/><Relationship Id="rId5" Type="http://schemas.openxmlformats.org/officeDocument/2006/relationships/image" Target="../media/image13.wmf"/><Relationship Id="rId4"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image" Target="../media/image1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w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PARTS OF SPEECH</a:t>
            </a:r>
            <a:endParaRPr lang="en-US" dirty="0"/>
          </a:p>
        </p:txBody>
      </p:sp>
      <p:sp>
        <p:nvSpPr>
          <p:cNvPr id="13314" name="Subtitle 2"/>
          <p:cNvSpPr>
            <a:spLocks noGrp="1"/>
          </p:cNvSpPr>
          <p:nvPr>
            <p:ph type="subTitle" idx="1"/>
          </p:nvPr>
        </p:nvSpPr>
        <p:spPr>
          <a:xfrm>
            <a:off x="685800" y="3611563"/>
            <a:ext cx="7772400" cy="1200150"/>
          </a:xfrm>
        </p:spPr>
        <p:txBody>
          <a:bodyPr/>
          <a:lstStyle/>
          <a:p>
            <a:pPr marR="0" eaLnBrk="1" hangingPunct="1"/>
            <a:r>
              <a:rPr lang="en-US" smtClean="0"/>
              <a:t>The 8 Parts of English Speech</a:t>
            </a:r>
          </a:p>
        </p:txBody>
      </p:sp>
      <p:pic>
        <p:nvPicPr>
          <p:cNvPr id="13315" name="Picture 2" descr="C:\Documents and Settings\Chuck Wesserling\Local Settings\Temporary Internet Files\Content.IE5\Y7C5M0JU\MC900233954[1].wmf"/>
          <p:cNvPicPr>
            <a:picLocks noChangeAspect="1" noChangeArrowheads="1"/>
          </p:cNvPicPr>
          <p:nvPr/>
        </p:nvPicPr>
        <p:blipFill>
          <a:blip r:embed="rId2"/>
          <a:srcRect/>
          <a:stretch>
            <a:fillRect/>
          </a:stretch>
        </p:blipFill>
        <p:spPr bwMode="auto">
          <a:xfrm>
            <a:off x="685800" y="609600"/>
            <a:ext cx="2085975" cy="2154238"/>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A pronoun is a word that is used to </a:t>
            </a:r>
            <a:r>
              <a:rPr lang="en-US" b="1" smtClean="0"/>
              <a:t>take the place of a noun.</a:t>
            </a:r>
          </a:p>
          <a:p>
            <a:pPr eaLnBrk="1" hangingPunct="1"/>
            <a:endParaRPr lang="en-US" b="1" smtClean="0"/>
          </a:p>
          <a:p>
            <a:pPr eaLnBrk="1" hangingPunct="1"/>
            <a:r>
              <a:rPr lang="en-US" b="1" smtClean="0"/>
              <a:t>“PRO” – means ‘for’ – so </a:t>
            </a:r>
            <a:r>
              <a:rPr lang="en-US" b="1" i="1" smtClean="0"/>
              <a:t>pronoun</a:t>
            </a:r>
            <a:r>
              <a:rPr lang="en-US" b="1" smtClean="0"/>
              <a:t> = “for a noun”</a:t>
            </a:r>
          </a:p>
          <a:p>
            <a:pPr eaLnBrk="1" hangingPunct="1"/>
            <a:endParaRPr lang="en-US" smtClean="0"/>
          </a:p>
          <a:p>
            <a:pPr eaLnBrk="1" hangingPunct="1"/>
            <a:r>
              <a:rPr lang="en-US" b="1" smtClean="0"/>
              <a:t>There are 1</a:t>
            </a:r>
            <a:r>
              <a:rPr lang="en-US" b="1" baseline="30000" smtClean="0"/>
              <a:t>st</a:t>
            </a:r>
            <a:r>
              <a:rPr lang="en-US" b="1" smtClean="0"/>
              <a:t> /2</a:t>
            </a:r>
            <a:r>
              <a:rPr lang="en-US" b="1" baseline="30000" smtClean="0"/>
              <a:t>nd</a:t>
            </a:r>
            <a:r>
              <a:rPr lang="en-US" b="1" smtClean="0"/>
              <a:t> and 3</a:t>
            </a:r>
            <a:r>
              <a:rPr lang="en-US" b="1" baseline="30000" smtClean="0"/>
              <a:t>rd</a:t>
            </a:r>
            <a:r>
              <a:rPr lang="en-US" b="1" smtClean="0"/>
              <a:t> person pronouns:</a:t>
            </a:r>
          </a:p>
          <a:p>
            <a:pPr lvl="1" eaLnBrk="1" hangingPunct="1"/>
            <a:r>
              <a:rPr lang="en-US" b="1" smtClean="0"/>
              <a:t>1</a:t>
            </a:r>
            <a:r>
              <a:rPr lang="en-US" b="1" baseline="30000" smtClean="0"/>
              <a:t>st</a:t>
            </a:r>
            <a:r>
              <a:rPr lang="en-US" b="1" smtClean="0"/>
              <a:t>:	I, me, my, mine, our, ours, us</a:t>
            </a:r>
          </a:p>
          <a:p>
            <a:pPr lvl="1" eaLnBrk="1" hangingPunct="1"/>
            <a:r>
              <a:rPr lang="en-US" b="1" smtClean="0"/>
              <a:t>2</a:t>
            </a:r>
            <a:r>
              <a:rPr lang="en-US" b="1" baseline="30000" smtClean="0"/>
              <a:t>nd</a:t>
            </a:r>
            <a:r>
              <a:rPr lang="en-US" b="1" smtClean="0"/>
              <a:t>-	You, your, yours</a:t>
            </a:r>
          </a:p>
          <a:p>
            <a:pPr lvl="1" eaLnBrk="1" hangingPunct="1"/>
            <a:r>
              <a:rPr lang="en-US" b="1" smtClean="0"/>
              <a:t>3</a:t>
            </a:r>
            <a:r>
              <a:rPr lang="en-US" b="1" baseline="30000" smtClean="0"/>
              <a:t>rd</a:t>
            </a:r>
            <a:r>
              <a:rPr lang="en-US" b="1" smtClean="0"/>
              <a:t>-	He, she, it, his, hers, theirs, them</a:t>
            </a:r>
          </a:p>
        </p:txBody>
      </p:sp>
      <p:sp>
        <p:nvSpPr>
          <p:cNvPr id="3" name="Title 2"/>
          <p:cNvSpPr>
            <a:spLocks noGrp="1"/>
          </p:cNvSpPr>
          <p:nvPr>
            <p:ph type="title"/>
          </p:nvPr>
        </p:nvSpPr>
        <p:spPr/>
        <p:txBody>
          <a:bodyPr/>
          <a:lstStyle/>
          <a:p>
            <a:pPr eaLnBrk="1" fontAlgn="auto" hangingPunct="1">
              <a:spcAft>
                <a:spcPts val="0"/>
              </a:spcAft>
              <a:defRPr/>
            </a:pPr>
            <a:r>
              <a:rPr lang="en-US" dirty="0" smtClean="0"/>
              <a:t>V.	PRONOUNS</a:t>
            </a:r>
            <a:endParaRPr lang="en-US"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eaLnBrk="1" fontAlgn="auto" hangingPunct="1">
              <a:spcAft>
                <a:spcPts val="0"/>
              </a:spcAft>
              <a:buFont typeface="Wingdings 3"/>
              <a:buChar char=""/>
              <a:defRPr/>
            </a:pPr>
            <a:r>
              <a:rPr lang="en-US" dirty="0" smtClean="0"/>
              <a:t>Look how boring it would be if we didn’t:</a:t>
            </a:r>
          </a:p>
          <a:p>
            <a:pPr marL="621792" lvl="1" eaLnBrk="1" fontAlgn="auto" hangingPunct="1">
              <a:spcBef>
                <a:spcPts val="324"/>
              </a:spcBef>
              <a:spcAft>
                <a:spcPts val="0"/>
              </a:spcAft>
              <a:buFont typeface="Verdana"/>
              <a:buChar char="◦"/>
              <a:defRPr/>
            </a:pPr>
            <a:endParaRPr lang="en-US" dirty="0" smtClean="0"/>
          </a:p>
          <a:p>
            <a:pPr marL="621792" lvl="1" eaLnBrk="1" fontAlgn="auto" hangingPunct="1">
              <a:spcBef>
                <a:spcPts val="324"/>
              </a:spcBef>
              <a:spcAft>
                <a:spcPts val="0"/>
              </a:spcAft>
              <a:buFont typeface="Verdana"/>
              <a:buChar char="◦"/>
              <a:defRPr/>
            </a:pPr>
            <a:r>
              <a:rPr lang="en-US" dirty="0" smtClean="0"/>
              <a:t>“Ali Bazzi opened the door to the classroom, and Ali Bazzi walked into the classroom and sat in Ali Bazzi’s seat.  Ali Bazzi didn’t have any paper, so Ali Bazzi asked Alberto Diaz if Alberto Diaz could give Ali Bazzi a sheet to use.  </a:t>
            </a:r>
          </a:p>
          <a:p>
            <a:pPr marL="621792" lvl="1" eaLnBrk="1" fontAlgn="auto" hangingPunct="1">
              <a:spcBef>
                <a:spcPts val="324"/>
              </a:spcBef>
              <a:spcAft>
                <a:spcPts val="0"/>
              </a:spcAft>
              <a:buFont typeface="Verdana"/>
              <a:buChar char="◦"/>
              <a:defRPr/>
            </a:pPr>
            <a:endParaRPr lang="en-US" dirty="0" smtClean="0"/>
          </a:p>
          <a:p>
            <a:pPr marL="621792" lvl="1" eaLnBrk="1" fontAlgn="auto" hangingPunct="1">
              <a:spcBef>
                <a:spcPts val="324"/>
              </a:spcBef>
              <a:spcAft>
                <a:spcPts val="0"/>
              </a:spcAft>
              <a:buFont typeface="Verdana"/>
              <a:buChar char="◦"/>
              <a:defRPr/>
            </a:pPr>
            <a:r>
              <a:rPr lang="en-US" dirty="0" smtClean="0"/>
              <a:t>Instead we say:  “Ali Bazzi opened the door to the classroom and </a:t>
            </a:r>
            <a:r>
              <a:rPr lang="en-US" dirty="0" smtClean="0">
                <a:solidFill>
                  <a:schemeClr val="accent2"/>
                </a:solidFill>
              </a:rPr>
              <a:t>he</a:t>
            </a:r>
            <a:r>
              <a:rPr lang="en-US" dirty="0" smtClean="0"/>
              <a:t> walked in and sat in </a:t>
            </a:r>
            <a:r>
              <a:rPr lang="en-US" dirty="0" smtClean="0">
                <a:solidFill>
                  <a:schemeClr val="accent2"/>
                </a:solidFill>
              </a:rPr>
              <a:t>his</a:t>
            </a:r>
            <a:r>
              <a:rPr lang="en-US" dirty="0" smtClean="0"/>
              <a:t> seat.  </a:t>
            </a:r>
            <a:r>
              <a:rPr lang="en-US" dirty="0" smtClean="0">
                <a:solidFill>
                  <a:schemeClr val="accent2"/>
                </a:solidFill>
              </a:rPr>
              <a:t>He</a:t>
            </a:r>
            <a:r>
              <a:rPr lang="en-US" dirty="0" smtClean="0">
                <a:solidFill>
                  <a:schemeClr val="bg2">
                    <a:lumMod val="90000"/>
                  </a:schemeClr>
                </a:solidFill>
              </a:rPr>
              <a:t> </a:t>
            </a:r>
            <a:r>
              <a:rPr lang="en-US" dirty="0" smtClean="0"/>
              <a:t>didn’t have any paper, so </a:t>
            </a:r>
            <a:r>
              <a:rPr lang="en-US" dirty="0" smtClean="0">
                <a:solidFill>
                  <a:schemeClr val="accent2"/>
                </a:solidFill>
              </a:rPr>
              <a:t>he </a:t>
            </a:r>
            <a:r>
              <a:rPr lang="en-US" dirty="0" smtClean="0"/>
              <a:t>asked Alberto if </a:t>
            </a:r>
            <a:r>
              <a:rPr lang="en-US" dirty="0" smtClean="0">
                <a:solidFill>
                  <a:srgbClr val="FF0000"/>
                </a:solidFill>
              </a:rPr>
              <a:t>he </a:t>
            </a:r>
            <a:r>
              <a:rPr lang="en-US" dirty="0" smtClean="0"/>
              <a:t>could give </a:t>
            </a:r>
            <a:r>
              <a:rPr lang="en-US" dirty="0" smtClean="0">
                <a:solidFill>
                  <a:srgbClr val="FF0000"/>
                </a:solidFill>
              </a:rPr>
              <a:t>him </a:t>
            </a:r>
            <a:r>
              <a:rPr lang="en-US" dirty="0" smtClean="0"/>
              <a:t>a sheet to use.</a:t>
            </a:r>
            <a:endParaRPr lang="en-US" dirty="0"/>
          </a:p>
        </p:txBody>
      </p:sp>
      <p:sp>
        <p:nvSpPr>
          <p:cNvPr id="3" name="Title 2"/>
          <p:cNvSpPr>
            <a:spLocks noGrp="1"/>
          </p:cNvSpPr>
          <p:nvPr>
            <p:ph type="title"/>
          </p:nvPr>
        </p:nvSpPr>
        <p:spPr/>
        <p:txBody>
          <a:bodyPr/>
          <a:lstStyle/>
          <a:p>
            <a:pPr eaLnBrk="1" fontAlgn="auto" hangingPunct="1">
              <a:spcAft>
                <a:spcPts val="0"/>
              </a:spcAft>
              <a:defRPr/>
            </a:pPr>
            <a:r>
              <a:rPr lang="en-US" dirty="0" smtClean="0"/>
              <a:t>We use PRONOUNS all the time.</a:t>
            </a:r>
            <a:endParaRPr lang="en-US" dirty="0"/>
          </a:p>
        </p:txBody>
      </p:sp>
      <p:pic>
        <p:nvPicPr>
          <p:cNvPr id="23555" name="Picture 2" descr="C:\Documents and Settings\Chuck Wesserling\Local Settings\Temporary Internet Files\Content.IE5\SO4OIA93\MC900434403[1].wmf"/>
          <p:cNvPicPr>
            <a:picLocks noChangeAspect="1" noChangeArrowheads="1"/>
          </p:cNvPicPr>
          <p:nvPr/>
        </p:nvPicPr>
        <p:blipFill>
          <a:blip r:embed="rId2"/>
          <a:srcRect/>
          <a:stretch>
            <a:fillRect/>
          </a:stretch>
        </p:blipFill>
        <p:spPr bwMode="auto">
          <a:xfrm>
            <a:off x="304800" y="3581400"/>
            <a:ext cx="655638" cy="917575"/>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xEl>
                                              <p:pRg st="0" end="0"/>
                                            </p:txEl>
                                          </p:spTgt>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2">
                                            <p:txEl>
                                              <p:pRg st="2" end="2"/>
                                            </p:txEl>
                                          </p:spTgt>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2">
                                            <p:txEl>
                                              <p:pRg st="4" end="4"/>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ox(in)">
                                      <p:cBhvr>
                                        <p:cTn id="15" dur="500"/>
                                        <p:tgtEl>
                                          <p:spTgt spid="2">
                                            <p:txEl>
                                              <p:pRg st="0" end="0"/>
                                            </p:txEl>
                                          </p:spTgt>
                                        </p:tgtEl>
                                      </p:cBhvr>
                                    </p:animEffect>
                                  </p:childTnLst>
                                </p:cTn>
                              </p:par>
                              <p:par>
                                <p:cTn id="16" presetID="4" presetClass="entr" presetSubtype="16" fill="hold" grpId="1"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ox(in)">
                                      <p:cBhvr>
                                        <p:cTn id="18" dur="500"/>
                                        <p:tgtEl>
                                          <p:spTgt spid="2">
                                            <p:txEl>
                                              <p:pRg st="2" end="2"/>
                                            </p:txEl>
                                          </p:spTgt>
                                        </p:tgtEl>
                                      </p:cBhvr>
                                    </p:animEffect>
                                  </p:childTnLst>
                                </p:cTn>
                              </p:par>
                              <p:par>
                                <p:cTn id="19" presetID="4" presetClass="entr" presetSubtype="16" fill="hold" grpId="1"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ox(in)">
                                      <p:cBhvr>
                                        <p:cTn id="21"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From the two words:</a:t>
            </a:r>
          </a:p>
          <a:p>
            <a:pPr lvl="1" eaLnBrk="1" hangingPunct="1"/>
            <a:r>
              <a:rPr lang="en-US" smtClean="0"/>
              <a:t>“Con” = with</a:t>
            </a:r>
          </a:p>
          <a:p>
            <a:pPr lvl="1" eaLnBrk="1" hangingPunct="1"/>
            <a:r>
              <a:rPr lang="en-US" smtClean="0"/>
              <a:t>“Junction” = to join</a:t>
            </a:r>
          </a:p>
          <a:p>
            <a:pPr lvl="1" eaLnBrk="1" hangingPunct="1"/>
            <a:endParaRPr lang="en-US" smtClean="0"/>
          </a:p>
          <a:p>
            <a:pPr lvl="1" eaLnBrk="1" hangingPunct="1"/>
            <a:r>
              <a:rPr lang="en-US" smtClean="0"/>
              <a:t>A conjunction </a:t>
            </a:r>
            <a:r>
              <a:rPr lang="en-US" b="1" smtClean="0"/>
              <a:t>joins</a:t>
            </a:r>
            <a:r>
              <a:rPr lang="en-US" b="1" i="1" smtClean="0"/>
              <a:t> </a:t>
            </a:r>
            <a:r>
              <a:rPr lang="en-US" b="1" smtClean="0"/>
              <a:t>or connects</a:t>
            </a:r>
            <a:r>
              <a:rPr lang="en-US" smtClean="0"/>
              <a:t> thoughts and ideas and things:</a:t>
            </a:r>
          </a:p>
          <a:p>
            <a:pPr lvl="1" eaLnBrk="1" hangingPunct="1"/>
            <a:endParaRPr lang="en-US" smtClean="0"/>
          </a:p>
          <a:p>
            <a:pPr lvl="1" eaLnBrk="1" hangingPunct="1"/>
            <a:r>
              <a:rPr lang="en-US" smtClean="0"/>
              <a:t>Common conjunctions:	And, but, or</a:t>
            </a:r>
          </a:p>
          <a:p>
            <a:pPr lvl="1" eaLnBrk="1" hangingPunct="1"/>
            <a:endParaRPr lang="en-US" smtClean="0"/>
          </a:p>
          <a:p>
            <a:pPr lvl="1" eaLnBrk="1" hangingPunct="1"/>
            <a:r>
              <a:rPr lang="en-US" smtClean="0"/>
              <a:t>I like apples </a:t>
            </a:r>
            <a:r>
              <a:rPr lang="en-US" i="1" smtClean="0"/>
              <a:t>and </a:t>
            </a:r>
            <a:r>
              <a:rPr lang="en-US" smtClean="0"/>
              <a:t>bananas </a:t>
            </a:r>
            <a:r>
              <a:rPr lang="en-US" i="1" smtClean="0"/>
              <a:t>but</a:t>
            </a:r>
            <a:r>
              <a:rPr lang="en-US" smtClean="0"/>
              <a:t> I hate mangoes.</a:t>
            </a:r>
          </a:p>
          <a:p>
            <a:pPr lvl="1" eaLnBrk="1" hangingPunct="1"/>
            <a:endParaRPr lang="en-US"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VI.	CONJUNCTIONS</a:t>
            </a:r>
            <a:endParaRPr lang="en-US" dirty="0"/>
          </a:p>
        </p:txBody>
      </p:sp>
      <p:pic>
        <p:nvPicPr>
          <p:cNvPr id="24579" name="Picture 2" descr="C:\Documents and Settings\Chuck Wesserling\Local Settings\Temporary Internet Files\Content.IE5\SO4OIA93\MC900290389[1].wmf"/>
          <p:cNvPicPr>
            <a:picLocks noChangeAspect="1" noChangeArrowheads="1"/>
          </p:cNvPicPr>
          <p:nvPr/>
        </p:nvPicPr>
        <p:blipFill>
          <a:blip r:embed="rId2"/>
          <a:srcRect/>
          <a:stretch>
            <a:fillRect/>
          </a:stretch>
        </p:blipFill>
        <p:spPr bwMode="auto">
          <a:xfrm>
            <a:off x="7226300" y="1182688"/>
            <a:ext cx="1762125" cy="1066800"/>
          </a:xfrm>
          <a:prstGeom prst="rect">
            <a:avLst/>
          </a:prstGeom>
          <a:noFill/>
          <a:ln w="9525">
            <a:noFill/>
            <a:miter lim="800000"/>
            <a:headEnd/>
            <a:tailEnd/>
          </a:ln>
        </p:spPr>
      </p:pic>
      <p:pic>
        <p:nvPicPr>
          <p:cNvPr id="24580" name="Picture 3" descr="C:\Documents and Settings\Chuck Wesserling\Local Settings\Temporary Internet Files\Content.IE5\SO4OIA93\MC900290389[1].wmf"/>
          <p:cNvPicPr>
            <a:picLocks noChangeAspect="1" noChangeArrowheads="1"/>
          </p:cNvPicPr>
          <p:nvPr/>
        </p:nvPicPr>
        <p:blipFill>
          <a:blip r:embed="rId2"/>
          <a:srcRect/>
          <a:stretch>
            <a:fillRect/>
          </a:stretch>
        </p:blipFill>
        <p:spPr bwMode="auto">
          <a:xfrm>
            <a:off x="5410200" y="1143000"/>
            <a:ext cx="1762125" cy="1066800"/>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1" nodeType="clickEffect">
                                  <p:stCondLst>
                                    <p:cond delay="0"/>
                                  </p:stCondLst>
                                  <p:childTnLst>
                                    <p:set>
                                      <p:cBhvr>
                                        <p:cTn id="42" dur="1" fill="hold">
                                          <p:stCondLst>
                                            <p:cond delay="0"/>
                                          </p:stCondLst>
                                        </p:cTn>
                                        <p:tgtEl>
                                          <p:spTgt spid="2">
                                            <p:txEl>
                                              <p:pRg st="0" end="0"/>
                                            </p:txEl>
                                          </p:spTgt>
                                        </p:tgtEl>
                                        <p:attrNameLst>
                                          <p:attrName>style.visibility</p:attrName>
                                        </p:attrNameLst>
                                      </p:cBhvr>
                                      <p:to>
                                        <p:strVal val="visible"/>
                                      </p:to>
                                    </p:set>
                                    <p:animEffect transition="in" filter="box(in)">
                                      <p:cBhvr>
                                        <p:cTn id="43" dur="500"/>
                                        <p:tgtEl>
                                          <p:spTgt spid="2">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1" nodeType="clickEffect">
                                  <p:stCondLst>
                                    <p:cond delay="0"/>
                                  </p:stCondLst>
                                  <p:childTnLst>
                                    <p:set>
                                      <p:cBhvr>
                                        <p:cTn id="47" dur="1" fill="hold">
                                          <p:stCondLst>
                                            <p:cond delay="0"/>
                                          </p:stCondLst>
                                        </p:cTn>
                                        <p:tgtEl>
                                          <p:spTgt spid="2">
                                            <p:txEl>
                                              <p:pRg st="1" end="1"/>
                                            </p:txEl>
                                          </p:spTgt>
                                        </p:tgtEl>
                                        <p:attrNameLst>
                                          <p:attrName>style.visibility</p:attrName>
                                        </p:attrNameLst>
                                      </p:cBhvr>
                                      <p:to>
                                        <p:strVal val="visible"/>
                                      </p:to>
                                    </p:set>
                                    <p:animEffect transition="in" filter="box(in)">
                                      <p:cBhvr>
                                        <p:cTn id="48" dur="500"/>
                                        <p:tgtEl>
                                          <p:spTgt spid="2">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1" nodeType="clickEffect">
                                  <p:stCondLst>
                                    <p:cond delay="0"/>
                                  </p:stCondLst>
                                  <p:childTnLst>
                                    <p:set>
                                      <p:cBhvr>
                                        <p:cTn id="52" dur="1" fill="hold">
                                          <p:stCondLst>
                                            <p:cond delay="0"/>
                                          </p:stCondLst>
                                        </p:cTn>
                                        <p:tgtEl>
                                          <p:spTgt spid="2">
                                            <p:txEl>
                                              <p:pRg st="2" end="2"/>
                                            </p:txEl>
                                          </p:spTgt>
                                        </p:tgtEl>
                                        <p:attrNameLst>
                                          <p:attrName>style.visibility</p:attrName>
                                        </p:attrNameLst>
                                      </p:cBhvr>
                                      <p:to>
                                        <p:strVal val="visible"/>
                                      </p:to>
                                    </p:set>
                                    <p:animEffect transition="in" filter="box(in)">
                                      <p:cBhvr>
                                        <p:cTn id="53" dur="500"/>
                                        <p:tgtEl>
                                          <p:spTgt spid="2">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1" nodeType="clickEffect">
                                  <p:stCondLst>
                                    <p:cond delay="0"/>
                                  </p:stCondLst>
                                  <p:childTnLst>
                                    <p:set>
                                      <p:cBhvr>
                                        <p:cTn id="57" dur="1" fill="hold">
                                          <p:stCondLst>
                                            <p:cond delay="0"/>
                                          </p:stCondLst>
                                        </p:cTn>
                                        <p:tgtEl>
                                          <p:spTgt spid="2">
                                            <p:txEl>
                                              <p:pRg st="4" end="4"/>
                                            </p:txEl>
                                          </p:spTgt>
                                        </p:tgtEl>
                                        <p:attrNameLst>
                                          <p:attrName>style.visibility</p:attrName>
                                        </p:attrNameLst>
                                      </p:cBhvr>
                                      <p:to>
                                        <p:strVal val="visible"/>
                                      </p:to>
                                    </p:set>
                                    <p:animEffect transition="in" filter="box(in)">
                                      <p:cBhvr>
                                        <p:cTn id="58" dur="500"/>
                                        <p:tgtEl>
                                          <p:spTgt spid="2">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1" nodeType="clickEffect">
                                  <p:stCondLst>
                                    <p:cond delay="0"/>
                                  </p:stCondLst>
                                  <p:childTnLst>
                                    <p:set>
                                      <p:cBhvr>
                                        <p:cTn id="62" dur="1" fill="hold">
                                          <p:stCondLst>
                                            <p:cond delay="0"/>
                                          </p:stCondLst>
                                        </p:cTn>
                                        <p:tgtEl>
                                          <p:spTgt spid="2">
                                            <p:txEl>
                                              <p:pRg st="6" end="6"/>
                                            </p:txEl>
                                          </p:spTgt>
                                        </p:tgtEl>
                                        <p:attrNameLst>
                                          <p:attrName>style.visibility</p:attrName>
                                        </p:attrNameLst>
                                      </p:cBhvr>
                                      <p:to>
                                        <p:strVal val="visible"/>
                                      </p:to>
                                    </p:set>
                                    <p:animEffect transition="in" filter="box(in)">
                                      <p:cBhvr>
                                        <p:cTn id="63" dur="500"/>
                                        <p:tgtEl>
                                          <p:spTgt spid="2">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1" nodeType="clickEffect">
                                  <p:stCondLst>
                                    <p:cond delay="0"/>
                                  </p:stCondLst>
                                  <p:childTnLst>
                                    <p:set>
                                      <p:cBhvr>
                                        <p:cTn id="67" dur="1" fill="hold">
                                          <p:stCondLst>
                                            <p:cond delay="0"/>
                                          </p:stCondLst>
                                        </p:cTn>
                                        <p:tgtEl>
                                          <p:spTgt spid="2">
                                            <p:txEl>
                                              <p:pRg st="8" end="8"/>
                                            </p:txEl>
                                          </p:spTgt>
                                        </p:tgtEl>
                                        <p:attrNameLst>
                                          <p:attrName>style.visibility</p:attrName>
                                        </p:attrNameLst>
                                      </p:cBhvr>
                                      <p:to>
                                        <p:strVal val="visible"/>
                                      </p:to>
                                    </p:set>
                                    <p:animEffect transition="in" filter="box(in)">
                                      <p:cBhvr>
                                        <p:cTn id="68" dur="500"/>
                                        <p:tgtEl>
                                          <p:spTgt spid="2">
                                            <p:txEl>
                                              <p:pRg st="8" end="8"/>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xit" presetSubtype="10" fill="hold" grpId="2" nodeType="clickEffect">
                                  <p:stCondLst>
                                    <p:cond delay="0"/>
                                  </p:stCondLst>
                                  <p:childTnLst>
                                    <p:animEffect transition="out" filter="checkerboard(across)">
                                      <p:cBhvr>
                                        <p:cTn id="72" dur="500"/>
                                        <p:tgtEl>
                                          <p:spTgt spid="2">
                                            <p:txEl>
                                              <p:pRg st="0" end="0"/>
                                            </p:txEl>
                                          </p:spTgt>
                                        </p:tgtEl>
                                      </p:cBhvr>
                                    </p:animEffect>
                                    <p:set>
                                      <p:cBhvr>
                                        <p:cTn id="73"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5" presetClass="exit" presetSubtype="10" fill="hold" grpId="2" nodeType="clickEffect">
                                  <p:stCondLst>
                                    <p:cond delay="0"/>
                                  </p:stCondLst>
                                  <p:childTnLst>
                                    <p:animEffect transition="out" filter="checkerboard(across)">
                                      <p:cBhvr>
                                        <p:cTn id="77" dur="500"/>
                                        <p:tgtEl>
                                          <p:spTgt spid="2">
                                            <p:txEl>
                                              <p:pRg st="1" end="1"/>
                                            </p:txEl>
                                          </p:spTgt>
                                        </p:tgtEl>
                                      </p:cBhvr>
                                    </p:animEffect>
                                    <p:set>
                                      <p:cBhvr>
                                        <p:cTn id="78"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5" presetClass="exit" presetSubtype="10" fill="hold" grpId="2" nodeType="clickEffect">
                                  <p:stCondLst>
                                    <p:cond delay="0"/>
                                  </p:stCondLst>
                                  <p:childTnLst>
                                    <p:animEffect transition="out" filter="checkerboard(across)">
                                      <p:cBhvr>
                                        <p:cTn id="82" dur="500"/>
                                        <p:tgtEl>
                                          <p:spTgt spid="2">
                                            <p:txEl>
                                              <p:pRg st="2" end="2"/>
                                            </p:txEl>
                                          </p:spTgt>
                                        </p:tgtEl>
                                      </p:cBhvr>
                                    </p:animEffect>
                                    <p:set>
                                      <p:cBhvr>
                                        <p:cTn id="83"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5" presetClass="exit" presetSubtype="10" fill="hold" grpId="2" nodeType="clickEffect">
                                  <p:stCondLst>
                                    <p:cond delay="0"/>
                                  </p:stCondLst>
                                  <p:childTnLst>
                                    <p:animEffect transition="out" filter="checkerboard(across)">
                                      <p:cBhvr>
                                        <p:cTn id="87" dur="500"/>
                                        <p:tgtEl>
                                          <p:spTgt spid="2">
                                            <p:txEl>
                                              <p:pRg st="4" end="4"/>
                                            </p:txEl>
                                          </p:spTgt>
                                        </p:tgtEl>
                                      </p:cBhvr>
                                    </p:animEffect>
                                    <p:set>
                                      <p:cBhvr>
                                        <p:cTn id="88"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5" presetClass="exit" presetSubtype="10" fill="hold" grpId="2" nodeType="clickEffect">
                                  <p:stCondLst>
                                    <p:cond delay="0"/>
                                  </p:stCondLst>
                                  <p:childTnLst>
                                    <p:animEffect transition="out" filter="checkerboard(across)">
                                      <p:cBhvr>
                                        <p:cTn id="92" dur="500"/>
                                        <p:tgtEl>
                                          <p:spTgt spid="2">
                                            <p:txEl>
                                              <p:pRg st="6" end="6"/>
                                            </p:txEl>
                                          </p:spTgt>
                                        </p:tgtEl>
                                      </p:cBhvr>
                                    </p:animEffect>
                                    <p:set>
                                      <p:cBhvr>
                                        <p:cTn id="93" dur="1" fill="hold">
                                          <p:stCondLst>
                                            <p:cond delay="499"/>
                                          </p:stCondLst>
                                        </p:cTn>
                                        <p:tgtEl>
                                          <p:spTgt spid="2">
                                            <p:txEl>
                                              <p:pRg st="6" end="6"/>
                                            </p:txEl>
                                          </p:spTgt>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5" presetClass="exit" presetSubtype="10" fill="hold" grpId="2" nodeType="clickEffect">
                                  <p:stCondLst>
                                    <p:cond delay="0"/>
                                  </p:stCondLst>
                                  <p:childTnLst>
                                    <p:animEffect transition="out" filter="checkerboard(across)">
                                      <p:cBhvr>
                                        <p:cTn id="97" dur="500"/>
                                        <p:tgtEl>
                                          <p:spTgt spid="2">
                                            <p:txEl>
                                              <p:pRg st="8" end="8"/>
                                            </p:txEl>
                                          </p:spTgt>
                                        </p:tgtEl>
                                      </p:cBhvr>
                                    </p:animEffect>
                                    <p:set>
                                      <p:cBhvr>
                                        <p:cTn id="98" dur="1" fill="hold">
                                          <p:stCondLst>
                                            <p:cond delay="499"/>
                                          </p:stCondLst>
                                        </p:cTn>
                                        <p:tgtEl>
                                          <p:spTgt spid="2">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2"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Prepositions join a noun to another part of a sentence and frequently refers to a </a:t>
            </a:r>
            <a:r>
              <a:rPr lang="en-US" i="1" smtClean="0"/>
              <a:t>location (a “position”)</a:t>
            </a:r>
          </a:p>
          <a:p>
            <a:pPr eaLnBrk="1" hangingPunct="1"/>
            <a:endParaRPr lang="en-US" i="1" smtClean="0"/>
          </a:p>
          <a:p>
            <a:pPr eaLnBrk="1" hangingPunct="1"/>
            <a:r>
              <a:rPr lang="en-US" smtClean="0"/>
              <a:t>Common prepositions:	in, on, of, by, with, under, at, from.</a:t>
            </a:r>
          </a:p>
          <a:p>
            <a:pPr eaLnBrk="1" hangingPunct="1"/>
            <a:endParaRPr lang="en-US" smtClean="0"/>
          </a:p>
          <a:p>
            <a:pPr eaLnBrk="1" hangingPunct="1">
              <a:buFont typeface="Wingdings 3" pitchFamily="18" charset="2"/>
              <a:buNone/>
            </a:pPr>
            <a:r>
              <a:rPr lang="en-US" smtClean="0"/>
              <a:t>A PREPOSITIONAL PHRASE starts with a preposition and ends with a noun:</a:t>
            </a:r>
          </a:p>
          <a:p>
            <a:pPr eaLnBrk="1" hangingPunct="1">
              <a:buFont typeface="Wingdings 3" pitchFamily="18" charset="2"/>
              <a:buNone/>
            </a:pPr>
            <a:r>
              <a:rPr lang="en-US" smtClean="0"/>
              <a:t>		“by the drinking fountain” “to the teacher”</a:t>
            </a:r>
          </a:p>
        </p:txBody>
      </p:sp>
      <p:sp>
        <p:nvSpPr>
          <p:cNvPr id="3" name="Title 2"/>
          <p:cNvSpPr>
            <a:spLocks noGrp="1"/>
          </p:cNvSpPr>
          <p:nvPr>
            <p:ph type="title"/>
          </p:nvPr>
        </p:nvSpPr>
        <p:spPr>
          <a:xfrm>
            <a:off x="908050" y="6350"/>
            <a:ext cx="8229600" cy="1143000"/>
          </a:xfrm>
        </p:spPr>
        <p:txBody>
          <a:bodyPr/>
          <a:lstStyle/>
          <a:p>
            <a:pPr eaLnBrk="1" fontAlgn="auto" hangingPunct="1">
              <a:spcAft>
                <a:spcPts val="0"/>
              </a:spcAft>
              <a:defRPr/>
            </a:pPr>
            <a:r>
              <a:rPr lang="en-US" dirty="0" smtClean="0"/>
              <a:t>VI.	PREPOSITIONS</a:t>
            </a:r>
            <a:endParaRPr lang="en-US"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HINT TO FINDING PREPOSITIONS</a:t>
            </a:r>
            <a:endParaRPr lang="en-US" dirty="0"/>
          </a:p>
        </p:txBody>
      </p:sp>
      <p:sp>
        <p:nvSpPr>
          <p:cNvPr id="5" name="Content Placeholder 4"/>
          <p:cNvSpPr>
            <a:spLocks noGrp="1"/>
          </p:cNvSpPr>
          <p:nvPr>
            <p:ph idx="1"/>
          </p:nvPr>
        </p:nvSpPr>
        <p:spPr/>
        <p:txBody>
          <a:bodyPr/>
          <a:lstStyle/>
          <a:p>
            <a:pPr eaLnBrk="1" hangingPunct="1"/>
            <a:r>
              <a:rPr lang="en-US" smtClean="0"/>
              <a:t>Picture a desk and </a:t>
            </a:r>
            <a:r>
              <a:rPr lang="en-US" b="1" u="sng" smtClean="0"/>
              <a:t>think of all the words that can be used to describe locations around the desk.</a:t>
            </a:r>
          </a:p>
          <a:p>
            <a:pPr eaLnBrk="1" hangingPunct="1"/>
            <a:r>
              <a:rPr lang="en-US" u="sng" smtClean="0"/>
              <a:t>Under</a:t>
            </a:r>
            <a:r>
              <a:rPr lang="en-US" smtClean="0"/>
              <a:t> the desk, </a:t>
            </a:r>
            <a:r>
              <a:rPr lang="en-US" u="sng" smtClean="0"/>
              <a:t>beside</a:t>
            </a:r>
            <a:r>
              <a:rPr lang="en-US" smtClean="0"/>
              <a:t> the desk, </a:t>
            </a:r>
            <a:r>
              <a:rPr lang="en-US" u="sng" smtClean="0"/>
              <a:t>in </a:t>
            </a:r>
            <a:r>
              <a:rPr lang="en-US" smtClean="0"/>
              <a:t>the desk, </a:t>
            </a:r>
            <a:r>
              <a:rPr lang="en-US" u="sng" smtClean="0"/>
              <a:t>over</a:t>
            </a:r>
            <a:r>
              <a:rPr lang="en-US" smtClean="0"/>
              <a:t> the desk, etc.</a:t>
            </a:r>
          </a:p>
          <a:p>
            <a:pPr eaLnBrk="1" hangingPunct="1"/>
            <a:endParaRPr lang="en-US" u="sng" smtClean="0"/>
          </a:p>
          <a:p>
            <a:pPr eaLnBrk="1" hangingPunct="1">
              <a:buFont typeface="Wingdings 3" pitchFamily="18" charset="2"/>
              <a:buNone/>
            </a:pPr>
            <a:r>
              <a:rPr lang="en-US" smtClean="0"/>
              <a:t>inside, outside, near, away from, next</a:t>
            </a:r>
          </a:p>
          <a:p>
            <a:pPr eaLnBrk="1" hangingPunct="1">
              <a:buFont typeface="Wingdings 3" pitchFamily="18" charset="2"/>
              <a:buNone/>
            </a:pPr>
            <a:r>
              <a:rPr lang="en-US" smtClean="0"/>
              <a:t>to, from, by, against, etc.  </a:t>
            </a:r>
          </a:p>
        </p:txBody>
      </p:sp>
      <p:pic>
        <p:nvPicPr>
          <p:cNvPr id="26627" name="Picture 3" descr="C:\Documents and Settings\Chuck Wesserling\Local Settings\Temporary Internet Files\Content.IE5\Y7C5M0JU\MC900352618[1].wmf"/>
          <p:cNvPicPr>
            <a:picLocks noChangeAspect="1" noChangeArrowheads="1"/>
          </p:cNvPicPr>
          <p:nvPr/>
        </p:nvPicPr>
        <p:blipFill>
          <a:blip r:embed="rId2"/>
          <a:srcRect/>
          <a:stretch>
            <a:fillRect/>
          </a:stretch>
        </p:blipFill>
        <p:spPr bwMode="auto">
          <a:xfrm>
            <a:off x="6629400" y="4343400"/>
            <a:ext cx="2122488" cy="1938338"/>
          </a:xfrm>
          <a:prstGeom prst="rect">
            <a:avLst/>
          </a:prstGeom>
          <a:noFill/>
          <a:ln w="9525">
            <a:noFill/>
            <a:miter lim="800000"/>
            <a:headEnd/>
            <a:tailEnd/>
          </a:ln>
        </p:spPr>
      </p:pic>
      <p:sp>
        <p:nvSpPr>
          <p:cNvPr id="10" name="Down Arrow 9"/>
          <p:cNvSpPr/>
          <p:nvPr/>
        </p:nvSpPr>
        <p:spPr>
          <a:xfrm>
            <a:off x="8153400" y="37338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ight Arrow 10"/>
          <p:cNvSpPr/>
          <p:nvPr/>
        </p:nvSpPr>
        <p:spPr>
          <a:xfrm>
            <a:off x="5334000" y="51816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Up Arrow 11"/>
          <p:cNvSpPr/>
          <p:nvPr/>
        </p:nvSpPr>
        <p:spPr>
          <a:xfrm>
            <a:off x="7543800" y="5943600"/>
            <a:ext cx="484188" cy="7493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p:txBody>
          <a:bodyPr/>
          <a:lstStyle/>
          <a:p>
            <a:pPr eaLnBrk="1" hangingPunct="1"/>
            <a:r>
              <a:rPr lang="en-US" smtClean="0"/>
              <a:t>An interjection is a word that usually stands ALONE and is used to express an emotion and is usually followed by an ! (exclamation point).</a:t>
            </a:r>
          </a:p>
          <a:p>
            <a:pPr eaLnBrk="1" hangingPunct="1"/>
            <a:endParaRPr lang="en-US" smtClean="0"/>
          </a:p>
          <a:p>
            <a:pPr eaLnBrk="1" hangingPunct="1"/>
            <a:r>
              <a:rPr lang="en-US" smtClean="0"/>
              <a:t>Think “injection” – when you get an injection (a shot) you yell “ouch!”</a:t>
            </a:r>
          </a:p>
          <a:p>
            <a:pPr eaLnBrk="1" hangingPunct="1"/>
            <a:endParaRPr lang="en-US"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VIII.	INTERJECTIONS</a:t>
            </a:r>
            <a:endParaRPr lang="en-US" dirty="0"/>
          </a:p>
        </p:txBody>
      </p:sp>
      <p:pic>
        <p:nvPicPr>
          <p:cNvPr id="29699" name="Picture 2" descr="C:\Documents and Settings\Chuck Wesserling\Local Settings\Temporary Internet Files\Content.IE5\SO4OIA93\MC900071363[1].wmf"/>
          <p:cNvPicPr>
            <a:picLocks noChangeAspect="1" noChangeArrowheads="1"/>
          </p:cNvPicPr>
          <p:nvPr/>
        </p:nvPicPr>
        <p:blipFill>
          <a:blip r:embed="rId2"/>
          <a:srcRect/>
          <a:stretch>
            <a:fillRect/>
          </a:stretch>
        </p:blipFill>
        <p:spPr bwMode="auto">
          <a:xfrm>
            <a:off x="6934200" y="4343400"/>
            <a:ext cx="1349375" cy="1309688"/>
          </a:xfrm>
          <a:prstGeom prst="rect">
            <a:avLst/>
          </a:prstGeom>
          <a:noFill/>
          <a:ln w="9525">
            <a:noFill/>
            <a:miter lim="800000"/>
            <a:headEnd/>
            <a:tailEnd/>
          </a:ln>
        </p:spPr>
      </p:pic>
      <p:sp>
        <p:nvSpPr>
          <p:cNvPr id="5" name="Oval Callout 4"/>
          <p:cNvSpPr/>
          <p:nvPr/>
        </p:nvSpPr>
        <p:spPr>
          <a:xfrm>
            <a:off x="6096000" y="4114800"/>
            <a:ext cx="1371600" cy="61277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OUCH!</a:t>
            </a:r>
          </a:p>
        </p:txBody>
      </p:sp>
    </p:spTree>
  </p:cSld>
  <p:clrMapOvr>
    <a:masterClrMapping/>
  </p:clrMapOvr>
  <p:transition spd="med">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n-US" dirty="0" smtClean="0"/>
              <a:t>Other Interjections:</a:t>
            </a:r>
            <a:endParaRPr lang="en-US" dirty="0"/>
          </a:p>
        </p:txBody>
      </p:sp>
      <p:pic>
        <p:nvPicPr>
          <p:cNvPr id="30722" name="Picture 2" descr="C:\Documents and Settings\Chuck Wesserling\Local Settings\Temporary Internet Files\Content.IE5\0XZODGF6\MC900442022[1].wmf"/>
          <p:cNvPicPr>
            <a:picLocks noGrp="1" noChangeAspect="1" noChangeArrowheads="1"/>
          </p:cNvPicPr>
          <p:nvPr>
            <p:ph idx="1"/>
          </p:nvPr>
        </p:nvPicPr>
        <p:blipFill>
          <a:blip r:embed="rId2"/>
          <a:srcRect/>
          <a:stretch>
            <a:fillRect/>
          </a:stretch>
        </p:blipFill>
        <p:spPr>
          <a:xfrm>
            <a:off x="1143000" y="1295400"/>
            <a:ext cx="1885950" cy="1562100"/>
          </a:xfrm>
        </p:spPr>
      </p:pic>
      <p:pic>
        <p:nvPicPr>
          <p:cNvPr id="30723" name="Picture 3" descr="C:\Documents and Settings\Chuck Wesserling\Local Settings\Temporary Internet Files\Content.IE5\SO4OIA93\MC900105174[1].wmf"/>
          <p:cNvPicPr>
            <a:picLocks noChangeAspect="1" noChangeArrowheads="1"/>
          </p:cNvPicPr>
          <p:nvPr/>
        </p:nvPicPr>
        <p:blipFill>
          <a:blip r:embed="rId3"/>
          <a:srcRect/>
          <a:stretch>
            <a:fillRect/>
          </a:stretch>
        </p:blipFill>
        <p:spPr bwMode="auto">
          <a:xfrm>
            <a:off x="3886200" y="2286000"/>
            <a:ext cx="1819275" cy="1587500"/>
          </a:xfrm>
          <a:prstGeom prst="rect">
            <a:avLst/>
          </a:prstGeom>
          <a:noFill/>
          <a:ln w="9525">
            <a:noFill/>
            <a:miter lim="800000"/>
            <a:headEnd/>
            <a:tailEnd/>
          </a:ln>
        </p:spPr>
      </p:pic>
      <p:pic>
        <p:nvPicPr>
          <p:cNvPr id="30724" name="Picture 4" descr="C:\Documents and Settings\Chuck Wesserling\Local Settings\Temporary Internet Files\Content.IE5\SO4OIA93\MC900434679[1].wmf"/>
          <p:cNvPicPr>
            <a:picLocks noChangeAspect="1" noChangeArrowheads="1"/>
          </p:cNvPicPr>
          <p:nvPr/>
        </p:nvPicPr>
        <p:blipFill>
          <a:blip r:embed="rId4"/>
          <a:srcRect/>
          <a:stretch>
            <a:fillRect/>
          </a:stretch>
        </p:blipFill>
        <p:spPr bwMode="auto">
          <a:xfrm>
            <a:off x="1295400" y="3429000"/>
            <a:ext cx="1914525" cy="1946275"/>
          </a:xfrm>
          <a:prstGeom prst="rect">
            <a:avLst/>
          </a:prstGeom>
          <a:noFill/>
          <a:ln w="9525">
            <a:noFill/>
            <a:miter lim="800000"/>
            <a:headEnd/>
            <a:tailEnd/>
          </a:ln>
        </p:spPr>
      </p:pic>
      <p:pic>
        <p:nvPicPr>
          <p:cNvPr id="30725" name="Picture 5" descr="C:\Documents and Settings\Chuck Wesserling\Local Settings\Temporary Internet Files\Content.IE5\0XZODGF6\MC900105200[1].wmf"/>
          <p:cNvPicPr>
            <a:picLocks noChangeAspect="1" noChangeArrowheads="1"/>
          </p:cNvPicPr>
          <p:nvPr/>
        </p:nvPicPr>
        <p:blipFill>
          <a:blip r:embed="rId5"/>
          <a:srcRect/>
          <a:stretch>
            <a:fillRect/>
          </a:stretch>
        </p:blipFill>
        <p:spPr bwMode="auto">
          <a:xfrm>
            <a:off x="5867400" y="3657600"/>
            <a:ext cx="1811338" cy="1803400"/>
          </a:xfrm>
          <a:prstGeom prst="rect">
            <a:avLst/>
          </a:prstGeom>
          <a:noFill/>
          <a:ln w="9525">
            <a:noFill/>
            <a:miter lim="800000"/>
            <a:headEnd/>
            <a:tailEnd/>
          </a:ln>
        </p:spPr>
      </p:pic>
      <p:pic>
        <p:nvPicPr>
          <p:cNvPr id="30726" name="Picture 7" descr="C:\Documents and Settings\Chuck Wesserling\Local Settings\Temporary Internet Files\Content.IE5\6I3Y835R\MC900383298[1].wmf"/>
          <p:cNvPicPr>
            <a:picLocks noChangeAspect="1" noChangeArrowheads="1"/>
          </p:cNvPicPr>
          <p:nvPr/>
        </p:nvPicPr>
        <p:blipFill>
          <a:blip r:embed="rId6"/>
          <a:srcRect/>
          <a:stretch>
            <a:fillRect/>
          </a:stretch>
        </p:blipFill>
        <p:spPr bwMode="auto">
          <a:xfrm>
            <a:off x="6019800" y="228600"/>
            <a:ext cx="2667000" cy="2249488"/>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Just like the human body is composed of 206 bones and each one is named and can be identified, a sentence is composed of 8 different parts of speech.</a:t>
            </a:r>
          </a:p>
          <a:p>
            <a:pPr eaLnBrk="1" hangingPunct="1"/>
            <a:endParaRPr lang="en-US" smtClean="0"/>
          </a:p>
          <a:p>
            <a:pPr eaLnBrk="1" hangingPunct="1"/>
            <a:r>
              <a:rPr lang="en-US" smtClean="0"/>
              <a:t>You will learn these 8 parts of speech and eventually be able to label every word in a sentence by what part of speech it is.  It’s a lot easier than learning all 206 bones!!!</a:t>
            </a:r>
          </a:p>
        </p:txBody>
      </p:sp>
      <p:sp>
        <p:nvSpPr>
          <p:cNvPr id="3" name="Title 2"/>
          <p:cNvSpPr>
            <a:spLocks noGrp="1"/>
          </p:cNvSpPr>
          <p:nvPr>
            <p:ph type="title"/>
          </p:nvPr>
        </p:nvSpPr>
        <p:spPr/>
        <p:txBody>
          <a:bodyPr/>
          <a:lstStyle/>
          <a:p>
            <a:pPr eaLnBrk="1" fontAlgn="auto" hangingPunct="1">
              <a:spcAft>
                <a:spcPts val="0"/>
              </a:spcAft>
              <a:defRPr/>
            </a:pPr>
            <a:r>
              <a:rPr lang="en-US" dirty="0" smtClean="0"/>
              <a:t>Sentence Structure  	</a:t>
            </a:r>
            <a:endParaRPr lang="en-US" dirty="0"/>
          </a:p>
        </p:txBody>
      </p:sp>
      <p:pic>
        <p:nvPicPr>
          <p:cNvPr id="14339" name="Picture 3" descr="C:\Documents and Settings\Chuck Wesserling\Local Settings\Temporary Internet Files\Content.IE5\Y7C5M0JU\MC900297889[1].wmf"/>
          <p:cNvPicPr>
            <a:picLocks noChangeAspect="1" noChangeArrowheads="1"/>
          </p:cNvPicPr>
          <p:nvPr/>
        </p:nvPicPr>
        <p:blipFill>
          <a:blip r:embed="rId2"/>
          <a:srcRect/>
          <a:stretch>
            <a:fillRect/>
          </a:stretch>
        </p:blipFill>
        <p:spPr bwMode="auto">
          <a:xfrm>
            <a:off x="5715000" y="304800"/>
            <a:ext cx="1773238" cy="1063625"/>
          </a:xfrm>
          <a:prstGeom prst="rect">
            <a:avLst/>
          </a:prstGeom>
          <a:noFill/>
          <a:ln w="9525">
            <a:noFill/>
            <a:miter lim="800000"/>
            <a:headEnd/>
            <a:tailEnd/>
          </a:ln>
        </p:spPr>
      </p:pic>
      <p:pic>
        <p:nvPicPr>
          <p:cNvPr id="14340" name="Picture 4" descr="C:\Documents and Settings\Chuck Wesserling\Local Settings\Temporary Internet Files\Content.IE5\0XZODGF6\MC900436323[1].png"/>
          <p:cNvPicPr>
            <a:picLocks noChangeAspect="1" noChangeArrowheads="1"/>
          </p:cNvPicPr>
          <p:nvPr/>
        </p:nvPicPr>
        <p:blipFill>
          <a:blip r:embed="rId3"/>
          <a:srcRect/>
          <a:stretch>
            <a:fillRect/>
          </a:stretch>
        </p:blipFill>
        <p:spPr bwMode="auto">
          <a:xfrm>
            <a:off x="7086600" y="4724400"/>
            <a:ext cx="1714500" cy="1714500"/>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1"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additive="base">
                                        <p:cTn id="1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additive="base">
                                        <p:cTn id="2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25963"/>
          </a:xfrm>
        </p:spPr>
        <p:txBody>
          <a:bodyPr>
            <a:normAutofit/>
          </a:bodyPr>
          <a:lstStyle/>
          <a:p>
            <a:pPr marL="365760" indent="-256032" eaLnBrk="1" fontAlgn="auto" hangingPunct="1">
              <a:spcAft>
                <a:spcPts val="0"/>
              </a:spcAft>
              <a:buFont typeface="Wingdings 3"/>
              <a:buChar char=""/>
              <a:defRPr/>
            </a:pPr>
            <a:r>
              <a:rPr lang="en-US" dirty="0" smtClean="0"/>
              <a:t>A </a:t>
            </a:r>
            <a:r>
              <a:rPr lang="en-US" b="1" i="1" dirty="0" smtClean="0"/>
              <a:t>NOUN</a:t>
            </a:r>
            <a:r>
              <a:rPr lang="en-US" i="1" u="sng" dirty="0" smtClean="0"/>
              <a:t> </a:t>
            </a:r>
            <a:r>
              <a:rPr lang="en-US" dirty="0" smtClean="0"/>
              <a:t> is a “naming word”</a:t>
            </a:r>
          </a:p>
          <a:p>
            <a:pPr marL="621792" lvl="1" eaLnBrk="1" fontAlgn="auto" hangingPunct="1">
              <a:spcBef>
                <a:spcPts val="324"/>
              </a:spcBef>
              <a:spcAft>
                <a:spcPts val="0"/>
              </a:spcAft>
              <a:buFont typeface="Wingdings" pitchFamily="2" charset="2"/>
              <a:buChar char="Ø"/>
              <a:defRPr/>
            </a:pPr>
            <a:r>
              <a:rPr lang="en-US" dirty="0" smtClean="0"/>
              <a:t>It names a </a:t>
            </a:r>
            <a:r>
              <a:rPr lang="en-US" b="1" dirty="0" smtClean="0"/>
              <a:t>PERSON</a:t>
            </a:r>
          </a:p>
          <a:p>
            <a:pPr marL="621792" lvl="1" eaLnBrk="1" fontAlgn="auto" hangingPunct="1">
              <a:spcBef>
                <a:spcPts val="324"/>
              </a:spcBef>
              <a:spcAft>
                <a:spcPts val="0"/>
              </a:spcAft>
              <a:buFont typeface="Verdana"/>
              <a:buNone/>
              <a:defRPr/>
            </a:pPr>
            <a:r>
              <a:rPr lang="en-US" b="1" dirty="0" smtClean="0"/>
              <a:t>			Example:	Mr. Wesserling</a:t>
            </a:r>
          </a:p>
          <a:p>
            <a:pPr marL="621792" lvl="1" eaLnBrk="1" fontAlgn="auto" hangingPunct="1">
              <a:spcBef>
                <a:spcPts val="324"/>
              </a:spcBef>
              <a:spcAft>
                <a:spcPts val="0"/>
              </a:spcAft>
              <a:buFont typeface="Verdana"/>
              <a:buNone/>
              <a:defRPr/>
            </a:pPr>
            <a:r>
              <a:rPr lang="en-US" b="1" dirty="0" smtClean="0"/>
              <a:t>					president</a:t>
            </a:r>
          </a:p>
          <a:p>
            <a:pPr marL="621792" lvl="1" eaLnBrk="1" fontAlgn="auto" hangingPunct="1">
              <a:spcBef>
                <a:spcPts val="324"/>
              </a:spcBef>
              <a:spcAft>
                <a:spcPts val="0"/>
              </a:spcAft>
              <a:buFont typeface="Verdana"/>
              <a:buNone/>
              <a:defRPr/>
            </a:pPr>
            <a:r>
              <a:rPr lang="en-US" b="1" dirty="0" smtClean="0"/>
              <a:t>					Imam</a:t>
            </a:r>
          </a:p>
          <a:p>
            <a:pPr marL="621792" lvl="1" eaLnBrk="1" fontAlgn="auto" hangingPunct="1">
              <a:spcBef>
                <a:spcPts val="324"/>
              </a:spcBef>
              <a:spcAft>
                <a:spcPts val="0"/>
              </a:spcAft>
              <a:buFont typeface="Verdana"/>
              <a:buNone/>
              <a:defRPr/>
            </a:pPr>
            <a:r>
              <a:rPr lang="en-US" b="1" dirty="0" smtClean="0"/>
              <a:t>					teacher</a:t>
            </a:r>
          </a:p>
          <a:p>
            <a:pPr marL="621792" lvl="1" eaLnBrk="1" fontAlgn="auto" hangingPunct="1">
              <a:spcBef>
                <a:spcPts val="324"/>
              </a:spcBef>
              <a:spcAft>
                <a:spcPts val="0"/>
              </a:spcAft>
              <a:buFont typeface="Verdana"/>
              <a:buNone/>
              <a:defRPr/>
            </a:pPr>
            <a:r>
              <a:rPr lang="en-US" b="1" dirty="0" smtClean="0"/>
              <a:t>					Barack Obama</a:t>
            </a:r>
          </a:p>
          <a:p>
            <a:pPr marL="621792" lvl="1" eaLnBrk="1" fontAlgn="auto" hangingPunct="1">
              <a:spcBef>
                <a:spcPts val="324"/>
              </a:spcBef>
              <a:spcAft>
                <a:spcPts val="0"/>
              </a:spcAft>
              <a:buFont typeface="Verdana"/>
              <a:buNone/>
              <a:defRPr/>
            </a:pPr>
            <a:endParaRPr lang="en-US" b="1" dirty="0" smtClean="0"/>
          </a:p>
          <a:p>
            <a:pPr marL="621792" lvl="1" eaLnBrk="1" fontAlgn="auto" hangingPunct="1">
              <a:spcBef>
                <a:spcPts val="324"/>
              </a:spcBef>
              <a:spcAft>
                <a:spcPts val="0"/>
              </a:spcAft>
              <a:buFont typeface="Verdana"/>
              <a:buNone/>
              <a:defRPr/>
            </a:pPr>
            <a:r>
              <a:rPr lang="en-US" b="1" dirty="0" smtClean="0"/>
              <a:t>Nouns that always begin with a </a:t>
            </a:r>
            <a:r>
              <a:rPr lang="en-US" b="1" u="sng" dirty="0" smtClean="0"/>
              <a:t>capital letter</a:t>
            </a:r>
            <a:r>
              <a:rPr lang="en-US" b="1" dirty="0" smtClean="0"/>
              <a:t> are called “Proper Nouns”.  They identify specific people. All other nouns are “common nouns.”</a:t>
            </a:r>
          </a:p>
          <a:p>
            <a:pPr marL="621792" lvl="1" eaLnBrk="1" fontAlgn="auto" hangingPunct="1">
              <a:spcBef>
                <a:spcPts val="324"/>
              </a:spcBef>
              <a:spcAft>
                <a:spcPts val="0"/>
              </a:spcAft>
              <a:buFont typeface="Verdana"/>
              <a:buNone/>
              <a:defRPr/>
            </a:pPr>
            <a:endParaRPr lang="en-US" b="1" dirty="0" smtClean="0"/>
          </a:p>
          <a:p>
            <a:pPr lvl="8">
              <a:buFont typeface="Wingdings 2"/>
              <a:buNone/>
              <a:defRPr/>
            </a:pPr>
            <a:endParaRPr lang="en-US" b="1" dirty="0" smtClean="0">
              <a:solidFill>
                <a:srgbClr val="FF0000"/>
              </a:solidFill>
            </a:endParaRPr>
          </a:p>
        </p:txBody>
      </p:sp>
      <p:sp>
        <p:nvSpPr>
          <p:cNvPr id="3" name="Title 2"/>
          <p:cNvSpPr>
            <a:spLocks noGrp="1"/>
          </p:cNvSpPr>
          <p:nvPr>
            <p:ph type="title"/>
          </p:nvPr>
        </p:nvSpPr>
        <p:spPr/>
        <p:txBody>
          <a:bodyPr/>
          <a:lstStyle/>
          <a:p>
            <a:pPr eaLnBrk="1" fontAlgn="auto" hangingPunct="1">
              <a:spcAft>
                <a:spcPts val="0"/>
              </a:spcAft>
              <a:defRPr/>
            </a:pPr>
            <a:r>
              <a:rPr lang="en-US" dirty="0" smtClean="0"/>
              <a:t>I.	NOUNS		</a:t>
            </a:r>
            <a:endParaRPr lang="en-US" dirty="0"/>
          </a:p>
        </p:txBody>
      </p:sp>
      <p:pic>
        <p:nvPicPr>
          <p:cNvPr id="15363" name="Picture 2" descr="C:\Documents and Settings\Chuck Wesserling\Local Settings\Temporary Internet Files\Content.IE5\0XZODGF6\MC900056116[1].wmf"/>
          <p:cNvPicPr>
            <a:picLocks noChangeAspect="1" noChangeArrowheads="1"/>
          </p:cNvPicPr>
          <p:nvPr/>
        </p:nvPicPr>
        <p:blipFill>
          <a:blip r:embed="rId2"/>
          <a:srcRect/>
          <a:stretch>
            <a:fillRect/>
          </a:stretch>
        </p:blipFill>
        <p:spPr bwMode="auto">
          <a:xfrm>
            <a:off x="6096000" y="457200"/>
            <a:ext cx="1789113" cy="1427163"/>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xEl>
                                              <p:pRg st="0" end="0"/>
                                            </p:txEl>
                                          </p:spTgt>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2">
                                            <p:txEl>
                                              <p:pRg st="1" end="1"/>
                                            </p:txEl>
                                          </p:spTgt>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2">
                                            <p:txEl>
                                              <p:pRg st="2" end="2"/>
                                            </p:txEl>
                                          </p:spTgt>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2">
                                            <p:txEl>
                                              <p:pRg st="3" end="3"/>
                                            </p:txEl>
                                          </p:spTgt>
                                        </p:tgtEl>
                                        <p:attrNameLst>
                                          <p:attrName>r</p:attrName>
                                        </p:attrNameLst>
                                      </p:cBhvr>
                                    </p:animRot>
                                  </p:childTnLst>
                                </p:cTn>
                              </p:par>
                              <p:par>
                                <p:cTn id="13" presetID="8" presetClass="emph" presetSubtype="0" fill="hold" grpId="0" nodeType="withEffect">
                                  <p:stCondLst>
                                    <p:cond delay="0"/>
                                  </p:stCondLst>
                                  <p:childTnLst>
                                    <p:animRot by="21600000">
                                      <p:cBhvr>
                                        <p:cTn id="14" dur="2000" fill="hold"/>
                                        <p:tgtEl>
                                          <p:spTgt spid="2">
                                            <p:txEl>
                                              <p:pRg st="4" end="4"/>
                                            </p:txEl>
                                          </p:spTgt>
                                        </p:tgtEl>
                                        <p:attrNameLst>
                                          <p:attrName>r</p:attrName>
                                        </p:attrNameLst>
                                      </p:cBhvr>
                                    </p:animRot>
                                  </p:childTnLst>
                                </p:cTn>
                              </p:par>
                              <p:par>
                                <p:cTn id="15" presetID="8" presetClass="emph" presetSubtype="0" fill="hold" grpId="0" nodeType="withEffect">
                                  <p:stCondLst>
                                    <p:cond delay="0"/>
                                  </p:stCondLst>
                                  <p:childTnLst>
                                    <p:animRot by="21600000">
                                      <p:cBhvr>
                                        <p:cTn id="16" dur="2000" fill="hold"/>
                                        <p:tgtEl>
                                          <p:spTgt spid="2">
                                            <p:txEl>
                                              <p:pRg st="5" end="5"/>
                                            </p:txEl>
                                          </p:spTgt>
                                        </p:tgtEl>
                                        <p:attrNameLst>
                                          <p:attrName>r</p:attrName>
                                        </p:attrNameLst>
                                      </p:cBhvr>
                                    </p:animRot>
                                  </p:childTnLst>
                                </p:cTn>
                              </p:par>
                              <p:par>
                                <p:cTn id="17" presetID="8" presetClass="emph" presetSubtype="0" fill="hold" grpId="0" nodeType="withEffect">
                                  <p:stCondLst>
                                    <p:cond delay="0"/>
                                  </p:stCondLst>
                                  <p:childTnLst>
                                    <p:animRot by="21600000">
                                      <p:cBhvr>
                                        <p:cTn id="18" dur="2000" fill="hold"/>
                                        <p:tgtEl>
                                          <p:spTgt spid="2">
                                            <p:txEl>
                                              <p:pRg st="6" end="6"/>
                                            </p:txEl>
                                          </p:spTgt>
                                        </p:tgtEl>
                                        <p:attrNameLst>
                                          <p:attrName>r</p:attrName>
                                        </p:attrNameLst>
                                      </p:cBhvr>
                                    </p:animRot>
                                  </p:childTnLst>
                                </p:cTn>
                              </p:par>
                              <p:par>
                                <p:cTn id="19" presetID="8" presetClass="emph" presetSubtype="0" fill="hold" grpId="0" nodeType="withEffect">
                                  <p:stCondLst>
                                    <p:cond delay="0"/>
                                  </p:stCondLst>
                                  <p:childTnLst>
                                    <p:animRot by="21600000">
                                      <p:cBhvr>
                                        <p:cTn id="20" dur="2000" fill="hold"/>
                                        <p:tgtEl>
                                          <p:spTgt spid="2">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25963"/>
          </a:xfrm>
        </p:spPr>
        <p:txBody>
          <a:bodyPr>
            <a:normAutofit/>
          </a:bodyPr>
          <a:lstStyle/>
          <a:p>
            <a:pPr marL="365760" indent="-256032" eaLnBrk="1" fontAlgn="auto" hangingPunct="1">
              <a:spcAft>
                <a:spcPts val="0"/>
              </a:spcAft>
              <a:buFont typeface="Wingdings 3"/>
              <a:buChar char=""/>
              <a:defRPr/>
            </a:pPr>
            <a:r>
              <a:rPr lang="en-US" dirty="0" smtClean="0"/>
              <a:t>Nouns also name a </a:t>
            </a:r>
            <a:r>
              <a:rPr lang="en-US" b="1" dirty="0" smtClean="0"/>
              <a:t>PLACE</a:t>
            </a:r>
            <a:r>
              <a:rPr lang="en-US" dirty="0" smtClean="0"/>
              <a:t>:</a:t>
            </a:r>
          </a:p>
          <a:p>
            <a:pPr marL="621792" lvl="1" eaLnBrk="1" fontAlgn="auto" hangingPunct="1">
              <a:spcBef>
                <a:spcPts val="324"/>
              </a:spcBef>
              <a:spcAft>
                <a:spcPts val="0"/>
              </a:spcAft>
              <a:buFont typeface="Verdana"/>
              <a:buChar char="◦"/>
              <a:defRPr/>
            </a:pPr>
            <a:r>
              <a:rPr lang="en-US" dirty="0" smtClean="0"/>
              <a:t>EXAMPLES:</a:t>
            </a:r>
          </a:p>
          <a:p>
            <a:pPr marL="859536" lvl="2" eaLnBrk="1" fontAlgn="auto" hangingPunct="1">
              <a:spcAft>
                <a:spcPts val="0"/>
              </a:spcAft>
              <a:buFont typeface="Wingdings 2"/>
              <a:buChar char=""/>
              <a:defRPr/>
            </a:pPr>
            <a:r>
              <a:rPr lang="en-US" dirty="0" smtClean="0"/>
              <a:t>home</a:t>
            </a:r>
          </a:p>
          <a:p>
            <a:pPr marL="859536" lvl="2" eaLnBrk="1" fontAlgn="auto" hangingPunct="1">
              <a:spcAft>
                <a:spcPts val="0"/>
              </a:spcAft>
              <a:buFont typeface="Wingdings 2"/>
              <a:buChar char=""/>
              <a:defRPr/>
            </a:pPr>
            <a:r>
              <a:rPr lang="en-US" dirty="0" smtClean="0"/>
              <a:t>Washington</a:t>
            </a:r>
          </a:p>
          <a:p>
            <a:pPr marL="859536" lvl="2" eaLnBrk="1" fontAlgn="auto" hangingPunct="1">
              <a:spcAft>
                <a:spcPts val="0"/>
              </a:spcAft>
              <a:buFont typeface="Wingdings 2"/>
              <a:buChar char=""/>
              <a:defRPr/>
            </a:pPr>
            <a:r>
              <a:rPr lang="en-US" dirty="0" smtClean="0"/>
              <a:t>Lebanon</a:t>
            </a:r>
          </a:p>
          <a:p>
            <a:pPr marL="859536" lvl="2" eaLnBrk="1" fontAlgn="auto" hangingPunct="1">
              <a:spcAft>
                <a:spcPts val="0"/>
              </a:spcAft>
              <a:buFont typeface="Wingdings 2"/>
              <a:buChar char=""/>
              <a:defRPr/>
            </a:pPr>
            <a:r>
              <a:rPr lang="en-US" dirty="0" smtClean="0"/>
              <a:t>Mexico</a:t>
            </a:r>
          </a:p>
          <a:p>
            <a:pPr marL="859536" lvl="2" eaLnBrk="1" fontAlgn="auto" hangingPunct="1">
              <a:spcAft>
                <a:spcPts val="0"/>
              </a:spcAft>
              <a:buFont typeface="Wingdings 2"/>
              <a:buChar char=""/>
              <a:defRPr/>
            </a:pPr>
            <a:r>
              <a:rPr lang="en-US" dirty="0" smtClean="0"/>
              <a:t>school</a:t>
            </a:r>
          </a:p>
          <a:p>
            <a:pPr marL="859536" lvl="2" eaLnBrk="1" fontAlgn="auto" hangingPunct="1">
              <a:spcAft>
                <a:spcPts val="0"/>
              </a:spcAft>
              <a:buFont typeface="Wingdings 2"/>
              <a:buChar char=""/>
              <a:defRPr/>
            </a:pPr>
            <a:r>
              <a:rPr lang="en-US" dirty="0" smtClean="0"/>
              <a:t>gas station</a:t>
            </a:r>
          </a:p>
          <a:p>
            <a:pPr marL="859536" lvl="2" eaLnBrk="1" fontAlgn="auto" hangingPunct="1">
              <a:spcAft>
                <a:spcPts val="0"/>
              </a:spcAft>
              <a:buFont typeface="Wingdings 2"/>
              <a:buChar char=""/>
              <a:defRPr/>
            </a:pPr>
            <a:endParaRPr lang="en-US" dirty="0" smtClean="0"/>
          </a:p>
          <a:p>
            <a:pPr marL="859536" lvl="2" eaLnBrk="1" fontAlgn="auto" hangingPunct="1">
              <a:spcAft>
                <a:spcPts val="0"/>
              </a:spcAft>
              <a:buFont typeface="Wingdings 2"/>
              <a:buChar char=""/>
              <a:defRPr/>
            </a:pPr>
            <a:r>
              <a:rPr lang="en-US" dirty="0" smtClean="0"/>
              <a:t>Notice that </a:t>
            </a:r>
            <a:r>
              <a:rPr lang="en-US" b="1" dirty="0" smtClean="0"/>
              <a:t>specific</a:t>
            </a:r>
            <a:r>
              <a:rPr lang="en-US" dirty="0" smtClean="0"/>
              <a:t> places are capitalized.  </a:t>
            </a:r>
          </a:p>
          <a:p>
            <a:pPr lvl="8">
              <a:defRPr/>
            </a:pPr>
            <a:endParaRPr lang="en-US" dirty="0"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NOUNS, Continued	</a:t>
            </a:r>
            <a:endParaRPr lang="en-US" dirty="0"/>
          </a:p>
        </p:txBody>
      </p:sp>
      <p:pic>
        <p:nvPicPr>
          <p:cNvPr id="16387" name="Picture 2" descr="C:\Documents and Settings\Chuck Wesserling\Local Settings\Temporary Internet Files\Content.IE5\0XZODGF6\MC900015850[1].wmf"/>
          <p:cNvPicPr>
            <a:picLocks noChangeAspect="1" noChangeArrowheads="1"/>
          </p:cNvPicPr>
          <p:nvPr/>
        </p:nvPicPr>
        <p:blipFill>
          <a:blip r:embed="rId2"/>
          <a:srcRect/>
          <a:stretch>
            <a:fillRect/>
          </a:stretch>
        </p:blipFill>
        <p:spPr bwMode="auto">
          <a:xfrm>
            <a:off x="6096000" y="685800"/>
            <a:ext cx="1887538" cy="1520825"/>
          </a:xfrm>
          <a:prstGeom prst="rect">
            <a:avLst/>
          </a:prstGeom>
          <a:noFill/>
          <a:ln w="9525">
            <a:noFill/>
            <a:miter lim="800000"/>
            <a:headEnd/>
            <a:tailEnd/>
          </a:ln>
        </p:spPr>
      </p:pic>
      <p:pic>
        <p:nvPicPr>
          <p:cNvPr id="16388" name="Picture 3" descr="C:\Documents and Settings\Chuck Wesserling\Local Settings\Temporary Internet Files\Content.IE5\6I3Y835R\MC900101158[1].wmf"/>
          <p:cNvPicPr>
            <a:picLocks noChangeAspect="1" noChangeArrowheads="1"/>
          </p:cNvPicPr>
          <p:nvPr/>
        </p:nvPicPr>
        <p:blipFill>
          <a:blip r:embed="rId3"/>
          <a:srcRect/>
          <a:stretch>
            <a:fillRect/>
          </a:stretch>
        </p:blipFill>
        <p:spPr bwMode="auto">
          <a:xfrm>
            <a:off x="3886200" y="2286000"/>
            <a:ext cx="2271713" cy="1487488"/>
          </a:xfrm>
          <a:prstGeom prst="rect">
            <a:avLst/>
          </a:prstGeom>
          <a:noFill/>
          <a:ln w="9525">
            <a:noFill/>
            <a:miter lim="800000"/>
            <a:headEnd/>
            <a:tailEnd/>
          </a:ln>
        </p:spPr>
      </p:pic>
      <p:pic>
        <p:nvPicPr>
          <p:cNvPr id="16389" name="Picture 4" descr="C:\Documents and Settings\Chuck Wesserling\Local Settings\Temporary Internet Files\Content.IE5\Y7C5M0JU\MC900202912[1].wmf"/>
          <p:cNvPicPr>
            <a:picLocks noChangeAspect="1" noChangeArrowheads="1"/>
          </p:cNvPicPr>
          <p:nvPr/>
        </p:nvPicPr>
        <p:blipFill>
          <a:blip r:embed="rId4"/>
          <a:srcRect/>
          <a:stretch>
            <a:fillRect/>
          </a:stretch>
        </p:blipFill>
        <p:spPr bwMode="auto">
          <a:xfrm>
            <a:off x="6477000" y="2209800"/>
            <a:ext cx="2151063" cy="1779588"/>
          </a:xfrm>
          <a:prstGeom prst="rect">
            <a:avLst/>
          </a:prstGeom>
          <a:noFill/>
          <a:ln w="9525">
            <a:noFill/>
            <a:miter lim="800000"/>
            <a:headEnd/>
            <a:tailEnd/>
          </a:ln>
        </p:spPr>
      </p:pic>
      <p:pic>
        <p:nvPicPr>
          <p:cNvPr id="16390" name="Picture 5" descr="C:\Documents and Settings\Chuck Wesserling\Local Settings\Temporary Internet Files\Content.IE5\0XZODGF6\MC900156859[1].wmf"/>
          <p:cNvPicPr>
            <a:picLocks noChangeAspect="1" noChangeArrowheads="1"/>
          </p:cNvPicPr>
          <p:nvPr/>
        </p:nvPicPr>
        <p:blipFill>
          <a:blip r:embed="rId5"/>
          <a:srcRect/>
          <a:stretch>
            <a:fillRect/>
          </a:stretch>
        </p:blipFill>
        <p:spPr bwMode="auto">
          <a:xfrm>
            <a:off x="7086600" y="3962400"/>
            <a:ext cx="1820863" cy="1806575"/>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xEl>
                                              <p:pRg st="0" end="0"/>
                                            </p:txEl>
                                          </p:spTgt>
                                        </p:tgtEl>
                                      </p:cBhvr>
                                      <p:by x="150000" y="150000"/>
                                    </p:animScale>
                                  </p:childTnLst>
                                </p:cTn>
                              </p:par>
                              <p:par>
                                <p:cTn id="7" presetID="6" presetClass="emph" presetSubtype="0" fill="hold" grpId="0" nodeType="withEffect">
                                  <p:stCondLst>
                                    <p:cond delay="0"/>
                                  </p:stCondLst>
                                  <p:childTnLst>
                                    <p:animScale>
                                      <p:cBhvr>
                                        <p:cTn id="8" dur="2000" fill="hold"/>
                                        <p:tgtEl>
                                          <p:spTgt spid="2">
                                            <p:txEl>
                                              <p:pRg st="1" end="1"/>
                                            </p:txEl>
                                          </p:spTgt>
                                        </p:tgtEl>
                                      </p:cBhvr>
                                      <p:by x="150000" y="150000"/>
                                    </p:animScale>
                                  </p:childTnLst>
                                </p:cTn>
                              </p:par>
                              <p:par>
                                <p:cTn id="9" presetID="6" presetClass="emph" presetSubtype="0" fill="hold" grpId="0" nodeType="withEffect">
                                  <p:stCondLst>
                                    <p:cond delay="0"/>
                                  </p:stCondLst>
                                  <p:childTnLst>
                                    <p:animScale>
                                      <p:cBhvr>
                                        <p:cTn id="10" dur="2000" fill="hold"/>
                                        <p:tgtEl>
                                          <p:spTgt spid="2">
                                            <p:txEl>
                                              <p:pRg st="2" end="2"/>
                                            </p:txEl>
                                          </p:spTgt>
                                        </p:tgtEl>
                                      </p:cBhvr>
                                      <p:by x="150000" y="150000"/>
                                    </p:animScale>
                                  </p:childTnLst>
                                </p:cTn>
                              </p:par>
                              <p:par>
                                <p:cTn id="11" presetID="6" presetClass="emph" presetSubtype="0" fill="hold" grpId="0" nodeType="withEffect">
                                  <p:stCondLst>
                                    <p:cond delay="0"/>
                                  </p:stCondLst>
                                  <p:childTnLst>
                                    <p:animScale>
                                      <p:cBhvr>
                                        <p:cTn id="12" dur="2000" fill="hold"/>
                                        <p:tgtEl>
                                          <p:spTgt spid="2">
                                            <p:txEl>
                                              <p:pRg st="3" end="3"/>
                                            </p:txEl>
                                          </p:spTgt>
                                        </p:tgtEl>
                                      </p:cBhvr>
                                      <p:by x="150000" y="150000"/>
                                    </p:animScale>
                                  </p:childTnLst>
                                </p:cTn>
                              </p:par>
                              <p:par>
                                <p:cTn id="13" presetID="6" presetClass="emph" presetSubtype="0" fill="hold" grpId="0" nodeType="withEffect">
                                  <p:stCondLst>
                                    <p:cond delay="0"/>
                                  </p:stCondLst>
                                  <p:childTnLst>
                                    <p:animScale>
                                      <p:cBhvr>
                                        <p:cTn id="14" dur="2000" fill="hold"/>
                                        <p:tgtEl>
                                          <p:spTgt spid="2">
                                            <p:txEl>
                                              <p:pRg st="4" end="4"/>
                                            </p:txEl>
                                          </p:spTgt>
                                        </p:tgtEl>
                                      </p:cBhvr>
                                      <p:by x="150000" y="150000"/>
                                    </p:animScale>
                                  </p:childTnLst>
                                </p:cTn>
                              </p:par>
                              <p:par>
                                <p:cTn id="15" presetID="6" presetClass="emph" presetSubtype="0" fill="hold" grpId="0" nodeType="withEffect">
                                  <p:stCondLst>
                                    <p:cond delay="0"/>
                                  </p:stCondLst>
                                  <p:childTnLst>
                                    <p:animScale>
                                      <p:cBhvr>
                                        <p:cTn id="16" dur="2000" fill="hold"/>
                                        <p:tgtEl>
                                          <p:spTgt spid="2">
                                            <p:txEl>
                                              <p:pRg st="5" end="5"/>
                                            </p:txEl>
                                          </p:spTgt>
                                        </p:tgtEl>
                                      </p:cBhvr>
                                      <p:by x="150000" y="150000"/>
                                    </p:animScale>
                                  </p:childTnLst>
                                </p:cTn>
                              </p:par>
                              <p:par>
                                <p:cTn id="17" presetID="6" presetClass="emph" presetSubtype="0" fill="hold" grpId="0" nodeType="withEffect">
                                  <p:stCondLst>
                                    <p:cond delay="0"/>
                                  </p:stCondLst>
                                  <p:childTnLst>
                                    <p:animScale>
                                      <p:cBhvr>
                                        <p:cTn id="18" dur="2000" fill="hold"/>
                                        <p:tgtEl>
                                          <p:spTgt spid="2">
                                            <p:txEl>
                                              <p:pRg st="6" end="6"/>
                                            </p:txEl>
                                          </p:spTgt>
                                        </p:tgtEl>
                                      </p:cBhvr>
                                      <p:by x="150000" y="150000"/>
                                    </p:animScale>
                                  </p:childTnLst>
                                </p:cTn>
                              </p:par>
                              <p:par>
                                <p:cTn id="19" presetID="6" presetClass="emph" presetSubtype="0" fill="hold" grpId="0" nodeType="withEffect">
                                  <p:stCondLst>
                                    <p:cond delay="0"/>
                                  </p:stCondLst>
                                  <p:childTnLst>
                                    <p:animScale>
                                      <p:cBhvr>
                                        <p:cTn id="20" dur="2000" fill="hold"/>
                                        <p:tgtEl>
                                          <p:spTgt spid="2">
                                            <p:txEl>
                                              <p:pRg st="7" end="7"/>
                                            </p:txEl>
                                          </p:spTgt>
                                        </p:tgtEl>
                                      </p:cBhvr>
                                      <p:by x="150000" y="150000"/>
                                    </p:animScale>
                                  </p:childTnLst>
                                </p:cTn>
                              </p:par>
                              <p:par>
                                <p:cTn id="21" presetID="6" presetClass="emph" presetSubtype="0" fill="hold" grpId="0" nodeType="withEffect">
                                  <p:stCondLst>
                                    <p:cond delay="0"/>
                                  </p:stCondLst>
                                  <p:childTnLst>
                                    <p:animScale>
                                      <p:cBhvr>
                                        <p:cTn id="22" dur="2000" fill="hold"/>
                                        <p:tgtEl>
                                          <p:spTgt spid="2">
                                            <p:txEl>
                                              <p:pRg st="9" end="9"/>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Finally, nouns name a </a:t>
            </a:r>
            <a:r>
              <a:rPr lang="en-US" b="1" smtClean="0"/>
              <a:t>THING or IDEA</a:t>
            </a:r>
          </a:p>
          <a:p>
            <a:pPr eaLnBrk="1" hangingPunct="1"/>
            <a:endParaRPr lang="en-US" b="1" smtClean="0"/>
          </a:p>
          <a:p>
            <a:pPr eaLnBrk="1" hangingPunct="1"/>
            <a:r>
              <a:rPr lang="en-US" b="1" smtClean="0"/>
              <a:t>Examples:</a:t>
            </a:r>
          </a:p>
          <a:p>
            <a:pPr lvl="3" eaLnBrk="1" hangingPunct="1"/>
            <a:r>
              <a:rPr lang="en-US" smtClean="0"/>
              <a:t>box</a:t>
            </a:r>
          </a:p>
          <a:p>
            <a:pPr lvl="3" eaLnBrk="1" hangingPunct="1"/>
            <a:r>
              <a:rPr lang="en-US" smtClean="0"/>
              <a:t>table </a:t>
            </a:r>
          </a:p>
          <a:p>
            <a:pPr lvl="3" eaLnBrk="1" hangingPunct="1"/>
            <a:r>
              <a:rPr lang="en-US" smtClean="0"/>
              <a:t>love</a:t>
            </a:r>
          </a:p>
          <a:p>
            <a:pPr lvl="3" eaLnBrk="1" hangingPunct="1"/>
            <a:r>
              <a:rPr lang="en-US" smtClean="0"/>
              <a:t>tree</a:t>
            </a:r>
          </a:p>
          <a:p>
            <a:pPr lvl="3" eaLnBrk="1" hangingPunct="1"/>
            <a:r>
              <a:rPr lang="en-US" smtClean="0"/>
              <a:t>honesty</a:t>
            </a:r>
          </a:p>
          <a:p>
            <a:pPr lvl="3" eaLnBrk="1" hangingPunct="1"/>
            <a:r>
              <a:rPr lang="en-US" smtClean="0"/>
              <a:t>Statue of Liberty</a:t>
            </a:r>
          </a:p>
          <a:p>
            <a:pPr lvl="3" eaLnBrk="1" hangingPunct="1"/>
            <a:endParaRPr lang="en-US"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NOUNS, Continued</a:t>
            </a:r>
            <a:endParaRPr lang="en-US" dirty="0"/>
          </a:p>
        </p:txBody>
      </p:sp>
      <p:pic>
        <p:nvPicPr>
          <p:cNvPr id="17411" name="Picture 2" descr="C:\Program Files\Microsoft Office\MEDIA\CAGCAT10\j0157763.wmf"/>
          <p:cNvPicPr>
            <a:picLocks noChangeAspect="1" noChangeArrowheads="1"/>
          </p:cNvPicPr>
          <p:nvPr/>
        </p:nvPicPr>
        <p:blipFill>
          <a:blip r:embed="rId2"/>
          <a:srcRect/>
          <a:stretch>
            <a:fillRect/>
          </a:stretch>
        </p:blipFill>
        <p:spPr bwMode="auto">
          <a:xfrm>
            <a:off x="7010400" y="1981200"/>
            <a:ext cx="1795463" cy="1811338"/>
          </a:xfrm>
          <a:prstGeom prst="rect">
            <a:avLst/>
          </a:prstGeom>
          <a:noFill/>
          <a:ln w="9525">
            <a:noFill/>
            <a:miter lim="800000"/>
            <a:headEnd/>
            <a:tailEnd/>
          </a:ln>
        </p:spPr>
      </p:pic>
      <p:pic>
        <p:nvPicPr>
          <p:cNvPr id="17412" name="Picture 3" descr="C:\Documents and Settings\Chuck Wesserling\Local Settings\Temporary Internet Files\Content.IE5\Y7C5M0JU\MC900434399[1].wmf"/>
          <p:cNvPicPr>
            <a:picLocks noChangeAspect="1" noChangeArrowheads="1"/>
          </p:cNvPicPr>
          <p:nvPr/>
        </p:nvPicPr>
        <p:blipFill>
          <a:blip r:embed="rId3"/>
          <a:srcRect/>
          <a:stretch>
            <a:fillRect/>
          </a:stretch>
        </p:blipFill>
        <p:spPr bwMode="auto">
          <a:xfrm>
            <a:off x="6096000" y="5029200"/>
            <a:ext cx="1847850" cy="1327150"/>
          </a:xfrm>
          <a:prstGeom prst="rect">
            <a:avLst/>
          </a:prstGeom>
          <a:noFill/>
          <a:ln w="9525">
            <a:noFill/>
            <a:miter lim="800000"/>
            <a:headEnd/>
            <a:tailEnd/>
          </a:ln>
        </p:spPr>
      </p:pic>
      <p:pic>
        <p:nvPicPr>
          <p:cNvPr id="17413" name="Picture 4" descr="C:\Documents and Settings\Chuck Wesserling\Local Settings\Temporary Internet Files\Content.IE5\Y7C5M0JU\MC900435446[1].wmf"/>
          <p:cNvPicPr>
            <a:picLocks noChangeAspect="1" noChangeArrowheads="1"/>
          </p:cNvPicPr>
          <p:nvPr/>
        </p:nvPicPr>
        <p:blipFill>
          <a:blip r:embed="rId4"/>
          <a:srcRect/>
          <a:stretch>
            <a:fillRect/>
          </a:stretch>
        </p:blipFill>
        <p:spPr bwMode="auto">
          <a:xfrm>
            <a:off x="4572000" y="2971800"/>
            <a:ext cx="1666875" cy="1838325"/>
          </a:xfrm>
          <a:prstGeom prst="rect">
            <a:avLst/>
          </a:prstGeom>
          <a:noFill/>
          <a:ln w="9525">
            <a:noFill/>
            <a:miter lim="800000"/>
            <a:headEnd/>
            <a:tailEnd/>
          </a:ln>
        </p:spPr>
      </p:pic>
      <p:pic>
        <p:nvPicPr>
          <p:cNvPr id="17414" name="Picture 5" descr="C:\Documents and Settings\Chuck Wesserling\Local Settings\Temporary Internet Files\Content.IE5\0XZODGF6\MC900078823[1].wmf"/>
          <p:cNvPicPr>
            <a:picLocks noChangeAspect="1" noChangeArrowheads="1"/>
          </p:cNvPicPr>
          <p:nvPr/>
        </p:nvPicPr>
        <p:blipFill>
          <a:blip r:embed="rId5"/>
          <a:srcRect/>
          <a:stretch>
            <a:fillRect/>
          </a:stretch>
        </p:blipFill>
        <p:spPr bwMode="auto">
          <a:xfrm>
            <a:off x="2743200" y="5029200"/>
            <a:ext cx="1492250" cy="1657350"/>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ox(in)">
                                      <p:cBhvr>
                                        <p:cTn id="12" dur="500"/>
                                        <p:tgtEl>
                                          <p:spTgt spid="2">
                                            <p:txEl>
                                              <p:pRg st="2" end="2"/>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ox(in)">
                                      <p:cBhvr>
                                        <p:cTn id="15" dur="500"/>
                                        <p:tgtEl>
                                          <p:spTgt spid="2">
                                            <p:txEl>
                                              <p:pRg st="3" end="3"/>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ox(in)">
                                      <p:cBhvr>
                                        <p:cTn id="18" dur="500"/>
                                        <p:tgtEl>
                                          <p:spTgt spid="2">
                                            <p:txEl>
                                              <p:pRg st="4" end="4"/>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ox(in)">
                                      <p:cBhvr>
                                        <p:cTn id="21" dur="500"/>
                                        <p:tgtEl>
                                          <p:spTgt spid="2">
                                            <p:txEl>
                                              <p:pRg st="5" end="5"/>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box(in)">
                                      <p:cBhvr>
                                        <p:cTn id="24" dur="500"/>
                                        <p:tgtEl>
                                          <p:spTgt spid="2">
                                            <p:txEl>
                                              <p:pRg st="6" end="6"/>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ox(in)">
                                      <p:cBhvr>
                                        <p:cTn id="27" dur="500"/>
                                        <p:tgtEl>
                                          <p:spTgt spid="2">
                                            <p:txEl>
                                              <p:pRg st="7" end="7"/>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box(in)">
                                      <p:cBhvr>
                                        <p:cTn id="3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b="1" u="sng" smtClean="0"/>
              <a:t>VERBS</a:t>
            </a:r>
            <a:r>
              <a:rPr lang="en-US" smtClean="0"/>
              <a:t> are words that describe an </a:t>
            </a:r>
            <a:r>
              <a:rPr lang="en-US" b="1" smtClean="0"/>
              <a:t>action</a:t>
            </a:r>
            <a:r>
              <a:rPr lang="en-US" smtClean="0"/>
              <a:t> </a:t>
            </a:r>
            <a:r>
              <a:rPr lang="en-US" i="1" smtClean="0"/>
              <a:t>or</a:t>
            </a:r>
            <a:r>
              <a:rPr lang="en-US" b="1" smtClean="0"/>
              <a:t> a state of being.</a:t>
            </a:r>
          </a:p>
          <a:p>
            <a:pPr eaLnBrk="1" hangingPunct="1"/>
            <a:endParaRPr lang="en-US" b="1" i="1" smtClean="0"/>
          </a:p>
          <a:p>
            <a:pPr eaLnBrk="1" hangingPunct="1"/>
            <a:r>
              <a:rPr lang="en-US" b="1" i="1" smtClean="0"/>
              <a:t>Examples:</a:t>
            </a:r>
          </a:p>
          <a:p>
            <a:pPr lvl="2" eaLnBrk="1" hangingPunct="1"/>
            <a:r>
              <a:rPr lang="en-US" b="1" i="1" smtClean="0"/>
              <a:t>To run</a:t>
            </a:r>
          </a:p>
          <a:p>
            <a:pPr lvl="2" eaLnBrk="1" hangingPunct="1"/>
            <a:r>
              <a:rPr lang="en-US" b="1" i="1" smtClean="0"/>
              <a:t>To walk</a:t>
            </a:r>
          </a:p>
          <a:p>
            <a:pPr lvl="2" eaLnBrk="1" hangingPunct="1"/>
            <a:r>
              <a:rPr lang="en-US" b="1" i="1" smtClean="0"/>
              <a:t>To think</a:t>
            </a:r>
          </a:p>
          <a:p>
            <a:pPr lvl="2" eaLnBrk="1" hangingPunct="1"/>
            <a:r>
              <a:rPr lang="en-US" b="1" i="1" smtClean="0"/>
              <a:t>To believe</a:t>
            </a:r>
          </a:p>
          <a:p>
            <a:pPr lvl="2" eaLnBrk="1" hangingPunct="1"/>
            <a:r>
              <a:rPr lang="en-US" b="1" i="1" smtClean="0"/>
              <a:t>To be (was, were, are, is)</a:t>
            </a:r>
          </a:p>
          <a:p>
            <a:pPr lvl="2" eaLnBrk="1" hangingPunct="1"/>
            <a:r>
              <a:rPr lang="en-US" b="1" i="1" smtClean="0"/>
              <a:t>To Have</a:t>
            </a:r>
            <a:endParaRPr lang="en-US" i="1"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II.	VERBS</a:t>
            </a:r>
            <a:endParaRPr lang="en-US" dirty="0"/>
          </a:p>
        </p:txBody>
      </p:sp>
      <p:pic>
        <p:nvPicPr>
          <p:cNvPr id="18435" name="Picture 2" descr="C:\Program Files\Microsoft Office\MEDIA\CAGCAT10\j0199036.wmf"/>
          <p:cNvPicPr>
            <a:picLocks noChangeAspect="1" noChangeArrowheads="1"/>
          </p:cNvPicPr>
          <p:nvPr/>
        </p:nvPicPr>
        <p:blipFill>
          <a:blip r:embed="rId2"/>
          <a:srcRect/>
          <a:stretch>
            <a:fillRect/>
          </a:stretch>
        </p:blipFill>
        <p:spPr bwMode="auto">
          <a:xfrm>
            <a:off x="6781800" y="1981200"/>
            <a:ext cx="1570038" cy="1730375"/>
          </a:xfrm>
          <a:prstGeom prst="rect">
            <a:avLst/>
          </a:prstGeom>
          <a:noFill/>
          <a:ln w="9525">
            <a:noFill/>
            <a:miter lim="800000"/>
            <a:headEnd/>
            <a:tailEnd/>
          </a:ln>
        </p:spPr>
      </p:pic>
      <p:pic>
        <p:nvPicPr>
          <p:cNvPr id="18436" name="Picture 3" descr="C:\Documents and Settings\Chuck Wesserling\Local Settings\Temporary Internet Files\Content.IE5\SO4OIA93\MC900433692[1].wmf"/>
          <p:cNvPicPr>
            <a:picLocks noChangeAspect="1" noChangeArrowheads="1"/>
          </p:cNvPicPr>
          <p:nvPr/>
        </p:nvPicPr>
        <p:blipFill>
          <a:blip r:embed="rId3"/>
          <a:srcRect/>
          <a:stretch>
            <a:fillRect/>
          </a:stretch>
        </p:blipFill>
        <p:spPr bwMode="auto">
          <a:xfrm>
            <a:off x="4419600" y="4648200"/>
            <a:ext cx="1787525" cy="1841500"/>
          </a:xfrm>
          <a:prstGeom prst="rect">
            <a:avLst/>
          </a:prstGeom>
          <a:noFill/>
          <a:ln w="9525">
            <a:noFill/>
            <a:miter lim="800000"/>
            <a:headEnd/>
            <a:tailEnd/>
          </a:ln>
        </p:spPr>
      </p:pic>
      <p:pic>
        <p:nvPicPr>
          <p:cNvPr id="18437" name="Picture 4" descr="C:\Documents and Settings\Chuck Wesserling\Local Settings\Temporary Internet Files\Content.IE5\Y7C5M0JU\MC900057744[1].wmf"/>
          <p:cNvPicPr>
            <a:picLocks noChangeAspect="1" noChangeArrowheads="1"/>
          </p:cNvPicPr>
          <p:nvPr/>
        </p:nvPicPr>
        <p:blipFill>
          <a:blip r:embed="rId4"/>
          <a:srcRect/>
          <a:stretch>
            <a:fillRect/>
          </a:stretch>
        </p:blipFill>
        <p:spPr bwMode="auto">
          <a:xfrm>
            <a:off x="3678238" y="2516188"/>
            <a:ext cx="1787525" cy="1825625"/>
          </a:xfrm>
          <a:prstGeom prst="rect">
            <a:avLst/>
          </a:prstGeom>
          <a:noFill/>
          <a:ln w="9525">
            <a:noFill/>
            <a:miter lim="800000"/>
            <a:headEnd/>
            <a:tailEnd/>
          </a:ln>
        </p:spPr>
      </p:pic>
      <p:pic>
        <p:nvPicPr>
          <p:cNvPr id="18438" name="Picture 5" descr="C:\Documents and Settings\Chuck Wesserling\Local Settings\Temporary Internet Files\Content.IE5\0XZODGF6\MC900194062[1].wmf"/>
          <p:cNvPicPr>
            <a:picLocks noChangeAspect="1" noChangeArrowheads="1"/>
          </p:cNvPicPr>
          <p:nvPr/>
        </p:nvPicPr>
        <p:blipFill>
          <a:blip r:embed="rId5"/>
          <a:srcRect/>
          <a:stretch>
            <a:fillRect/>
          </a:stretch>
        </p:blipFill>
        <p:spPr bwMode="auto">
          <a:xfrm flipH="1">
            <a:off x="6718300" y="4419600"/>
            <a:ext cx="1525588" cy="2438400"/>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1000"/>
                                        <p:tgtEl>
                                          <p:spTgt spid="2">
                                            <p:txEl>
                                              <p:pRg st="2" end="2"/>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checkerboard(across)">
                                      <p:cBhvr>
                                        <p:cTn id="15" dur="1000"/>
                                        <p:tgtEl>
                                          <p:spTgt spid="2">
                                            <p:txEl>
                                              <p:pRg st="3" end="3"/>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checkerboard(across)">
                                      <p:cBhvr>
                                        <p:cTn id="18" dur="1000"/>
                                        <p:tgtEl>
                                          <p:spTgt spid="2">
                                            <p:txEl>
                                              <p:pRg st="4" end="4"/>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checkerboard(across)">
                                      <p:cBhvr>
                                        <p:cTn id="21" dur="1000"/>
                                        <p:tgtEl>
                                          <p:spTgt spid="2">
                                            <p:txEl>
                                              <p:pRg st="5" end="5"/>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
                                            <p:txEl>
                                              <p:pRg st="6" end="6"/>
                                            </p:txEl>
                                          </p:spTgt>
                                        </p:tgtEl>
                                        <p:attrNameLst>
                                          <p:attrName>style.visibility</p:attrName>
                                        </p:attrNameLst>
                                      </p:cBhvr>
                                      <p:to>
                                        <p:strVal val="visible"/>
                                      </p:to>
                                    </p:set>
                                    <p:animEffect transition="in" filter="checkerboard(across)">
                                      <p:cBhvr>
                                        <p:cTn id="24" dur="1000"/>
                                        <p:tgtEl>
                                          <p:spTgt spid="2">
                                            <p:txEl>
                                              <p:pRg st="6" end="6"/>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checkerboard(across)">
                                      <p:cBhvr>
                                        <p:cTn id="27" dur="1000"/>
                                        <p:tgtEl>
                                          <p:spTgt spid="2">
                                            <p:txEl>
                                              <p:pRg st="7" end="7"/>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checkerboard(across)">
                                      <p:cBhvr>
                                        <p:cTn id="30"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500"/>
          </a:xfrm>
          <a:ln cmpd="dbl">
            <a:solidFill>
              <a:schemeClr val="tx1"/>
            </a:solidFill>
          </a:ln>
        </p:spPr>
        <p:txBody>
          <a:bodyPr>
            <a:normAutofit/>
          </a:bodyPr>
          <a:lstStyle/>
          <a:p>
            <a:pPr marL="365760" indent="-256032" eaLnBrk="1" fontAlgn="auto" hangingPunct="1">
              <a:spcAft>
                <a:spcPts val="0"/>
              </a:spcAft>
              <a:buFont typeface="Wingdings 3"/>
              <a:buChar char=""/>
              <a:defRPr/>
            </a:pPr>
            <a:r>
              <a:rPr lang="en-US" dirty="0" smtClean="0"/>
              <a:t>In order to have a complete sentence in English, you must have a </a:t>
            </a:r>
            <a:r>
              <a:rPr lang="en-US" u="sng" dirty="0" smtClean="0"/>
              <a:t>subject</a:t>
            </a:r>
            <a:r>
              <a:rPr lang="en-US" dirty="0" smtClean="0"/>
              <a:t> and a </a:t>
            </a:r>
            <a:r>
              <a:rPr lang="en-US" u="sng" dirty="0" smtClean="0"/>
              <a:t>verb.</a:t>
            </a:r>
          </a:p>
          <a:p>
            <a:pPr marL="365760" indent="-256032" eaLnBrk="1" fontAlgn="auto" hangingPunct="1">
              <a:spcAft>
                <a:spcPts val="0"/>
              </a:spcAft>
              <a:buFont typeface="Wingdings 3"/>
              <a:buChar char=""/>
              <a:defRPr/>
            </a:pPr>
            <a:endParaRPr lang="en-US" u="sng" dirty="0" smtClean="0"/>
          </a:p>
          <a:p>
            <a:pPr marL="365760" indent="-256032" eaLnBrk="1" fontAlgn="auto" hangingPunct="1">
              <a:spcAft>
                <a:spcPts val="0"/>
              </a:spcAft>
              <a:buFont typeface="Wingdings 3"/>
              <a:buChar char=""/>
              <a:defRPr/>
            </a:pPr>
            <a:r>
              <a:rPr lang="en-US" dirty="0" smtClean="0"/>
              <a:t>“The </a:t>
            </a:r>
            <a:r>
              <a:rPr lang="en-US" u="sng" dirty="0" smtClean="0"/>
              <a:t>dog</a:t>
            </a:r>
            <a:r>
              <a:rPr lang="en-US" dirty="0" smtClean="0"/>
              <a:t> </a:t>
            </a:r>
            <a:r>
              <a:rPr lang="en-US" u="dbl" dirty="0" smtClean="0">
                <a:solidFill>
                  <a:schemeClr val="accent2">
                    <a:lumMod val="75000"/>
                  </a:schemeClr>
                </a:solidFill>
              </a:rPr>
              <a:t>barked</a:t>
            </a:r>
            <a:r>
              <a:rPr lang="en-US" dirty="0" smtClean="0"/>
              <a:t>.”   </a:t>
            </a:r>
          </a:p>
          <a:p>
            <a:pPr marL="365760" indent="-256032" eaLnBrk="1" fontAlgn="auto" hangingPunct="1">
              <a:spcAft>
                <a:spcPts val="0"/>
              </a:spcAft>
              <a:buFont typeface="Wingdings 3"/>
              <a:buChar char=""/>
              <a:defRPr/>
            </a:pPr>
            <a:r>
              <a:rPr lang="en-US" dirty="0" smtClean="0"/>
              <a:t>“Barked loudly.”= not a sentence because there is no subject.  Who/what barked?</a:t>
            </a:r>
          </a:p>
          <a:p>
            <a:pPr marL="365760" indent="-256032" eaLnBrk="1" fontAlgn="auto" hangingPunct="1">
              <a:spcAft>
                <a:spcPts val="0"/>
              </a:spcAft>
              <a:buFont typeface="Wingdings 3"/>
              <a:buChar char=""/>
              <a:defRPr/>
            </a:pPr>
            <a:r>
              <a:rPr lang="en-US" dirty="0" smtClean="0"/>
              <a:t>Sometimes the subject is </a:t>
            </a:r>
            <a:r>
              <a:rPr lang="en-US" b="1" i="1" dirty="0" smtClean="0"/>
              <a:t>implied</a:t>
            </a:r>
            <a:r>
              <a:rPr lang="en-US" dirty="0" smtClean="0"/>
              <a:t>.  It is not there, but you know what is missing:</a:t>
            </a:r>
          </a:p>
          <a:p>
            <a:pPr marL="365760" indent="-256032" eaLnBrk="1" fontAlgn="auto" hangingPunct="1">
              <a:spcAft>
                <a:spcPts val="0"/>
              </a:spcAft>
              <a:buFont typeface="Wingdings 3"/>
              <a:buChar char=""/>
              <a:defRPr/>
            </a:pPr>
            <a:r>
              <a:rPr lang="en-US" dirty="0" smtClean="0"/>
              <a:t>“Close the door!”  The verb is “close” – the subject is (you).  Although missing, we know who is meant. </a:t>
            </a:r>
          </a:p>
        </p:txBody>
      </p:sp>
      <p:sp>
        <p:nvSpPr>
          <p:cNvPr id="3" name="Title 2"/>
          <p:cNvSpPr>
            <a:spLocks noGrp="1"/>
          </p:cNvSpPr>
          <p:nvPr>
            <p:ph type="title"/>
          </p:nvPr>
        </p:nvSpPr>
        <p:spPr/>
        <p:txBody>
          <a:bodyPr/>
          <a:lstStyle/>
          <a:p>
            <a:pPr eaLnBrk="1" fontAlgn="auto" hangingPunct="1">
              <a:spcAft>
                <a:spcPts val="0"/>
              </a:spcAft>
              <a:defRPr/>
            </a:pPr>
            <a:r>
              <a:rPr lang="en-US" dirty="0" smtClean="0"/>
              <a:t>Sentences	</a:t>
            </a:r>
            <a:endParaRPr lang="en-US" dirty="0"/>
          </a:p>
        </p:txBody>
      </p:sp>
    </p:spTree>
  </p:cSld>
  <p:clrMapOvr>
    <a:masterClrMapping/>
  </p:clrMapOvr>
  <p:transition spd="med">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An </a:t>
            </a:r>
            <a:r>
              <a:rPr lang="en-US" b="1" u="sng" smtClean="0"/>
              <a:t>adjective</a:t>
            </a:r>
            <a:r>
              <a:rPr lang="en-US" smtClean="0"/>
              <a:t> describes a noun.  It tells us:</a:t>
            </a:r>
          </a:p>
          <a:p>
            <a:pPr lvl="2" eaLnBrk="1" hangingPunct="1"/>
            <a:endParaRPr lang="en-US" smtClean="0"/>
          </a:p>
          <a:p>
            <a:pPr lvl="2" eaLnBrk="1" hangingPunct="1"/>
            <a:r>
              <a:rPr lang="en-US" smtClean="0"/>
              <a:t>Which one?  (The </a:t>
            </a:r>
            <a:r>
              <a:rPr lang="en-US" i="1" smtClean="0"/>
              <a:t>last </a:t>
            </a:r>
            <a:r>
              <a:rPr lang="en-US" smtClean="0"/>
              <a:t>room.   The </a:t>
            </a:r>
            <a:r>
              <a:rPr lang="en-US" i="1" smtClean="0"/>
              <a:t>tall </a:t>
            </a:r>
            <a:r>
              <a:rPr lang="en-US" smtClean="0"/>
              <a:t>man.)</a:t>
            </a:r>
          </a:p>
          <a:p>
            <a:pPr lvl="2" eaLnBrk="1" hangingPunct="1"/>
            <a:endParaRPr lang="en-US" smtClean="0"/>
          </a:p>
          <a:p>
            <a:pPr lvl="2" eaLnBrk="1" hangingPunct="1"/>
            <a:r>
              <a:rPr lang="en-US" smtClean="0"/>
              <a:t>How many?	(The </a:t>
            </a:r>
            <a:r>
              <a:rPr lang="en-US" i="1" smtClean="0"/>
              <a:t>entire</a:t>
            </a:r>
            <a:r>
              <a:rPr lang="en-US" smtClean="0"/>
              <a:t> class.  The </a:t>
            </a:r>
            <a:r>
              <a:rPr lang="en-US" i="1" smtClean="0"/>
              <a:t>three</a:t>
            </a:r>
            <a:r>
              <a:rPr lang="en-US" smtClean="0"/>
              <a:t> wise men.)</a:t>
            </a:r>
          </a:p>
          <a:p>
            <a:pPr lvl="2" eaLnBrk="1" hangingPunct="1"/>
            <a:endParaRPr lang="en-US" smtClean="0"/>
          </a:p>
          <a:p>
            <a:pPr lvl="2" eaLnBrk="1" hangingPunct="1"/>
            <a:r>
              <a:rPr lang="en-US" smtClean="0"/>
              <a:t>What kind?	(The </a:t>
            </a:r>
            <a:r>
              <a:rPr lang="en-US" i="1" smtClean="0"/>
              <a:t>empty </a:t>
            </a:r>
            <a:r>
              <a:rPr lang="en-US" smtClean="0"/>
              <a:t>bottle.  The </a:t>
            </a:r>
            <a:r>
              <a:rPr lang="en-US" i="1" smtClean="0"/>
              <a:t>red</a:t>
            </a:r>
            <a:r>
              <a:rPr lang="en-US" smtClean="0"/>
              <a:t> car.)</a:t>
            </a:r>
          </a:p>
          <a:p>
            <a:pPr lvl="2" eaLnBrk="1" hangingPunct="1"/>
            <a:endParaRPr lang="en-US" smtClean="0"/>
          </a:p>
          <a:p>
            <a:pPr lvl="2" eaLnBrk="1" hangingPunct="1"/>
            <a:r>
              <a:rPr lang="en-US" smtClean="0"/>
              <a:t>How much?	(I have </a:t>
            </a:r>
            <a:r>
              <a:rPr lang="en-US" i="1" smtClean="0"/>
              <a:t>no</a:t>
            </a:r>
            <a:r>
              <a:rPr lang="en-US" smtClean="0"/>
              <a:t> money.  I have </a:t>
            </a:r>
            <a:r>
              <a:rPr lang="en-US" i="1" smtClean="0"/>
              <a:t>a lot</a:t>
            </a:r>
            <a:r>
              <a:rPr lang="en-US" smtClean="0"/>
              <a:t> of work.)</a:t>
            </a:r>
          </a:p>
        </p:txBody>
      </p:sp>
      <p:sp>
        <p:nvSpPr>
          <p:cNvPr id="3" name="Title 2"/>
          <p:cNvSpPr>
            <a:spLocks noGrp="1"/>
          </p:cNvSpPr>
          <p:nvPr>
            <p:ph type="title"/>
          </p:nvPr>
        </p:nvSpPr>
        <p:spPr/>
        <p:txBody>
          <a:bodyPr/>
          <a:lstStyle/>
          <a:p>
            <a:pPr eaLnBrk="1" fontAlgn="auto" hangingPunct="1">
              <a:spcAft>
                <a:spcPts val="0"/>
              </a:spcAft>
              <a:defRPr/>
            </a:pPr>
            <a:r>
              <a:rPr lang="en-US" dirty="0" smtClean="0"/>
              <a:t>III.	Adjectives	</a:t>
            </a:r>
            <a:endParaRPr lang="en-US" dirty="0"/>
          </a:p>
        </p:txBody>
      </p:sp>
      <p:pic>
        <p:nvPicPr>
          <p:cNvPr id="20483" name="Picture 2" descr="C:\Documents and Settings\Chuck Wesserling\Local Settings\Temporary Internet Files\Content.IE5\SO4OIA93\MC900078704[1].wmf"/>
          <p:cNvPicPr>
            <a:picLocks noChangeAspect="1" noChangeArrowheads="1"/>
          </p:cNvPicPr>
          <p:nvPr/>
        </p:nvPicPr>
        <p:blipFill>
          <a:blip r:embed="rId2"/>
          <a:srcRect/>
          <a:stretch>
            <a:fillRect/>
          </a:stretch>
        </p:blipFill>
        <p:spPr bwMode="auto">
          <a:xfrm>
            <a:off x="7467600" y="1828800"/>
            <a:ext cx="639763" cy="1243013"/>
          </a:xfrm>
          <a:prstGeom prst="rect">
            <a:avLst/>
          </a:prstGeom>
          <a:noFill/>
          <a:ln w="9525">
            <a:noFill/>
            <a:miter lim="800000"/>
            <a:headEnd/>
            <a:tailEnd/>
          </a:ln>
        </p:spPr>
      </p:pic>
      <p:pic>
        <p:nvPicPr>
          <p:cNvPr id="20484" name="Picture 3" descr="C:\Documents and Settings\Chuck Wesserling\Local Settings\Temporary Internet Files\Content.IE5\0XZODGF6\MC900439784[1].png"/>
          <p:cNvPicPr>
            <a:picLocks noChangeAspect="1" noChangeArrowheads="1"/>
          </p:cNvPicPr>
          <p:nvPr/>
        </p:nvPicPr>
        <p:blipFill>
          <a:blip r:embed="rId3"/>
          <a:srcRect/>
          <a:stretch>
            <a:fillRect/>
          </a:stretch>
        </p:blipFill>
        <p:spPr bwMode="auto">
          <a:xfrm>
            <a:off x="7543800" y="2895600"/>
            <a:ext cx="1600200" cy="1600200"/>
          </a:xfrm>
          <a:prstGeom prst="rect">
            <a:avLst/>
          </a:prstGeom>
          <a:noFill/>
          <a:ln w="9525">
            <a:noFill/>
            <a:miter lim="800000"/>
            <a:headEnd/>
            <a:tailEnd/>
          </a:ln>
        </p:spPr>
      </p:pic>
      <p:pic>
        <p:nvPicPr>
          <p:cNvPr id="20485" name="Picture 4" descr="C:\Documents and Settings\Chuck Wesserling\Local Settings\Temporary Internet Files\Content.IE5\Y7C5M0JU\MC900324350[1].wmf"/>
          <p:cNvPicPr>
            <a:picLocks noChangeAspect="1" noChangeArrowheads="1"/>
          </p:cNvPicPr>
          <p:nvPr/>
        </p:nvPicPr>
        <p:blipFill>
          <a:blip r:embed="rId4"/>
          <a:srcRect/>
          <a:stretch>
            <a:fillRect/>
          </a:stretch>
        </p:blipFill>
        <p:spPr bwMode="auto">
          <a:xfrm>
            <a:off x="6248400" y="5018088"/>
            <a:ext cx="1304925" cy="1839912"/>
          </a:xfrm>
          <a:prstGeom prst="rect">
            <a:avLst/>
          </a:prstGeom>
          <a:noFill/>
          <a:ln w="9525">
            <a:noFill/>
            <a:miter lim="800000"/>
            <a:headEnd/>
            <a:tailEnd/>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20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20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2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2">
                                            <p:txEl>
                                              <p:pRg st="6" end="6"/>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 calcmode="lin" valueType="num">
                                      <p:cBhvr additive="base">
                                        <p:cTn id="29" dur="20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30" dur="20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eaLnBrk="1" hangingPunct="1"/>
            <a:r>
              <a:rPr lang="en-US" smtClean="0"/>
              <a:t>An ADVERB “adds to a verb” – that is, it modifies a verb by telling us:</a:t>
            </a:r>
          </a:p>
          <a:p>
            <a:pPr eaLnBrk="1" hangingPunct="1"/>
            <a:endParaRPr lang="en-US" smtClean="0"/>
          </a:p>
          <a:p>
            <a:pPr lvl="1" eaLnBrk="1" hangingPunct="1"/>
            <a:r>
              <a:rPr lang="en-US" smtClean="0"/>
              <a:t>Where?  “I left my watch </a:t>
            </a:r>
            <a:r>
              <a:rPr lang="en-US" u="sng" smtClean="0"/>
              <a:t>at home</a:t>
            </a:r>
            <a:r>
              <a:rPr lang="en-US" smtClean="0"/>
              <a:t>.”</a:t>
            </a:r>
          </a:p>
          <a:p>
            <a:pPr lvl="1" eaLnBrk="1" hangingPunct="1"/>
            <a:r>
              <a:rPr lang="en-US" smtClean="0"/>
              <a:t>When?	“She said she would call me </a:t>
            </a:r>
            <a:r>
              <a:rPr lang="en-US" u="sng" smtClean="0"/>
              <a:t>tomorrow</a:t>
            </a:r>
            <a:r>
              <a:rPr lang="en-US" smtClean="0"/>
              <a:t>.”</a:t>
            </a:r>
          </a:p>
          <a:p>
            <a:pPr lvl="1" eaLnBrk="1" hangingPunct="1"/>
            <a:r>
              <a:rPr lang="en-US" smtClean="0"/>
              <a:t>How?	“He </a:t>
            </a:r>
            <a:r>
              <a:rPr lang="en-US" u="sng" smtClean="0"/>
              <a:t>quickly</a:t>
            </a:r>
            <a:r>
              <a:rPr lang="en-US" smtClean="0"/>
              <a:t> answered the question.”</a:t>
            </a:r>
          </a:p>
          <a:p>
            <a:pPr lvl="1" eaLnBrk="1" hangingPunct="1"/>
            <a:r>
              <a:rPr lang="en-US" smtClean="0"/>
              <a:t>How often?  “I see him here </a:t>
            </a:r>
            <a:r>
              <a:rPr lang="en-US" u="sng" smtClean="0"/>
              <a:t>frequently.”</a:t>
            </a:r>
            <a:endParaRPr lang="en-US" smtClean="0"/>
          </a:p>
          <a:p>
            <a:pPr lvl="1" eaLnBrk="1" hangingPunct="1"/>
            <a:r>
              <a:rPr lang="en-US" smtClean="0"/>
              <a:t>To What extent?  “I’m </a:t>
            </a:r>
            <a:r>
              <a:rPr lang="en-US" u="sng" smtClean="0"/>
              <a:t>completely</a:t>
            </a:r>
            <a:r>
              <a:rPr lang="en-US" smtClean="0"/>
              <a:t> broke!”</a:t>
            </a:r>
          </a:p>
          <a:p>
            <a:pPr lvl="1" eaLnBrk="1" hangingPunct="1"/>
            <a:endParaRPr lang="en-US" smtClean="0"/>
          </a:p>
          <a:p>
            <a:pPr lvl="1" eaLnBrk="1" hangingPunct="1"/>
            <a:r>
              <a:rPr lang="en-US" smtClean="0">
                <a:solidFill>
                  <a:schemeClr val="accent2"/>
                </a:solidFill>
              </a:rPr>
              <a:t>CLUE:	When you see the ending –ly, it is </a:t>
            </a:r>
            <a:r>
              <a:rPr lang="en-US" i="1" smtClean="0">
                <a:solidFill>
                  <a:schemeClr val="accent2"/>
                </a:solidFill>
              </a:rPr>
              <a:t>usually</a:t>
            </a:r>
            <a:r>
              <a:rPr lang="en-US" smtClean="0">
                <a:solidFill>
                  <a:schemeClr val="accent2"/>
                </a:solidFill>
              </a:rPr>
              <a:t> an adverb</a:t>
            </a:r>
            <a:r>
              <a:rPr lang="en-US" smtClean="0"/>
              <a:t>!</a:t>
            </a:r>
          </a:p>
        </p:txBody>
      </p:sp>
      <p:sp>
        <p:nvSpPr>
          <p:cNvPr id="3" name="Title 2"/>
          <p:cNvSpPr>
            <a:spLocks noGrp="1"/>
          </p:cNvSpPr>
          <p:nvPr>
            <p:ph type="title"/>
          </p:nvPr>
        </p:nvSpPr>
        <p:spPr/>
        <p:txBody>
          <a:bodyPr/>
          <a:lstStyle/>
          <a:p>
            <a:pPr eaLnBrk="1" fontAlgn="auto" hangingPunct="1">
              <a:spcAft>
                <a:spcPts val="0"/>
              </a:spcAft>
              <a:defRPr/>
            </a:pPr>
            <a:r>
              <a:rPr lang="en-US" dirty="0" smtClean="0"/>
              <a:t>IV.	ADVERBS</a:t>
            </a:r>
            <a:endParaRPr lang="en-US" dirty="0"/>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diamond(in)">
                                      <p:cBhvr>
                                        <p:cTn id="13" dur="2000"/>
                                        <p:tgtEl>
                                          <p:spTgt spid="2">
                                            <p:txEl>
                                              <p:pRg st="3" end="3"/>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diamond(in)">
                                      <p:cBhvr>
                                        <p:cTn id="16" dur="2000"/>
                                        <p:tgtEl>
                                          <p:spTgt spid="2">
                                            <p:txEl>
                                              <p:pRg st="4" end="4"/>
                                            </p:txEl>
                                          </p:spTgt>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diamond(in)">
                                      <p:cBhvr>
                                        <p:cTn id="19" dur="2000"/>
                                        <p:tgtEl>
                                          <p:spTgt spid="2">
                                            <p:txEl>
                                              <p:pRg st="5" end="5"/>
                                            </p:txEl>
                                          </p:spTgt>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diamond(in)">
                                      <p:cBhvr>
                                        <p:cTn id="22" dur="2000"/>
                                        <p:tgtEl>
                                          <p:spTgt spid="2">
                                            <p:txEl>
                                              <p:pRg st="6" end="6"/>
                                            </p:txEl>
                                          </p:spTgt>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diamond(in)">
                                      <p:cBhvr>
                                        <p:cTn id="25" dur="2000"/>
                                        <p:tgtEl>
                                          <p:spTgt spid="2">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1"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 calcmode="lin" valueType="num">
                                      <p:cBhvr additive="base">
                                        <p:cTn id="30"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0" end="0"/>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1" nodeType="withEffect">
                                  <p:stCondLst>
                                    <p:cond delay="0"/>
                                  </p:stCondLst>
                                  <p:childTnLst>
                                    <p:set>
                                      <p:cBhvr>
                                        <p:cTn id="33" dur="1" fill="hold">
                                          <p:stCondLst>
                                            <p:cond delay="0"/>
                                          </p:stCondLst>
                                        </p:cTn>
                                        <p:tgtEl>
                                          <p:spTgt spid="2">
                                            <p:txEl>
                                              <p:pRg st="2" end="2"/>
                                            </p:txEl>
                                          </p:spTgt>
                                        </p:tgtEl>
                                        <p:attrNameLst>
                                          <p:attrName>style.visibility</p:attrName>
                                        </p:attrNameLst>
                                      </p:cBhvr>
                                      <p:to>
                                        <p:strVal val="visible"/>
                                      </p:to>
                                    </p:set>
                                    <p:anim calcmode="lin" valueType="num">
                                      <p:cBhvr additive="base">
                                        <p:cTn id="3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2" end="2"/>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1" nodeType="withEffect">
                                  <p:stCondLst>
                                    <p:cond delay="0"/>
                                  </p:stCondLst>
                                  <p:childTnLst>
                                    <p:set>
                                      <p:cBhvr>
                                        <p:cTn id="37" dur="1" fill="hold">
                                          <p:stCondLst>
                                            <p:cond delay="0"/>
                                          </p:stCondLst>
                                        </p:cTn>
                                        <p:tgtEl>
                                          <p:spTgt spid="2">
                                            <p:txEl>
                                              <p:pRg st="3" end="3"/>
                                            </p:txEl>
                                          </p:spTgt>
                                        </p:tgtEl>
                                        <p:attrNameLst>
                                          <p:attrName>style.visibility</p:attrName>
                                        </p:attrNameLst>
                                      </p:cBhvr>
                                      <p:to>
                                        <p:strVal val="visible"/>
                                      </p:to>
                                    </p:set>
                                    <p:anim calcmode="lin" valueType="num">
                                      <p:cBhvr additive="base">
                                        <p:cTn id="3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3" end="3"/>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1" nodeType="with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additive="base">
                                        <p:cTn id="4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
                                            <p:txEl>
                                              <p:pRg st="4" end="4"/>
                                            </p:txEl>
                                          </p:spTgt>
                                        </p:tgtEl>
                                        <p:attrNameLst>
                                          <p:attrName>ppt_y</p:attrName>
                                        </p:attrNameLst>
                                      </p:cBhvr>
                                      <p:tavLst>
                                        <p:tav tm="0">
                                          <p:val>
                                            <p:strVal val="1+#ppt_h/2"/>
                                          </p:val>
                                        </p:tav>
                                        <p:tav tm="100000">
                                          <p:val>
                                            <p:strVal val="#ppt_y"/>
                                          </p:val>
                                        </p:tav>
                                      </p:tavLst>
                                    </p:anim>
                                  </p:childTnLst>
                                </p:cTn>
                              </p:par>
                              <p:par>
                                <p:cTn id="44" presetID="2" presetClass="entr" presetSubtype="4" fill="hold" grpId="1" nodeType="withEffect">
                                  <p:stCondLst>
                                    <p:cond delay="0"/>
                                  </p:stCondLst>
                                  <p:childTnLst>
                                    <p:set>
                                      <p:cBhvr>
                                        <p:cTn id="45" dur="1" fill="hold">
                                          <p:stCondLst>
                                            <p:cond delay="0"/>
                                          </p:stCondLst>
                                        </p:cTn>
                                        <p:tgtEl>
                                          <p:spTgt spid="2">
                                            <p:txEl>
                                              <p:pRg st="5" end="5"/>
                                            </p:txEl>
                                          </p:spTgt>
                                        </p:tgtEl>
                                        <p:attrNameLst>
                                          <p:attrName>style.visibility</p:attrName>
                                        </p:attrNameLst>
                                      </p:cBhvr>
                                      <p:to>
                                        <p:strVal val="visible"/>
                                      </p:to>
                                    </p:set>
                                    <p:anim calcmode="lin" valueType="num">
                                      <p:cBhvr additive="base">
                                        <p:cTn id="4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5" end="5"/>
                                            </p:txEl>
                                          </p:spTgt>
                                        </p:tgtEl>
                                        <p:attrNameLst>
                                          <p:attrName>ppt_y</p:attrName>
                                        </p:attrNameLst>
                                      </p:cBhvr>
                                      <p:tavLst>
                                        <p:tav tm="0">
                                          <p:val>
                                            <p:strVal val="1+#ppt_h/2"/>
                                          </p:val>
                                        </p:tav>
                                        <p:tav tm="100000">
                                          <p:val>
                                            <p:strVal val="#ppt_y"/>
                                          </p:val>
                                        </p:tav>
                                      </p:tavLst>
                                    </p:anim>
                                  </p:childTnLst>
                                </p:cTn>
                              </p:par>
                              <p:par>
                                <p:cTn id="48" presetID="2" presetClass="entr" presetSubtype="4" fill="hold" grpId="1" nodeType="withEffect">
                                  <p:stCondLst>
                                    <p:cond delay="0"/>
                                  </p:stCondLst>
                                  <p:childTnLst>
                                    <p:set>
                                      <p:cBhvr>
                                        <p:cTn id="49" dur="1" fill="hold">
                                          <p:stCondLst>
                                            <p:cond delay="0"/>
                                          </p:stCondLst>
                                        </p:cTn>
                                        <p:tgtEl>
                                          <p:spTgt spid="2">
                                            <p:txEl>
                                              <p:pRg st="6" end="6"/>
                                            </p:txEl>
                                          </p:spTgt>
                                        </p:tgtEl>
                                        <p:attrNameLst>
                                          <p:attrName>style.visibility</p:attrName>
                                        </p:attrNameLst>
                                      </p:cBhvr>
                                      <p:to>
                                        <p:strVal val="visible"/>
                                      </p:to>
                                    </p:set>
                                    <p:anim calcmode="lin" valueType="num">
                                      <p:cBhvr additive="base">
                                        <p:cTn id="5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
                                            <p:txEl>
                                              <p:pRg st="6" end="6"/>
                                            </p:txEl>
                                          </p:spTgt>
                                        </p:tgtEl>
                                        <p:attrNameLst>
                                          <p:attrName>ppt_y</p:attrName>
                                        </p:attrNameLst>
                                      </p:cBhvr>
                                      <p:tavLst>
                                        <p:tav tm="0">
                                          <p:val>
                                            <p:strVal val="1+#ppt_h/2"/>
                                          </p:val>
                                        </p:tav>
                                        <p:tav tm="100000">
                                          <p:val>
                                            <p:strVal val="#ppt_y"/>
                                          </p:val>
                                        </p:tav>
                                      </p:tavLst>
                                    </p:anim>
                                  </p:childTnLst>
                                </p:cTn>
                              </p:par>
                              <p:par>
                                <p:cTn id="52" presetID="2" presetClass="entr" presetSubtype="4" fill="hold" grpId="1" nodeType="withEffect">
                                  <p:stCondLst>
                                    <p:cond delay="0"/>
                                  </p:stCondLst>
                                  <p:childTnLst>
                                    <p:set>
                                      <p:cBhvr>
                                        <p:cTn id="53" dur="1" fill="hold">
                                          <p:stCondLst>
                                            <p:cond delay="0"/>
                                          </p:stCondLst>
                                        </p:cTn>
                                        <p:tgtEl>
                                          <p:spTgt spid="2">
                                            <p:txEl>
                                              <p:pRg st="8" end="8"/>
                                            </p:txEl>
                                          </p:spTgt>
                                        </p:tgtEl>
                                        <p:attrNameLst>
                                          <p:attrName>style.visibility</p:attrName>
                                        </p:attrNameLst>
                                      </p:cBhvr>
                                      <p:to>
                                        <p:strVal val="visible"/>
                                      </p:to>
                                    </p:set>
                                    <p:anim calcmode="lin" valueType="num">
                                      <p:cBhvr additive="base">
                                        <p:cTn id="54"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2" nodeType="clickEffect">
                                  <p:stCondLst>
                                    <p:cond delay="0"/>
                                  </p:stCondLst>
                                  <p:childTnLst>
                                    <p:set>
                                      <p:cBhvr>
                                        <p:cTn id="59" dur="1" fill="hold">
                                          <p:stCondLst>
                                            <p:cond delay="0"/>
                                          </p:stCondLst>
                                        </p:cTn>
                                        <p:tgtEl>
                                          <p:spTgt spid="2">
                                            <p:txEl>
                                              <p:pRg st="0" end="0"/>
                                            </p:txEl>
                                          </p:spTgt>
                                        </p:tgtEl>
                                        <p:attrNameLst>
                                          <p:attrName>style.visibility</p:attrName>
                                        </p:attrNameLst>
                                      </p:cBhvr>
                                      <p:to>
                                        <p:strVal val="visible"/>
                                      </p:to>
                                    </p:set>
                                    <p:animEffect transition="in" filter="box(in)">
                                      <p:cBhvr>
                                        <p:cTn id="60" dur="500"/>
                                        <p:tgtEl>
                                          <p:spTgt spid="2">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2" nodeType="clickEffect">
                                  <p:stCondLst>
                                    <p:cond delay="0"/>
                                  </p:stCondLst>
                                  <p:childTnLst>
                                    <p:set>
                                      <p:cBhvr>
                                        <p:cTn id="64" dur="1" fill="hold">
                                          <p:stCondLst>
                                            <p:cond delay="0"/>
                                          </p:stCondLst>
                                        </p:cTn>
                                        <p:tgtEl>
                                          <p:spTgt spid="2">
                                            <p:txEl>
                                              <p:pRg st="2" end="2"/>
                                            </p:txEl>
                                          </p:spTgt>
                                        </p:tgtEl>
                                        <p:attrNameLst>
                                          <p:attrName>style.visibility</p:attrName>
                                        </p:attrNameLst>
                                      </p:cBhvr>
                                      <p:to>
                                        <p:strVal val="visible"/>
                                      </p:to>
                                    </p:set>
                                    <p:animEffect transition="in" filter="box(in)">
                                      <p:cBhvr>
                                        <p:cTn id="65" dur="500"/>
                                        <p:tgtEl>
                                          <p:spTgt spid="2">
                                            <p:txEl>
                                              <p:pRg st="2" end="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2" nodeType="clickEffect">
                                  <p:stCondLst>
                                    <p:cond delay="0"/>
                                  </p:stCondLst>
                                  <p:childTnLst>
                                    <p:set>
                                      <p:cBhvr>
                                        <p:cTn id="69" dur="1" fill="hold">
                                          <p:stCondLst>
                                            <p:cond delay="0"/>
                                          </p:stCondLst>
                                        </p:cTn>
                                        <p:tgtEl>
                                          <p:spTgt spid="2">
                                            <p:txEl>
                                              <p:pRg st="3" end="3"/>
                                            </p:txEl>
                                          </p:spTgt>
                                        </p:tgtEl>
                                        <p:attrNameLst>
                                          <p:attrName>style.visibility</p:attrName>
                                        </p:attrNameLst>
                                      </p:cBhvr>
                                      <p:to>
                                        <p:strVal val="visible"/>
                                      </p:to>
                                    </p:set>
                                    <p:animEffect transition="in" filter="box(in)">
                                      <p:cBhvr>
                                        <p:cTn id="70" dur="500"/>
                                        <p:tgtEl>
                                          <p:spTgt spid="2">
                                            <p:txEl>
                                              <p:pRg st="3" end="3"/>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2" nodeType="clickEffect">
                                  <p:stCondLst>
                                    <p:cond delay="0"/>
                                  </p:stCondLst>
                                  <p:childTnLst>
                                    <p:set>
                                      <p:cBhvr>
                                        <p:cTn id="74" dur="1" fill="hold">
                                          <p:stCondLst>
                                            <p:cond delay="0"/>
                                          </p:stCondLst>
                                        </p:cTn>
                                        <p:tgtEl>
                                          <p:spTgt spid="2">
                                            <p:txEl>
                                              <p:pRg st="4" end="4"/>
                                            </p:txEl>
                                          </p:spTgt>
                                        </p:tgtEl>
                                        <p:attrNameLst>
                                          <p:attrName>style.visibility</p:attrName>
                                        </p:attrNameLst>
                                      </p:cBhvr>
                                      <p:to>
                                        <p:strVal val="visible"/>
                                      </p:to>
                                    </p:set>
                                    <p:animEffect transition="in" filter="box(in)">
                                      <p:cBhvr>
                                        <p:cTn id="75" dur="500"/>
                                        <p:tgtEl>
                                          <p:spTgt spid="2">
                                            <p:txEl>
                                              <p:pRg st="4" end="4"/>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2" nodeType="clickEffect">
                                  <p:stCondLst>
                                    <p:cond delay="0"/>
                                  </p:stCondLst>
                                  <p:childTnLst>
                                    <p:set>
                                      <p:cBhvr>
                                        <p:cTn id="79" dur="1" fill="hold">
                                          <p:stCondLst>
                                            <p:cond delay="0"/>
                                          </p:stCondLst>
                                        </p:cTn>
                                        <p:tgtEl>
                                          <p:spTgt spid="2">
                                            <p:txEl>
                                              <p:pRg st="5" end="5"/>
                                            </p:txEl>
                                          </p:spTgt>
                                        </p:tgtEl>
                                        <p:attrNameLst>
                                          <p:attrName>style.visibility</p:attrName>
                                        </p:attrNameLst>
                                      </p:cBhvr>
                                      <p:to>
                                        <p:strVal val="visible"/>
                                      </p:to>
                                    </p:set>
                                    <p:animEffect transition="in" filter="box(in)">
                                      <p:cBhvr>
                                        <p:cTn id="80" dur="500"/>
                                        <p:tgtEl>
                                          <p:spTgt spid="2">
                                            <p:txEl>
                                              <p:pRg st="5" end="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2" nodeType="clickEffect">
                                  <p:stCondLst>
                                    <p:cond delay="0"/>
                                  </p:stCondLst>
                                  <p:childTnLst>
                                    <p:set>
                                      <p:cBhvr>
                                        <p:cTn id="84" dur="1" fill="hold">
                                          <p:stCondLst>
                                            <p:cond delay="0"/>
                                          </p:stCondLst>
                                        </p:cTn>
                                        <p:tgtEl>
                                          <p:spTgt spid="2">
                                            <p:txEl>
                                              <p:pRg st="6" end="6"/>
                                            </p:txEl>
                                          </p:spTgt>
                                        </p:tgtEl>
                                        <p:attrNameLst>
                                          <p:attrName>style.visibility</p:attrName>
                                        </p:attrNameLst>
                                      </p:cBhvr>
                                      <p:to>
                                        <p:strVal val="visible"/>
                                      </p:to>
                                    </p:set>
                                    <p:animEffect transition="in" filter="box(in)">
                                      <p:cBhvr>
                                        <p:cTn id="85" dur="500"/>
                                        <p:tgtEl>
                                          <p:spTgt spid="2">
                                            <p:txEl>
                                              <p:pRg st="6" end="6"/>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4" presetClass="entr" presetSubtype="16" fill="hold" grpId="2" nodeType="clickEffect">
                                  <p:stCondLst>
                                    <p:cond delay="0"/>
                                  </p:stCondLst>
                                  <p:childTnLst>
                                    <p:set>
                                      <p:cBhvr>
                                        <p:cTn id="89" dur="1" fill="hold">
                                          <p:stCondLst>
                                            <p:cond delay="0"/>
                                          </p:stCondLst>
                                        </p:cTn>
                                        <p:tgtEl>
                                          <p:spTgt spid="2">
                                            <p:txEl>
                                              <p:pRg st="8" end="8"/>
                                            </p:txEl>
                                          </p:spTgt>
                                        </p:tgtEl>
                                        <p:attrNameLst>
                                          <p:attrName>style.visibility</p:attrName>
                                        </p:attrNameLst>
                                      </p:cBhvr>
                                      <p:to>
                                        <p:strVal val="visible"/>
                                      </p:to>
                                    </p:set>
                                    <p:animEffect transition="in" filter="box(in)">
                                      <p:cBhvr>
                                        <p:cTn id="90" dur="500"/>
                                        <p:tgtEl>
                                          <p:spTgt spid="2">
                                            <p:txEl>
                                              <p:pRg st="8" end="8"/>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1" fill="hold" grpId="3" nodeType="clickEffect">
                                  <p:stCondLst>
                                    <p:cond delay="0"/>
                                  </p:stCondLst>
                                  <p:childTnLst>
                                    <p:set>
                                      <p:cBhvr>
                                        <p:cTn id="94" dur="1" fill="hold">
                                          <p:stCondLst>
                                            <p:cond delay="0"/>
                                          </p:stCondLst>
                                        </p:cTn>
                                        <p:tgtEl>
                                          <p:spTgt spid="2">
                                            <p:txEl>
                                              <p:pRg st="0" end="0"/>
                                            </p:txEl>
                                          </p:spTgt>
                                        </p:tgtEl>
                                        <p:attrNameLst>
                                          <p:attrName>style.visibility</p:attrName>
                                        </p:attrNameLst>
                                      </p:cBhvr>
                                      <p:to>
                                        <p:strVal val="visible"/>
                                      </p:to>
                                    </p:set>
                                    <p:anim calcmode="lin" valueType="num">
                                      <p:cBhvr additive="base">
                                        <p:cTn id="9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2">
                                            <p:txEl>
                                              <p:pRg st="0" end="0"/>
                                            </p:txEl>
                                          </p:spTgt>
                                        </p:tgtEl>
                                        <p:attrNameLst>
                                          <p:attrName>ppt_y</p:attrName>
                                        </p:attrNameLst>
                                      </p:cBhvr>
                                      <p:tavLst>
                                        <p:tav tm="0">
                                          <p:val>
                                            <p:strVal val="0-#ppt_h/2"/>
                                          </p:val>
                                        </p:tav>
                                        <p:tav tm="100000">
                                          <p:val>
                                            <p:strVal val="#ppt_y"/>
                                          </p:val>
                                        </p:tav>
                                      </p:tavLst>
                                    </p:anim>
                                  </p:childTnLst>
                                </p:cTn>
                              </p:par>
                              <p:par>
                                <p:cTn id="97" presetID="2" presetClass="entr" presetSubtype="1" fill="hold" grpId="3" nodeType="withEffect">
                                  <p:stCondLst>
                                    <p:cond delay="0"/>
                                  </p:stCondLst>
                                  <p:childTnLst>
                                    <p:set>
                                      <p:cBhvr>
                                        <p:cTn id="98" dur="1" fill="hold">
                                          <p:stCondLst>
                                            <p:cond delay="0"/>
                                          </p:stCondLst>
                                        </p:cTn>
                                        <p:tgtEl>
                                          <p:spTgt spid="2">
                                            <p:txEl>
                                              <p:pRg st="2" end="2"/>
                                            </p:txEl>
                                          </p:spTgt>
                                        </p:tgtEl>
                                        <p:attrNameLst>
                                          <p:attrName>style.visibility</p:attrName>
                                        </p:attrNameLst>
                                      </p:cBhvr>
                                      <p:to>
                                        <p:strVal val="visible"/>
                                      </p:to>
                                    </p:set>
                                    <p:anim calcmode="lin" valueType="num">
                                      <p:cBhvr additive="base">
                                        <p:cTn id="9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2">
                                            <p:txEl>
                                              <p:pRg st="2" end="2"/>
                                            </p:txEl>
                                          </p:spTgt>
                                        </p:tgtEl>
                                        <p:attrNameLst>
                                          <p:attrName>ppt_y</p:attrName>
                                        </p:attrNameLst>
                                      </p:cBhvr>
                                      <p:tavLst>
                                        <p:tav tm="0">
                                          <p:val>
                                            <p:strVal val="0-#ppt_h/2"/>
                                          </p:val>
                                        </p:tav>
                                        <p:tav tm="100000">
                                          <p:val>
                                            <p:strVal val="#ppt_y"/>
                                          </p:val>
                                        </p:tav>
                                      </p:tavLst>
                                    </p:anim>
                                  </p:childTnLst>
                                </p:cTn>
                              </p:par>
                              <p:par>
                                <p:cTn id="101" presetID="2" presetClass="entr" presetSubtype="1" fill="hold" grpId="3" nodeType="withEffect">
                                  <p:stCondLst>
                                    <p:cond delay="0"/>
                                  </p:stCondLst>
                                  <p:childTnLst>
                                    <p:set>
                                      <p:cBhvr>
                                        <p:cTn id="102" dur="1" fill="hold">
                                          <p:stCondLst>
                                            <p:cond delay="0"/>
                                          </p:stCondLst>
                                        </p:cTn>
                                        <p:tgtEl>
                                          <p:spTgt spid="2">
                                            <p:txEl>
                                              <p:pRg st="3" end="3"/>
                                            </p:txEl>
                                          </p:spTgt>
                                        </p:tgtEl>
                                        <p:attrNameLst>
                                          <p:attrName>style.visibility</p:attrName>
                                        </p:attrNameLst>
                                      </p:cBhvr>
                                      <p:to>
                                        <p:strVal val="visible"/>
                                      </p:to>
                                    </p:set>
                                    <p:anim calcmode="lin" valueType="num">
                                      <p:cBhvr additive="base">
                                        <p:cTn id="10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2">
                                            <p:txEl>
                                              <p:pRg st="3" end="3"/>
                                            </p:txEl>
                                          </p:spTgt>
                                        </p:tgtEl>
                                        <p:attrNameLst>
                                          <p:attrName>ppt_y</p:attrName>
                                        </p:attrNameLst>
                                      </p:cBhvr>
                                      <p:tavLst>
                                        <p:tav tm="0">
                                          <p:val>
                                            <p:strVal val="0-#ppt_h/2"/>
                                          </p:val>
                                        </p:tav>
                                        <p:tav tm="100000">
                                          <p:val>
                                            <p:strVal val="#ppt_y"/>
                                          </p:val>
                                        </p:tav>
                                      </p:tavLst>
                                    </p:anim>
                                  </p:childTnLst>
                                </p:cTn>
                              </p:par>
                              <p:par>
                                <p:cTn id="105" presetID="2" presetClass="entr" presetSubtype="1" fill="hold" grpId="3" nodeType="withEffect">
                                  <p:stCondLst>
                                    <p:cond delay="0"/>
                                  </p:stCondLst>
                                  <p:childTnLst>
                                    <p:set>
                                      <p:cBhvr>
                                        <p:cTn id="106" dur="1" fill="hold">
                                          <p:stCondLst>
                                            <p:cond delay="0"/>
                                          </p:stCondLst>
                                        </p:cTn>
                                        <p:tgtEl>
                                          <p:spTgt spid="2">
                                            <p:txEl>
                                              <p:pRg st="4" end="4"/>
                                            </p:txEl>
                                          </p:spTgt>
                                        </p:tgtEl>
                                        <p:attrNameLst>
                                          <p:attrName>style.visibility</p:attrName>
                                        </p:attrNameLst>
                                      </p:cBhvr>
                                      <p:to>
                                        <p:strVal val="visible"/>
                                      </p:to>
                                    </p:set>
                                    <p:anim calcmode="lin" valueType="num">
                                      <p:cBhvr additive="base">
                                        <p:cTn id="10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2">
                                            <p:txEl>
                                              <p:pRg st="4" end="4"/>
                                            </p:txEl>
                                          </p:spTgt>
                                        </p:tgtEl>
                                        <p:attrNameLst>
                                          <p:attrName>ppt_y</p:attrName>
                                        </p:attrNameLst>
                                      </p:cBhvr>
                                      <p:tavLst>
                                        <p:tav tm="0">
                                          <p:val>
                                            <p:strVal val="0-#ppt_h/2"/>
                                          </p:val>
                                        </p:tav>
                                        <p:tav tm="100000">
                                          <p:val>
                                            <p:strVal val="#ppt_y"/>
                                          </p:val>
                                        </p:tav>
                                      </p:tavLst>
                                    </p:anim>
                                  </p:childTnLst>
                                </p:cTn>
                              </p:par>
                              <p:par>
                                <p:cTn id="109" presetID="2" presetClass="entr" presetSubtype="1" fill="hold" grpId="3" nodeType="withEffect">
                                  <p:stCondLst>
                                    <p:cond delay="0"/>
                                  </p:stCondLst>
                                  <p:childTnLst>
                                    <p:set>
                                      <p:cBhvr>
                                        <p:cTn id="110" dur="1" fill="hold">
                                          <p:stCondLst>
                                            <p:cond delay="0"/>
                                          </p:stCondLst>
                                        </p:cTn>
                                        <p:tgtEl>
                                          <p:spTgt spid="2">
                                            <p:txEl>
                                              <p:pRg st="5" end="5"/>
                                            </p:txEl>
                                          </p:spTgt>
                                        </p:tgtEl>
                                        <p:attrNameLst>
                                          <p:attrName>style.visibility</p:attrName>
                                        </p:attrNameLst>
                                      </p:cBhvr>
                                      <p:to>
                                        <p:strVal val="visible"/>
                                      </p:to>
                                    </p:set>
                                    <p:anim calcmode="lin" valueType="num">
                                      <p:cBhvr additive="base">
                                        <p:cTn id="1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2">
                                            <p:txEl>
                                              <p:pRg st="5" end="5"/>
                                            </p:txEl>
                                          </p:spTgt>
                                        </p:tgtEl>
                                        <p:attrNameLst>
                                          <p:attrName>ppt_y</p:attrName>
                                        </p:attrNameLst>
                                      </p:cBhvr>
                                      <p:tavLst>
                                        <p:tav tm="0">
                                          <p:val>
                                            <p:strVal val="0-#ppt_h/2"/>
                                          </p:val>
                                        </p:tav>
                                        <p:tav tm="100000">
                                          <p:val>
                                            <p:strVal val="#ppt_y"/>
                                          </p:val>
                                        </p:tav>
                                      </p:tavLst>
                                    </p:anim>
                                  </p:childTnLst>
                                </p:cTn>
                              </p:par>
                              <p:par>
                                <p:cTn id="113" presetID="2" presetClass="entr" presetSubtype="1" fill="hold" grpId="3" nodeType="withEffect">
                                  <p:stCondLst>
                                    <p:cond delay="0"/>
                                  </p:stCondLst>
                                  <p:childTnLst>
                                    <p:set>
                                      <p:cBhvr>
                                        <p:cTn id="114" dur="1" fill="hold">
                                          <p:stCondLst>
                                            <p:cond delay="0"/>
                                          </p:stCondLst>
                                        </p:cTn>
                                        <p:tgtEl>
                                          <p:spTgt spid="2">
                                            <p:txEl>
                                              <p:pRg st="6" end="6"/>
                                            </p:txEl>
                                          </p:spTgt>
                                        </p:tgtEl>
                                        <p:attrNameLst>
                                          <p:attrName>style.visibility</p:attrName>
                                        </p:attrNameLst>
                                      </p:cBhvr>
                                      <p:to>
                                        <p:strVal val="visible"/>
                                      </p:to>
                                    </p:set>
                                    <p:anim calcmode="lin" valueType="num">
                                      <p:cBhvr additive="base">
                                        <p:cTn id="1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2">
                                            <p:txEl>
                                              <p:pRg st="6" end="6"/>
                                            </p:txEl>
                                          </p:spTgt>
                                        </p:tgtEl>
                                        <p:attrNameLst>
                                          <p:attrName>ppt_y</p:attrName>
                                        </p:attrNameLst>
                                      </p:cBhvr>
                                      <p:tavLst>
                                        <p:tav tm="0">
                                          <p:val>
                                            <p:strVal val="0-#ppt_h/2"/>
                                          </p:val>
                                        </p:tav>
                                        <p:tav tm="100000">
                                          <p:val>
                                            <p:strVal val="#ppt_y"/>
                                          </p:val>
                                        </p:tav>
                                      </p:tavLst>
                                    </p:anim>
                                  </p:childTnLst>
                                </p:cTn>
                              </p:par>
                              <p:par>
                                <p:cTn id="117" presetID="2" presetClass="entr" presetSubtype="1" fill="hold" grpId="3" nodeType="withEffect">
                                  <p:stCondLst>
                                    <p:cond delay="0"/>
                                  </p:stCondLst>
                                  <p:childTnLst>
                                    <p:set>
                                      <p:cBhvr>
                                        <p:cTn id="118" dur="1" fill="hold">
                                          <p:stCondLst>
                                            <p:cond delay="0"/>
                                          </p:stCondLst>
                                        </p:cTn>
                                        <p:tgtEl>
                                          <p:spTgt spid="2">
                                            <p:txEl>
                                              <p:pRg st="8" end="8"/>
                                            </p:txEl>
                                          </p:spTgt>
                                        </p:tgtEl>
                                        <p:attrNameLst>
                                          <p:attrName>style.visibility</p:attrName>
                                        </p:attrNameLst>
                                      </p:cBhvr>
                                      <p:to>
                                        <p:strVal val="visible"/>
                                      </p:to>
                                    </p:set>
                                    <p:anim calcmode="lin" valueType="num">
                                      <p:cBhvr additive="base">
                                        <p:cTn id="11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2">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2" grpId="2" build="p"/>
      <p:bldP spid="2" grpId="3"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198</TotalTime>
  <Words>588</Words>
  <Application>Microsoft Office PowerPoint</Application>
  <PresentationFormat>On-screen Show (4:3)</PresentationFormat>
  <Paragraphs>83</Paragraphs>
  <Slides>16</Slides>
  <Notes>0</Notes>
  <HiddenSlides>0</HiddenSlides>
  <MMClips>0</MMClips>
  <ScaleCrop>false</ScaleCrop>
  <HeadingPairs>
    <vt:vector size="6" baseType="variant">
      <vt:variant>
        <vt:lpstr>Fonts Used</vt:lpstr>
      </vt:variant>
      <vt:variant>
        <vt:i4>6</vt:i4>
      </vt:variant>
      <vt:variant>
        <vt:lpstr>Design Template</vt:lpstr>
      </vt:variant>
      <vt:variant>
        <vt:i4>8</vt:i4>
      </vt:variant>
      <vt:variant>
        <vt:lpstr>Slide Titles</vt:lpstr>
      </vt:variant>
      <vt:variant>
        <vt:i4>16</vt:i4>
      </vt:variant>
    </vt:vector>
  </HeadingPairs>
  <TitlesOfParts>
    <vt:vector size="30" baseType="lpstr">
      <vt:lpstr>Arial</vt:lpstr>
      <vt:lpstr>Lucida Sans Unicode</vt:lpstr>
      <vt:lpstr>Wingdings 3</vt:lpstr>
      <vt:lpstr>Verdana</vt:lpstr>
      <vt:lpstr>Wingdings 2</vt:lpstr>
      <vt:lpstr>Calibri</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PARTS OF SPEECH</dc:title>
  <dc:creator>Chuck Wesserling</dc:creator>
  <cp:lastModifiedBy>defuser</cp:lastModifiedBy>
  <cp:revision>15</cp:revision>
  <dcterms:created xsi:type="dcterms:W3CDTF">2011-08-19T17:45:32Z</dcterms:created>
  <dcterms:modified xsi:type="dcterms:W3CDTF">2013-09-30T12:18:20Z</dcterms:modified>
</cp:coreProperties>
</file>