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erriweather" charset="0"/>
      <p:regular r:id="rId14"/>
      <p:bold r:id="rId15"/>
      <p:italic r:id="rId16"/>
      <p:boldItalic r:id="rId17"/>
    </p:embeddedFont>
    <p:embeddedFont>
      <p:font typeface="Roboto"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64"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541c25a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541c25a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5a29901ab_3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5a29901ab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a341fce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a341fc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a341fce3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a341fce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41c25a8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541c25a8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541c25a8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541c25a8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5a29901ab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5a29901ab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a29901ab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5a29901ab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5a29901ab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5a29901ab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41c25a8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41c25a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youtube.com/watch?v=bX4qUsgHa4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washingtonpost.com/graphics/2018/opinions/gun-control-that-works/?noredirect=on&amp;utm_term=.fdcf9e5c5c97" TargetMode="External"/><Relationship Id="rId3" Type="http://schemas.openxmlformats.org/officeDocument/2006/relationships/hyperlink" Target="https://www.prosancons.com/human/pros-and-cons-of-gun-control-2/" TargetMode="External"/><Relationship Id="rId7" Type="http://schemas.openxmlformats.org/officeDocument/2006/relationships/hyperlink" Target="https://news.iheart.com/featured/rush-limbaugh/content/2018-03-16-student-gun-control-protests-arent-organi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philosophytalk.org/blog/gun-control" TargetMode="External"/><Relationship Id="rId5" Type="http://schemas.openxmlformats.org/officeDocument/2006/relationships/hyperlink" Target="https://static.seattletimes.com/wp-content/uploads/2016/06/a1db598a-3cb1-11e6-ad3b-ad62395918a6-640x427.jpg" TargetMode="External"/><Relationship Id="rId4" Type="http://schemas.openxmlformats.org/officeDocument/2006/relationships/hyperlink" Target="https://en.wikipedia.org/wiki/Gun_contro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       </a:t>
            </a:r>
            <a:r>
              <a:rPr lang="en" sz="6000"/>
              <a:t>  Gun Control</a:t>
            </a:r>
            <a:endParaRPr sz="6000"/>
          </a:p>
        </p:txBody>
      </p:sp>
      <p:sp>
        <p:nvSpPr>
          <p:cNvPr id="65" name="Google Shape;65;p13"/>
          <p:cNvSpPr txBox="1">
            <a:spLocks noGrp="1"/>
          </p:cNvSpPr>
          <p:nvPr>
            <p:ph type="subTitle" idx="1"/>
          </p:nvPr>
        </p:nvSpPr>
        <p:spPr>
          <a:xfrm>
            <a:off x="311700" y="1878550"/>
            <a:ext cx="73659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                By: Hassan Hammoud</a:t>
            </a:r>
            <a:endParaRPr sz="2400"/>
          </a:p>
        </p:txBody>
      </p:sp>
      <p:pic>
        <p:nvPicPr>
          <p:cNvPr id="66" name="Google Shape;66;p13"/>
          <p:cNvPicPr preferRelativeResize="0"/>
          <p:nvPr/>
        </p:nvPicPr>
        <p:blipFill>
          <a:blip r:embed="rId3">
            <a:alphaModFix/>
          </a:blip>
          <a:stretch>
            <a:fillRect/>
          </a:stretch>
        </p:blipFill>
        <p:spPr>
          <a:xfrm>
            <a:off x="5640347" y="2602891"/>
            <a:ext cx="3271604" cy="2372276"/>
          </a:xfrm>
          <a:prstGeom prst="rect">
            <a:avLst/>
          </a:prstGeom>
          <a:noFill/>
          <a:ln>
            <a:noFill/>
          </a:ln>
        </p:spPr>
      </p:pic>
      <p:pic>
        <p:nvPicPr>
          <p:cNvPr id="67" name="Google Shape;67;p13"/>
          <p:cNvPicPr preferRelativeResize="0"/>
          <p:nvPr/>
        </p:nvPicPr>
        <p:blipFill>
          <a:blip r:embed="rId4">
            <a:alphaModFix/>
          </a:blip>
          <a:stretch>
            <a:fillRect/>
          </a:stretch>
        </p:blipFill>
        <p:spPr>
          <a:xfrm>
            <a:off x="232050" y="2571741"/>
            <a:ext cx="3882696" cy="2372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25" y="500925"/>
            <a:ext cx="3706500" cy="1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122" name="Google Shape;122;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1600"/>
              </a:spcBef>
              <a:spcAft>
                <a:spcPts val="0"/>
              </a:spcAft>
              <a:buNone/>
            </a:pPr>
            <a:r>
              <a:rPr lang="en" sz="1800"/>
              <a:t>-United states is the top country in the world for firearm ownership. </a:t>
            </a:r>
            <a:endParaRPr sz="1800"/>
          </a:p>
          <a:p>
            <a:pPr marL="0" lvl="0" indent="0" algn="l" rtl="0">
              <a:spcBef>
                <a:spcPts val="1600"/>
              </a:spcBef>
              <a:spcAft>
                <a:spcPts val="0"/>
              </a:spcAft>
              <a:buNone/>
            </a:pPr>
            <a:r>
              <a:rPr lang="en" sz="1800"/>
              <a:t>-We have more than any other country in the world by at least double. </a:t>
            </a:r>
            <a:endParaRPr sz="1800"/>
          </a:p>
          <a:p>
            <a:pPr marL="0" lvl="0" indent="0" algn="l" rtl="0">
              <a:spcBef>
                <a:spcPts val="1600"/>
              </a:spcBef>
              <a:spcAft>
                <a:spcPts val="1600"/>
              </a:spcAft>
              <a:buNone/>
            </a:pPr>
            <a:r>
              <a:rPr lang="en" sz="1800"/>
              <a:t>-For each family of 5 there is an average of 6 guns per household.</a:t>
            </a:r>
            <a:endParaRPr sz="1800"/>
          </a:p>
        </p:txBody>
      </p:sp>
      <p:pic>
        <p:nvPicPr>
          <p:cNvPr id="123" name="Google Shape;123;p22"/>
          <p:cNvPicPr preferRelativeResize="0"/>
          <p:nvPr/>
        </p:nvPicPr>
        <p:blipFill>
          <a:blip r:embed="rId3">
            <a:alphaModFix/>
          </a:blip>
          <a:stretch>
            <a:fillRect/>
          </a:stretch>
        </p:blipFill>
        <p:spPr>
          <a:xfrm>
            <a:off x="152400" y="809025"/>
            <a:ext cx="4006175" cy="347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body" idx="1"/>
          </p:nvPr>
        </p:nvSpPr>
        <p:spPr>
          <a:xfrm rot="-248">
            <a:off x="4571998" y="443720"/>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https://m.youtube.com/watch?v=bX4qUsgHa4Y</a:t>
            </a:r>
            <a:endParaRPr/>
          </a:p>
        </p:txBody>
      </p:sp>
      <p:pic>
        <p:nvPicPr>
          <p:cNvPr id="129" name="Google Shape;129;p23"/>
          <p:cNvPicPr preferRelativeResize="0"/>
          <p:nvPr/>
        </p:nvPicPr>
        <p:blipFill rotWithShape="1">
          <a:blip r:embed="rId4">
            <a:alphaModFix/>
          </a:blip>
          <a:srcRect t="4080" b="-4079"/>
          <a:stretch/>
        </p:blipFill>
        <p:spPr>
          <a:xfrm>
            <a:off x="517413" y="182275"/>
            <a:ext cx="3251325" cy="1519700"/>
          </a:xfrm>
          <a:prstGeom prst="rect">
            <a:avLst/>
          </a:prstGeom>
          <a:noFill/>
          <a:ln>
            <a:noFill/>
          </a:ln>
        </p:spPr>
      </p:pic>
      <p:sp>
        <p:nvSpPr>
          <p:cNvPr id="130" name="Google Shape;130;p23"/>
          <p:cNvSpPr txBox="1"/>
          <p:nvPr/>
        </p:nvSpPr>
        <p:spPr>
          <a:xfrm>
            <a:off x="1155800" y="2740700"/>
            <a:ext cx="3000000" cy="11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23"/>
          <p:cNvPicPr preferRelativeResize="0"/>
          <p:nvPr/>
        </p:nvPicPr>
        <p:blipFill>
          <a:blip r:embed="rId5">
            <a:alphaModFix/>
          </a:blip>
          <a:stretch>
            <a:fillRect/>
          </a:stretch>
        </p:blipFill>
        <p:spPr>
          <a:xfrm>
            <a:off x="0" y="1897975"/>
            <a:ext cx="4286151" cy="1190099"/>
          </a:xfrm>
          <a:prstGeom prst="rect">
            <a:avLst/>
          </a:prstGeom>
          <a:noFill/>
          <a:ln>
            <a:noFill/>
          </a:ln>
        </p:spPr>
      </p:pic>
      <p:pic>
        <p:nvPicPr>
          <p:cNvPr id="132" name="Google Shape;132;p23"/>
          <p:cNvPicPr preferRelativeResize="0"/>
          <p:nvPr/>
        </p:nvPicPr>
        <p:blipFill>
          <a:blip r:embed="rId6">
            <a:alphaModFix/>
          </a:blip>
          <a:stretch>
            <a:fillRect/>
          </a:stretch>
        </p:blipFill>
        <p:spPr>
          <a:xfrm>
            <a:off x="77113" y="3562400"/>
            <a:ext cx="3639525" cy="1291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25" y="500925"/>
            <a:ext cx="3706500" cy="37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What Is Gun                         Control?</a:t>
            </a:r>
            <a:endParaRPr/>
          </a:p>
        </p:txBody>
      </p:sp>
      <p:sp>
        <p:nvSpPr>
          <p:cNvPr id="73" name="Google Shape;73;p1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222222"/>
              </a:solidFill>
              <a:highlight>
                <a:srgbClr val="FFFFFF"/>
              </a:highlight>
            </a:endParaRPr>
          </a:p>
          <a:p>
            <a:pPr marL="0" lvl="0" indent="0" algn="l" rtl="0">
              <a:spcBef>
                <a:spcPts val="1600"/>
              </a:spcBef>
              <a:spcAft>
                <a:spcPts val="1600"/>
              </a:spcAft>
              <a:buNone/>
            </a:pPr>
            <a:r>
              <a:rPr lang="en" sz="1800">
                <a:solidFill>
                  <a:srgbClr val="222222"/>
                </a:solidFill>
                <a:highlight>
                  <a:srgbClr val="FFFFFF"/>
                </a:highlight>
              </a:rPr>
              <a:t>Gun control is the set of laws or policies that regulate the manufacture, sale, transfer, possession, modification, or use of firearms by civilians.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How is gun control a social issue?</a:t>
            </a:r>
            <a:endParaRPr/>
          </a:p>
        </p:txBody>
      </p:sp>
      <p:sp>
        <p:nvSpPr>
          <p:cNvPr id="79" name="Google Shape;79;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1600"/>
              </a:spcBef>
              <a:spcAft>
                <a:spcPts val="1600"/>
              </a:spcAft>
              <a:buNone/>
            </a:pPr>
            <a:r>
              <a:rPr lang="en" sz="1800"/>
              <a:t>Gun control is a social issue for several reasons. This has been a hot topic across the world these last couple years because of the mass shootings taking place at a higher rate. Shootings affect not only the victims but the families, friends, and communities and the people around the world.</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What are the pros?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What is the problems?</a:t>
            </a:r>
            <a:endParaRPr/>
          </a:p>
        </p:txBody>
      </p:sp>
      <p:sp>
        <p:nvSpPr>
          <p:cNvPr id="85" name="Google Shape;85;p16"/>
          <p:cNvSpPr txBox="1">
            <a:spLocks noGrp="1"/>
          </p:cNvSpPr>
          <p:nvPr>
            <p:ph type="body" idx="1"/>
          </p:nvPr>
        </p:nvSpPr>
        <p:spPr>
          <a:xfrm>
            <a:off x="4330050" y="0"/>
            <a:ext cx="4813800" cy="5143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Char char="-"/>
            </a:pPr>
            <a:r>
              <a:rPr lang="en" sz="1500">
                <a:solidFill>
                  <a:srgbClr val="000000"/>
                </a:solidFill>
                <a:highlight>
                  <a:srgbClr val="00FFFF"/>
                </a:highlight>
              </a:rPr>
              <a:t>Reduced crime rates</a:t>
            </a:r>
            <a:r>
              <a:rPr lang="en" sz="1500">
                <a:solidFill>
                  <a:srgbClr val="000000"/>
                </a:solidFill>
              </a:rPr>
              <a:t>: </a:t>
            </a:r>
            <a:r>
              <a:rPr lang="en" sz="1500">
                <a:solidFill>
                  <a:srgbClr val="222222"/>
                </a:solidFill>
                <a:highlight>
                  <a:srgbClr val="FFFFFF"/>
                </a:highlight>
                <a:latin typeface="Arial"/>
                <a:ea typeface="Arial"/>
                <a:cs typeface="Arial"/>
                <a:sym typeface="Arial"/>
              </a:rPr>
              <a:t>If everyone is allowed to own a gun, this will lead to an increase in crimes in  areas because you don’t know genuine firearm owners and those with criminal thoughts. There is a correlation in the number of crime rates and gun possession.</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highlight>
                  <a:srgbClr val="00FFFF"/>
                </a:highlight>
                <a:latin typeface="Arial"/>
                <a:ea typeface="Arial"/>
                <a:cs typeface="Arial"/>
                <a:sym typeface="Arial"/>
              </a:rPr>
              <a:t>Reduced homicide:</a:t>
            </a:r>
            <a:r>
              <a:rPr lang="en" sz="1500" b="1">
                <a:solidFill>
                  <a:srgbClr val="000000"/>
                </a:solidFill>
                <a:latin typeface="Arial"/>
                <a:ea typeface="Arial"/>
                <a:cs typeface="Arial"/>
                <a:sym typeface="Arial"/>
              </a:rPr>
              <a:t> </a:t>
            </a:r>
            <a:r>
              <a:rPr lang="en" sz="1500">
                <a:solidFill>
                  <a:srgbClr val="000000"/>
                </a:solidFill>
                <a:highlight>
                  <a:srgbClr val="FFFFFF"/>
                </a:highlight>
                <a:latin typeface="Arial"/>
                <a:ea typeface="Arial"/>
                <a:cs typeface="Arial"/>
                <a:sym typeface="Arial"/>
              </a:rPr>
              <a:t>Control of guns  reduce homicide rates. In countries where there are gun bans, there are few reported homicides.</a:t>
            </a:r>
            <a:endParaRPr sz="1500">
              <a:solidFill>
                <a:srgbClr val="000000"/>
              </a:solidFill>
              <a:highlight>
                <a:srgbClr val="FFFFFF"/>
              </a:highlight>
              <a:latin typeface="Arial"/>
              <a:ea typeface="Arial"/>
              <a:cs typeface="Arial"/>
              <a:sym typeface="Arial"/>
            </a:endParaRPr>
          </a:p>
          <a:p>
            <a:pPr marL="457200" lvl="0" indent="-323850" algn="l" rtl="0">
              <a:spcBef>
                <a:spcPts val="0"/>
              </a:spcBef>
              <a:spcAft>
                <a:spcPts val="0"/>
              </a:spcAft>
              <a:buClr>
                <a:srgbClr val="000000"/>
              </a:buClr>
              <a:buSzPts val="1500"/>
              <a:buChar char="-"/>
            </a:pPr>
            <a:r>
              <a:rPr lang="en" sz="1500">
                <a:solidFill>
                  <a:srgbClr val="000000"/>
                </a:solidFill>
                <a:highlight>
                  <a:srgbClr val="00FFFF"/>
                </a:highlight>
                <a:latin typeface="Arial"/>
                <a:ea typeface="Arial"/>
                <a:cs typeface="Arial"/>
                <a:sym typeface="Arial"/>
              </a:rPr>
              <a:t>Reduced mass killings</a:t>
            </a:r>
            <a:r>
              <a:rPr lang="en" sz="1500">
                <a:solidFill>
                  <a:srgbClr val="000000"/>
                </a:solidFill>
                <a:highlight>
                  <a:srgbClr val="FFFFFF"/>
                </a:highlight>
                <a:latin typeface="Arial"/>
                <a:ea typeface="Arial"/>
                <a:cs typeface="Arial"/>
                <a:sym typeface="Arial"/>
              </a:rPr>
              <a:t>: </a:t>
            </a:r>
            <a:r>
              <a:rPr lang="en" sz="1500" b="1">
                <a:solidFill>
                  <a:srgbClr val="222222"/>
                </a:solidFill>
                <a:latin typeface="Arial"/>
                <a:ea typeface="Arial"/>
                <a:cs typeface="Arial"/>
                <a:sym typeface="Arial"/>
              </a:rPr>
              <a:t> </a:t>
            </a:r>
            <a:r>
              <a:rPr lang="en" sz="1500">
                <a:solidFill>
                  <a:srgbClr val="222222"/>
                </a:solidFill>
                <a:latin typeface="Arial"/>
                <a:ea typeface="Arial"/>
                <a:cs typeface="Arial"/>
                <a:sym typeface="Arial"/>
              </a:rPr>
              <a:t>Increase in gun ownership has led to increased mass public shootings. Restriction to own guns reduces the frequency of mass public shooting.</a:t>
            </a:r>
            <a:endParaRPr sz="1500">
              <a:solidFill>
                <a:srgbClr val="000000"/>
              </a:solidFill>
              <a:highlight>
                <a:srgbClr val="FFFFFF"/>
              </a:highlight>
              <a:latin typeface="Arial"/>
              <a:ea typeface="Arial"/>
              <a:cs typeface="Arial"/>
              <a:sym typeface="Arial"/>
            </a:endParaRPr>
          </a:p>
          <a:p>
            <a:pPr marL="457200" lvl="0" indent="-323850" algn="l" rtl="0">
              <a:spcBef>
                <a:spcPts val="0"/>
              </a:spcBef>
              <a:spcAft>
                <a:spcPts val="0"/>
              </a:spcAft>
              <a:buClr>
                <a:srgbClr val="000000"/>
              </a:buClr>
              <a:buSzPts val="1500"/>
              <a:buFont typeface="Arial"/>
              <a:buChar char="-"/>
            </a:pPr>
            <a:r>
              <a:rPr lang="en" sz="1500">
                <a:solidFill>
                  <a:srgbClr val="000000"/>
                </a:solidFill>
                <a:highlight>
                  <a:srgbClr val="00FFFF"/>
                </a:highlight>
                <a:latin typeface="Arial"/>
                <a:ea typeface="Arial"/>
                <a:cs typeface="Arial"/>
                <a:sym typeface="Arial"/>
              </a:rPr>
              <a:t>Decrease in suicide</a:t>
            </a:r>
            <a:r>
              <a:rPr lang="en" sz="1500">
                <a:solidFill>
                  <a:srgbClr val="000000"/>
                </a:solidFill>
                <a:highlight>
                  <a:srgbClr val="FFFFFF"/>
                </a:highlight>
                <a:latin typeface="Arial"/>
                <a:ea typeface="Arial"/>
                <a:cs typeface="Arial"/>
                <a:sym typeface="Arial"/>
              </a:rPr>
              <a:t>: </a:t>
            </a:r>
            <a:r>
              <a:rPr lang="en" sz="1500">
                <a:solidFill>
                  <a:srgbClr val="222222"/>
                </a:solidFill>
                <a:highlight>
                  <a:srgbClr val="FFFFFF"/>
                </a:highlight>
                <a:latin typeface="Arial"/>
                <a:ea typeface="Arial"/>
                <a:cs typeface="Arial"/>
                <a:sym typeface="Arial"/>
              </a:rPr>
              <a:t>In countries where guns are banned, there is a decrease in suicide rates. Although the victims may attempt other suicide methods, may not be as effective as using a gun.</a:t>
            </a:r>
            <a:endParaRPr sz="1500">
              <a:solidFill>
                <a:srgbClr val="000000"/>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What are the cons?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What are the solutions?</a:t>
            </a:r>
            <a:endParaRPr/>
          </a:p>
        </p:txBody>
      </p:sp>
      <p:sp>
        <p:nvSpPr>
          <p:cNvPr id="91" name="Google Shape;91;p17"/>
          <p:cNvSpPr txBox="1">
            <a:spLocks noGrp="1"/>
          </p:cNvSpPr>
          <p:nvPr>
            <p:ph type="body" idx="1"/>
          </p:nvPr>
        </p:nvSpPr>
        <p:spPr>
          <a:xfrm>
            <a:off x="4317600" y="0"/>
            <a:ext cx="48264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222222"/>
                </a:solidFill>
                <a:highlight>
                  <a:srgbClr val="00FFFF"/>
                </a:highlight>
                <a:latin typeface="Arial"/>
                <a:ea typeface="Arial"/>
                <a:cs typeface="Arial"/>
                <a:sym typeface="Arial"/>
              </a:rPr>
              <a:t>Less protection</a:t>
            </a:r>
            <a:r>
              <a:rPr lang="en" sz="1500" b="1">
                <a:solidFill>
                  <a:srgbClr val="222222"/>
                </a:solidFill>
                <a:highlight>
                  <a:srgbClr val="00FFFF"/>
                </a:highlight>
                <a:latin typeface="Arial"/>
                <a:ea typeface="Arial"/>
                <a:cs typeface="Arial"/>
                <a:sym typeface="Arial"/>
              </a:rPr>
              <a:t>:</a:t>
            </a:r>
            <a:r>
              <a:rPr lang="en" sz="1500" b="1">
                <a:solidFill>
                  <a:srgbClr val="222222"/>
                </a:solidFill>
                <a:latin typeface="Arial"/>
                <a:ea typeface="Arial"/>
                <a:cs typeface="Arial"/>
                <a:sym typeface="Arial"/>
              </a:rPr>
              <a:t> </a:t>
            </a:r>
            <a:r>
              <a:rPr lang="en" sz="1500">
                <a:solidFill>
                  <a:srgbClr val="222222"/>
                </a:solidFill>
                <a:highlight>
                  <a:srgbClr val="FFFFFF"/>
                </a:highlight>
                <a:latin typeface="Arial"/>
                <a:ea typeface="Arial"/>
                <a:cs typeface="Arial"/>
                <a:sym typeface="Arial"/>
              </a:rPr>
              <a:t>Individuals with licensed firearms can use them for self-defense against any intruders or burglars. This is not possible without the guns.</a:t>
            </a:r>
            <a:endParaRPr sz="1500">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r>
              <a:rPr lang="en" sz="1500">
                <a:solidFill>
                  <a:srgbClr val="222222"/>
                </a:solidFill>
                <a:highlight>
                  <a:srgbClr val="00FFFF"/>
                </a:highlight>
                <a:latin typeface="Arial"/>
                <a:ea typeface="Arial"/>
                <a:cs typeface="Arial"/>
                <a:sym typeface="Arial"/>
              </a:rPr>
              <a:t>Increased crime rate:</a:t>
            </a:r>
            <a:r>
              <a:rPr lang="en" sz="1500" b="1">
                <a:solidFill>
                  <a:srgbClr val="222222"/>
                </a:solidFill>
                <a:latin typeface="Arial"/>
                <a:ea typeface="Arial"/>
                <a:cs typeface="Arial"/>
                <a:sym typeface="Arial"/>
              </a:rPr>
              <a:t> </a:t>
            </a:r>
            <a:r>
              <a:rPr lang="en" sz="1500">
                <a:solidFill>
                  <a:srgbClr val="222222"/>
                </a:solidFill>
                <a:highlight>
                  <a:srgbClr val="FFFFFF"/>
                </a:highlight>
                <a:latin typeface="Arial"/>
                <a:ea typeface="Arial"/>
                <a:cs typeface="Arial"/>
                <a:sym typeface="Arial"/>
              </a:rPr>
              <a:t> Crimes and banning the use of guns to increase crime rates. Criminals fear to break into houses where they think the owners are in possession of guns and this reduces crime rates.</a:t>
            </a:r>
            <a:endParaRPr sz="1500">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r>
              <a:rPr lang="en" sz="1500">
                <a:solidFill>
                  <a:srgbClr val="222222"/>
                </a:solidFill>
                <a:highlight>
                  <a:srgbClr val="00FFFF"/>
                </a:highlight>
                <a:latin typeface="Arial"/>
                <a:ea typeface="Arial"/>
                <a:cs typeface="Arial"/>
                <a:sym typeface="Arial"/>
              </a:rPr>
              <a:t>Increased supply in black markets:</a:t>
            </a:r>
            <a:r>
              <a:rPr lang="en" sz="1500">
                <a:solidFill>
                  <a:srgbClr val="222222"/>
                </a:solidFill>
                <a:highlight>
                  <a:srgbClr val="FFFFFF"/>
                </a:highlight>
                <a:latin typeface="Arial"/>
                <a:ea typeface="Arial"/>
                <a:cs typeface="Arial"/>
                <a:sym typeface="Arial"/>
              </a:rPr>
              <a:t> If guns were banned, people will obtain then in one way or another especially from the black market.</a:t>
            </a:r>
            <a:endParaRPr sz="1500">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r>
              <a:rPr lang="en" sz="1500">
                <a:solidFill>
                  <a:srgbClr val="222222"/>
                </a:solidFill>
                <a:highlight>
                  <a:srgbClr val="00FFFF"/>
                </a:highlight>
                <a:latin typeface="Arial"/>
                <a:ea typeface="Arial"/>
                <a:cs typeface="Arial"/>
                <a:sym typeface="Arial"/>
              </a:rPr>
              <a:t>Reduces self-reliance:</a:t>
            </a:r>
            <a:r>
              <a:rPr lang="en" sz="1500" b="1">
                <a:solidFill>
                  <a:srgbClr val="222222"/>
                </a:solidFill>
                <a:latin typeface="Arial"/>
                <a:ea typeface="Arial"/>
                <a:cs typeface="Arial"/>
                <a:sym typeface="Arial"/>
              </a:rPr>
              <a:t> </a:t>
            </a:r>
            <a:r>
              <a:rPr lang="en" sz="1500">
                <a:solidFill>
                  <a:srgbClr val="222222"/>
                </a:solidFill>
                <a:highlight>
                  <a:srgbClr val="FFFFFF"/>
                </a:highlight>
                <a:latin typeface="Arial"/>
                <a:ea typeface="Arial"/>
                <a:cs typeface="Arial"/>
                <a:sym typeface="Arial"/>
              </a:rPr>
              <a:t>Strict gun control makes people more dependent on the government.</a:t>
            </a:r>
            <a:endParaRPr sz="1500">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endParaRPr sz="1500">
              <a:solidFill>
                <a:srgbClr val="222222"/>
              </a:solidFill>
              <a:highlight>
                <a:srgbClr val="FFFFFF"/>
              </a:highlight>
              <a:latin typeface="Arial"/>
              <a:ea typeface="Arial"/>
              <a:cs typeface="Arial"/>
              <a:sym typeface="Arial"/>
            </a:endParaRPr>
          </a:p>
          <a:p>
            <a:pPr marL="0" lvl="0" indent="0" algn="l" rtl="0">
              <a:spcBef>
                <a:spcPts val="1600"/>
              </a:spcBef>
              <a:spcAft>
                <a:spcPts val="1600"/>
              </a:spcAft>
              <a:buNone/>
            </a:pPr>
            <a:endParaRPr sz="1500">
              <a:solidFill>
                <a:srgbClr val="222222"/>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What experts say? </a:t>
            </a:r>
            <a:endParaRPr/>
          </a:p>
        </p:txBody>
      </p:sp>
      <p:sp>
        <p:nvSpPr>
          <p:cNvPr id="97" name="Google Shape;97;p18"/>
          <p:cNvSpPr txBox="1">
            <a:spLocks noGrp="1"/>
          </p:cNvSpPr>
          <p:nvPr>
            <p:ph type="body" idx="1"/>
          </p:nvPr>
        </p:nvSpPr>
        <p:spPr>
          <a:xfrm>
            <a:off x="4305000" y="-6"/>
            <a:ext cx="4839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2A2A2A"/>
                </a:solidFill>
                <a:highlight>
                  <a:srgbClr val="FFFFFF"/>
                </a:highlight>
              </a:rPr>
              <a:t>Experts like Adam Winkler and Margot Katz say, banning assault weapons was never meant to reduce overall gun deaths. It was meant to reduce gun deaths from mass shootings even if these represent a small portion of gun violence. Experts say focusing on reducing large capacity might be more effective. Gunmen are less deadly when they have to reload. </a:t>
            </a:r>
            <a:r>
              <a:rPr lang="en" sz="1500">
                <a:solidFill>
                  <a:srgbClr val="2A2A2A"/>
                </a:solidFill>
              </a:rPr>
              <a:t>Experts say, nothing is going to be done because of the money involved. The organizations and the NRA involved. </a:t>
            </a:r>
            <a:endParaRPr sz="1500">
              <a:solidFill>
                <a:srgbClr val="2A2A2A"/>
              </a:solidFill>
            </a:endParaRPr>
          </a:p>
          <a:p>
            <a:pPr marL="0" lvl="0" indent="0" algn="l" rtl="0">
              <a:spcBef>
                <a:spcPts val="1600"/>
              </a:spcBef>
              <a:spcAft>
                <a:spcPts val="1600"/>
              </a:spcAft>
              <a:buNone/>
            </a:pPr>
            <a:endParaRPr sz="1500">
              <a:solidFill>
                <a:srgbClr val="2A2A2A"/>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MY view on gun control</a:t>
            </a:r>
            <a:endParaRPr/>
          </a:p>
        </p:txBody>
      </p:sp>
      <p:sp>
        <p:nvSpPr>
          <p:cNvPr id="103" name="Google Shape;103;p19"/>
          <p:cNvSpPr txBox="1">
            <a:spLocks noGrp="1"/>
          </p:cNvSpPr>
          <p:nvPr>
            <p:ph type="body" idx="1"/>
          </p:nvPr>
        </p:nvSpPr>
        <p:spPr>
          <a:xfrm>
            <a:off x="4330050" y="0"/>
            <a:ext cx="48141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a:p>
            <a:pPr marL="0" lvl="0" indent="0" algn="l" rtl="0">
              <a:spcBef>
                <a:spcPts val="1600"/>
              </a:spcBef>
              <a:spcAft>
                <a:spcPts val="0"/>
              </a:spcAft>
              <a:buNone/>
            </a:pPr>
            <a:r>
              <a:rPr lang="en" sz="1500"/>
              <a:t>My view on this topic is there should be laws on gun control because regardless the cons are not that big of a deal compared to losing many innocent people lives because of the heartless people who think they are helping the world  by pulling the trigger. With gun control, Everybody will be more safe in general. Also, people do not have to worry about going places like clubs,concerts, parties, school, etc. Everything will be more controlled and more calm. </a:t>
            </a:r>
            <a:endParaRPr sz="1500"/>
          </a:p>
          <a:p>
            <a:pPr marL="0" lvl="0" indent="0" algn="l" rtl="0">
              <a:spcBef>
                <a:spcPts val="1600"/>
              </a:spcBef>
              <a:spcAft>
                <a:spcPts val="1600"/>
              </a:spcAft>
              <a:buNone/>
            </a:pP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a:t>
            </a:r>
            <a:endParaRPr/>
          </a:p>
        </p:txBody>
      </p:sp>
      <p:sp>
        <p:nvSpPr>
          <p:cNvPr id="109" name="Google Shape;109;p20"/>
          <p:cNvSpPr txBox="1">
            <a:spLocks noGrp="1"/>
          </p:cNvSpPr>
          <p:nvPr>
            <p:ph type="body" idx="1"/>
          </p:nvPr>
        </p:nvSpPr>
        <p:spPr>
          <a:xfrm>
            <a:off x="4367600" y="0"/>
            <a:ext cx="47763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https://www.prosancons.com/human/pros-and-cons-of-gun-control-2/</a:t>
            </a:r>
            <a:endParaRPr/>
          </a:p>
          <a:p>
            <a:pPr marL="0" lvl="0" indent="0" algn="l" rtl="0">
              <a:spcBef>
                <a:spcPts val="1600"/>
              </a:spcBef>
              <a:spcAft>
                <a:spcPts val="0"/>
              </a:spcAft>
              <a:buNone/>
            </a:pPr>
            <a:r>
              <a:rPr lang="en" u="sng">
                <a:solidFill>
                  <a:schemeClr val="hlink"/>
                </a:solidFill>
                <a:hlinkClick r:id="rId4"/>
              </a:rPr>
              <a:t>https://en.wikipedia.org/wiki/Gun_control#/media/File:Gun_Policy_by_Country.PNG</a:t>
            </a:r>
            <a:endParaRPr/>
          </a:p>
          <a:p>
            <a:pPr marL="0" lvl="0" indent="0" algn="l" rtl="0">
              <a:spcBef>
                <a:spcPts val="1600"/>
              </a:spcBef>
              <a:spcAft>
                <a:spcPts val="0"/>
              </a:spcAft>
              <a:buNone/>
            </a:pPr>
            <a:r>
              <a:rPr lang="en" u="sng">
                <a:solidFill>
                  <a:schemeClr val="hlink"/>
                </a:solidFill>
                <a:hlinkClick r:id="rId5"/>
              </a:rPr>
              <a:t>https://static.seattletimes.com/wp-content/uploads/2016/06/a1db598a-3cb1-11e6-ad3b-ad62395918a6-640x427.jpg</a:t>
            </a:r>
            <a:endParaRPr/>
          </a:p>
          <a:p>
            <a:pPr marL="0" lvl="0" indent="0" algn="l" rtl="0">
              <a:spcBef>
                <a:spcPts val="1600"/>
              </a:spcBef>
              <a:spcAft>
                <a:spcPts val="0"/>
              </a:spcAft>
              <a:buNone/>
            </a:pPr>
            <a:r>
              <a:rPr lang="en" u="sng">
                <a:solidFill>
                  <a:schemeClr val="hlink"/>
                </a:solidFill>
                <a:hlinkClick r:id="rId6"/>
              </a:rPr>
              <a:t>https://www.philosophytalk.org/blog/gun-control</a:t>
            </a:r>
            <a:endParaRPr/>
          </a:p>
          <a:p>
            <a:pPr marL="0" lvl="0" indent="0" algn="l" rtl="0">
              <a:spcBef>
                <a:spcPts val="1600"/>
              </a:spcBef>
              <a:spcAft>
                <a:spcPts val="0"/>
              </a:spcAft>
              <a:buNone/>
            </a:pPr>
            <a:r>
              <a:rPr lang="en" u="sng">
                <a:solidFill>
                  <a:schemeClr val="hlink"/>
                </a:solidFill>
                <a:hlinkClick r:id="rId7"/>
              </a:rPr>
              <a:t>https://news.iheart.com/featured/rush-limbaugh/content/2018-03-16-student-gun-control-protests-arent-organic/</a:t>
            </a:r>
            <a:endParaRPr/>
          </a:p>
          <a:p>
            <a:pPr marL="0" lvl="0" indent="0" algn="l" rtl="0">
              <a:spcBef>
                <a:spcPts val="1600"/>
              </a:spcBef>
              <a:spcAft>
                <a:spcPts val="0"/>
              </a:spcAft>
              <a:buNone/>
            </a:pPr>
            <a:r>
              <a:rPr lang="en" u="sng">
                <a:solidFill>
                  <a:schemeClr val="hlink"/>
                </a:solidFill>
                <a:hlinkClick r:id="rId8"/>
              </a:rPr>
              <a:t>https://www.washingtonpost.com/graphics/2018/opinions/gun-control-that-works/?noredirect=on&amp;utm_term=.fdcf9e5c5c97</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25" y="500925"/>
            <a:ext cx="3706500" cy="50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115" name="Google Shape;115;p2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1600"/>
              </a:spcBef>
              <a:spcAft>
                <a:spcPts val="0"/>
              </a:spcAft>
              <a:buNone/>
            </a:pPr>
            <a:endParaRPr sz="1800"/>
          </a:p>
          <a:p>
            <a:pPr marL="0" lvl="0" indent="0" algn="l" rtl="0">
              <a:spcBef>
                <a:spcPts val="1600"/>
              </a:spcBef>
              <a:spcAft>
                <a:spcPts val="0"/>
              </a:spcAft>
              <a:buNone/>
            </a:pPr>
            <a:r>
              <a:rPr lang="en" sz="1800"/>
              <a:t>-For every 100,000 people in the US an average of 10 people die by a trigger. That is 5 times more than any other country. </a:t>
            </a:r>
            <a:endParaRPr sz="1800"/>
          </a:p>
          <a:p>
            <a:pPr marL="0" lvl="0" indent="0" algn="l" rtl="0">
              <a:spcBef>
                <a:spcPts val="1600"/>
              </a:spcBef>
              <a:spcAft>
                <a:spcPts val="1600"/>
              </a:spcAft>
              <a:buNone/>
            </a:pPr>
            <a:endParaRPr sz="1800"/>
          </a:p>
        </p:txBody>
      </p:sp>
      <p:pic>
        <p:nvPicPr>
          <p:cNvPr id="116" name="Google Shape;116;p21"/>
          <p:cNvPicPr preferRelativeResize="0"/>
          <p:nvPr/>
        </p:nvPicPr>
        <p:blipFill>
          <a:blip r:embed="rId3">
            <a:alphaModFix/>
          </a:blip>
          <a:stretch>
            <a:fillRect/>
          </a:stretch>
        </p:blipFill>
        <p:spPr>
          <a:xfrm>
            <a:off x="152400" y="884750"/>
            <a:ext cx="3865825" cy="33740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Merriweather</vt:lpstr>
      <vt:lpstr>Roboto</vt:lpstr>
      <vt:lpstr>Paradigm</vt:lpstr>
      <vt:lpstr>         Gun Control</vt:lpstr>
      <vt:lpstr>        What Is Gun                         Control?</vt:lpstr>
      <vt:lpstr>  How is gun control a social issue?</vt:lpstr>
      <vt:lpstr> What are the pros?   What is the problems?</vt:lpstr>
      <vt:lpstr> What are the cons?   What are the solutions?</vt:lpstr>
      <vt:lpstr>   What experts say? </vt:lpstr>
      <vt:lpstr>  MY view on gun control</vt:lpstr>
      <vt:lpstr>References </vt:lpstr>
      <vt:lpstr> </vt:lpstr>
      <vt:lpstr> </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Gun Control</dc:title>
  <dc:creator>Owner</dc:creator>
  <cp:lastModifiedBy>Owner</cp:lastModifiedBy>
  <cp:revision>1</cp:revision>
  <dcterms:modified xsi:type="dcterms:W3CDTF">2020-03-17T20:01:09Z</dcterms:modified>
</cp:coreProperties>
</file>