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matic SC" charset="-79"/>
      <p:regular r:id="rId14"/>
      <p:bold r:id="rId15"/>
    </p:embeddedFont>
    <p:embeddedFont>
      <p:font typeface="Cambria" pitchFamily="18" charset="0"/>
      <p:regular r:id="rId16"/>
      <p:bold r:id="rId17"/>
      <p:italic r:id="rId18"/>
      <p:boldItalic r:id="rId19"/>
    </p:embeddedFont>
    <p:embeddedFont>
      <p:font typeface="Caveat"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264" y="-8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4a853586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4a853586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4a853586e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4a853586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a853586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a85358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4a853586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4a853586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4a853586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4a853586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4a853586e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4a853586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4a853586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4a853586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4a853586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4a853586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4a853586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4a853586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4a853586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4a853586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afsp.org/abouhttps:/afsp.org/about-suicide/suicide-statistics/t-suicide/suicide-statistics/https:/afsp.org/about-suicide/suicide-statistic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nami.org/Blogs/NAMI-Blog/September-2018/The-Ripple-Effect-of-Suicide" TargetMode="External"/><Relationship Id="rId4" Type="http://schemas.openxmlformats.org/officeDocument/2006/relationships/hyperlink" Target="https://www.cdc.gov/violenceprevention/suicide/fastfact.html?CDC_AA_refVal=https://www.cdc.gov/violenceprevention/suicide/consequence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ghyamhuKpd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1371600" lvl="0" indent="457200" algn="l" rtl="0">
              <a:spcBef>
                <a:spcPts val="0"/>
              </a:spcBef>
              <a:spcAft>
                <a:spcPts val="0"/>
              </a:spcAft>
              <a:buNone/>
            </a:pPr>
            <a:r>
              <a:rPr lang="en" sz="9600" b="1">
                <a:solidFill>
                  <a:srgbClr val="E69696"/>
                </a:solidFill>
                <a:latin typeface="Amatic SC"/>
                <a:ea typeface="Amatic SC"/>
                <a:cs typeface="Amatic SC"/>
                <a:sym typeface="Amatic SC"/>
              </a:rPr>
              <a:t>     Suicide</a:t>
            </a:r>
            <a:r>
              <a:rPr lang="en" sz="9600" b="1">
                <a:solidFill>
                  <a:srgbClr val="E6B8AF"/>
                </a:solidFill>
                <a:latin typeface="Amatic SC"/>
                <a:ea typeface="Amatic SC"/>
                <a:cs typeface="Amatic SC"/>
                <a:sym typeface="Amatic SC"/>
              </a:rPr>
              <a:t> </a:t>
            </a:r>
            <a:endParaRPr sz="9600" b="1">
              <a:solidFill>
                <a:srgbClr val="E6B8AF"/>
              </a:solidFill>
              <a:latin typeface="Amatic SC"/>
              <a:ea typeface="Amatic SC"/>
              <a:cs typeface="Amatic SC"/>
              <a:sym typeface="Amatic SC"/>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E69696"/>
                </a:solidFill>
                <a:latin typeface="Amatic SC"/>
                <a:ea typeface="Amatic SC"/>
                <a:cs typeface="Amatic SC"/>
                <a:sym typeface="Amatic SC"/>
              </a:rPr>
              <a:t>Zeinab Berro</a:t>
            </a:r>
            <a:endParaRPr sz="4800" b="1">
              <a:solidFill>
                <a:srgbClr val="E69696"/>
              </a:solidFill>
              <a:latin typeface="Amatic SC"/>
              <a:ea typeface="Amatic SC"/>
              <a:cs typeface="Amatic SC"/>
              <a:sym typeface="Amatic SC"/>
            </a:endParaRPr>
          </a:p>
          <a:p>
            <a:pPr marL="0" lvl="0" indent="0" algn="ctr" rtl="0">
              <a:spcBef>
                <a:spcPts val="0"/>
              </a:spcBef>
              <a:spcAft>
                <a:spcPts val="0"/>
              </a:spcAft>
              <a:buNone/>
            </a:pPr>
            <a:r>
              <a:rPr lang="en" sz="4800" b="1">
                <a:solidFill>
                  <a:srgbClr val="E69696"/>
                </a:solidFill>
                <a:latin typeface="Amatic SC"/>
                <a:ea typeface="Amatic SC"/>
                <a:cs typeface="Amatic SC"/>
                <a:sym typeface="Amatic SC"/>
              </a:rPr>
              <a:t>6th hour </a:t>
            </a:r>
            <a:endParaRPr sz="4800" b="1">
              <a:solidFill>
                <a:srgbClr val="E69696"/>
              </a:solidFill>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116475"/>
            <a:ext cx="8520600" cy="69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rgbClr val="E69696"/>
                </a:solidFill>
                <a:latin typeface="Amatic SC"/>
                <a:ea typeface="Amatic SC"/>
                <a:cs typeface="Amatic SC"/>
                <a:sym typeface="Amatic SC"/>
              </a:rPr>
              <a:t>Info graph </a:t>
            </a:r>
            <a:endParaRPr sz="3600" b="1" u="sng">
              <a:solidFill>
                <a:srgbClr val="E69696"/>
              </a:solidFill>
              <a:latin typeface="Amatic SC"/>
              <a:ea typeface="Amatic SC"/>
              <a:cs typeface="Amatic SC"/>
              <a:sym typeface="Amatic SC"/>
            </a:endParaRPr>
          </a:p>
        </p:txBody>
      </p:sp>
      <p:sp>
        <p:nvSpPr>
          <p:cNvPr id="112" name="Google Shape;11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3" name="Google Shape;113;p22"/>
          <p:cNvPicPr preferRelativeResize="0"/>
          <p:nvPr/>
        </p:nvPicPr>
        <p:blipFill>
          <a:blip r:embed="rId3">
            <a:alphaModFix/>
          </a:blip>
          <a:stretch>
            <a:fillRect/>
          </a:stretch>
        </p:blipFill>
        <p:spPr>
          <a:xfrm>
            <a:off x="580500" y="1424000"/>
            <a:ext cx="7969150" cy="3144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rgbClr val="E69696"/>
                </a:solidFill>
                <a:latin typeface="Amatic SC"/>
                <a:ea typeface="Amatic SC"/>
                <a:cs typeface="Amatic SC"/>
                <a:sym typeface="Amatic SC"/>
              </a:rPr>
              <a:t>References</a:t>
            </a:r>
            <a:endParaRPr sz="3600" b="1" u="sng">
              <a:solidFill>
                <a:srgbClr val="E69696"/>
              </a:solidFill>
              <a:latin typeface="Amatic SC"/>
              <a:ea typeface="Amatic SC"/>
              <a:cs typeface="Amatic SC"/>
              <a:sym typeface="Amatic SC"/>
            </a:endParaRPr>
          </a:p>
          <a:p>
            <a:pPr marL="0" lvl="0" indent="0" algn="l" rtl="0">
              <a:spcBef>
                <a:spcPts val="0"/>
              </a:spcBef>
              <a:spcAft>
                <a:spcPts val="0"/>
              </a:spcAft>
              <a:buNone/>
            </a:pPr>
            <a:endParaRPr sz="3000" b="1" u="sng">
              <a:solidFill>
                <a:srgbClr val="E69696"/>
              </a:solidFill>
              <a:latin typeface="Amatic SC"/>
              <a:ea typeface="Amatic SC"/>
              <a:cs typeface="Amatic SC"/>
              <a:sym typeface="Amatic SC"/>
            </a:endParaRPr>
          </a:p>
        </p:txBody>
      </p:sp>
      <p:sp>
        <p:nvSpPr>
          <p:cNvPr id="119" name="Google Shape;119;p23"/>
          <p:cNvSpPr txBox="1">
            <a:spLocks noGrp="1"/>
          </p:cNvSpPr>
          <p:nvPr>
            <p:ph type="body" idx="1"/>
          </p:nvPr>
        </p:nvSpPr>
        <p:spPr>
          <a:xfrm>
            <a:off x="623400" y="1256400"/>
            <a:ext cx="8208900" cy="3416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u="sng">
                <a:solidFill>
                  <a:schemeClr val="hlink"/>
                </a:solidFill>
                <a:hlinkClick r:id="rId3"/>
              </a:rPr>
              <a:t>https://afsp.org/abouhttps://afsp.org/about-suicide/suicide-statistics/t-suicide/suicide-statistics/https://afsp.org/about-suicide/suicide-statistics</a:t>
            </a:r>
            <a:endParaRPr sz="1100">
              <a:solidFill>
                <a:srgbClr val="0000FF"/>
              </a:solidFill>
            </a:endParaRPr>
          </a:p>
          <a:p>
            <a:pPr marL="457200" lvl="0" indent="-298450" algn="l" rtl="0">
              <a:spcBef>
                <a:spcPts val="0"/>
              </a:spcBef>
              <a:spcAft>
                <a:spcPts val="0"/>
              </a:spcAft>
              <a:buSzPts val="1100"/>
              <a:buChar char="●"/>
            </a:pPr>
            <a:r>
              <a:rPr lang="en" sz="1100">
                <a:solidFill>
                  <a:srgbClr val="0000FF"/>
                </a:solidFill>
              </a:rPr>
              <a:t/>
            </a:r>
            <a:br>
              <a:rPr lang="en" sz="1100">
                <a:solidFill>
                  <a:srgbClr val="0000FF"/>
                </a:solidFill>
              </a:rPr>
            </a:br>
            <a:r>
              <a:rPr lang="en" sz="1100" u="sng">
                <a:solidFill>
                  <a:schemeClr val="hlink"/>
                </a:solidFill>
                <a:hlinkClick r:id="rId4"/>
              </a:rPr>
              <a:t>https://www.cdc.gov/violenceprevention/suicide/fastfact.html?CDC_AA_refVal=https%3A%2F%2Fwww.cdc.gov%2Fviolenceprevention%2Fsuicide%2Fconsequences.html</a:t>
            </a:r>
            <a:endParaRPr sz="1100">
              <a:solidFill>
                <a:srgbClr val="0000FF"/>
              </a:solidFill>
            </a:endParaRPr>
          </a:p>
          <a:p>
            <a:pPr marL="457200" lvl="0" indent="-342900" algn="l" rtl="0">
              <a:spcBef>
                <a:spcPts val="0"/>
              </a:spcBef>
              <a:spcAft>
                <a:spcPts val="0"/>
              </a:spcAft>
              <a:buSzPts val="1800"/>
              <a:buChar char="●"/>
            </a:pPr>
            <a:r>
              <a:rPr lang="en" sz="1100">
                <a:solidFill>
                  <a:srgbClr val="0000FF"/>
                </a:solidFill>
              </a:rPr>
              <a:t/>
            </a:r>
            <a:br>
              <a:rPr lang="en" sz="1100">
                <a:solidFill>
                  <a:srgbClr val="0000FF"/>
                </a:solidFill>
              </a:rPr>
            </a:br>
            <a:r>
              <a:rPr lang="en" sz="1100" u="sng">
                <a:solidFill>
                  <a:schemeClr val="hlink"/>
                </a:solidFill>
                <a:hlinkClick r:id="rId5"/>
              </a:rPr>
              <a:t>https://www.nami.org/Blogs/NAMI-Blog/September-2018/The-Ripple-Effect-of-Suicide</a:t>
            </a:r>
            <a:r>
              <a:rPr lang="en" sz="1100">
                <a:solidFill>
                  <a:srgbClr val="0000FF"/>
                </a:solidFill>
              </a:rPr>
              <a:t> </a:t>
            </a:r>
            <a:r>
              <a:rPr lang="en">
                <a:solidFill>
                  <a:srgbClr val="0000FF"/>
                </a:solidFill>
              </a:rPr>
              <a:t/>
            </a:r>
            <a:br>
              <a:rPr lang="en">
                <a:solidFill>
                  <a:srgbClr val="0000FF"/>
                </a:solidFill>
              </a:rPr>
            </a:br>
            <a:endParaRPr>
              <a:solidFill>
                <a:srgbClr val="0000FF"/>
              </a:solidFill>
            </a:endParaRPr>
          </a:p>
          <a:p>
            <a:pPr marL="457200" lvl="0" indent="-342900" algn="l" rtl="0">
              <a:spcBef>
                <a:spcPts val="0"/>
              </a:spcBef>
              <a:spcAft>
                <a:spcPts val="0"/>
              </a:spcAft>
              <a:buClr>
                <a:srgbClr val="0000FF"/>
              </a:buClr>
              <a:buSzPts val="1800"/>
              <a:buChar char="●"/>
            </a:pPr>
            <a:r>
              <a:rPr lang="en">
                <a:solidFill>
                  <a:srgbClr val="0000FF"/>
                </a:solidFill>
              </a:rPr>
              <a:t>CounselingCenter.utk.edu</a:t>
            </a:r>
            <a:endParaRPr>
              <a:solidFill>
                <a:srgbClr val="0000FF"/>
              </a:solidFill>
            </a:endParaRPr>
          </a:p>
          <a:p>
            <a:pPr marL="457200" lvl="0" indent="-342900" algn="l" rtl="0">
              <a:spcBef>
                <a:spcPts val="0"/>
              </a:spcBef>
              <a:spcAft>
                <a:spcPts val="0"/>
              </a:spcAft>
              <a:buClr>
                <a:srgbClr val="0000FF"/>
              </a:buClr>
              <a:buSzPts val="1800"/>
              <a:buChar char="●"/>
            </a:pPr>
            <a:r>
              <a:rPr lang="en">
                <a:solidFill>
                  <a:srgbClr val="0000FF"/>
                </a:solidFill>
              </a:rPr>
              <a:t>Do something.org</a:t>
            </a:r>
            <a:endParaRPr>
              <a:solidFill>
                <a:srgbClr val="0000FF"/>
              </a:solidFill>
            </a:endParaRPr>
          </a:p>
          <a:p>
            <a:pPr marL="457200" lvl="0" indent="-342900" algn="l" rtl="0">
              <a:spcBef>
                <a:spcPts val="0"/>
              </a:spcBef>
              <a:spcAft>
                <a:spcPts val="0"/>
              </a:spcAft>
              <a:buClr>
                <a:srgbClr val="0000FF"/>
              </a:buClr>
              <a:buSzPts val="1800"/>
              <a:buChar char="●"/>
            </a:pPr>
            <a:r>
              <a:rPr lang="en">
                <a:solidFill>
                  <a:srgbClr val="0000FF"/>
                </a:solidFill>
              </a:rPr>
              <a:t>Physican Assisted Suicide </a:t>
            </a:r>
            <a:endParaRPr>
              <a:solidFill>
                <a:srgbClr val="0000FF"/>
              </a:solidFill>
            </a:endParaRPr>
          </a:p>
          <a:p>
            <a:pPr marL="457200" lvl="0" indent="-342900" algn="l" rtl="0">
              <a:spcBef>
                <a:spcPts val="0"/>
              </a:spcBef>
              <a:spcAft>
                <a:spcPts val="0"/>
              </a:spcAft>
              <a:buSzPts val="1800"/>
              <a:buChar char="●"/>
            </a:pPr>
            <a:r>
              <a:rPr lang="en">
                <a:solidFill>
                  <a:srgbClr val="0000FF"/>
                </a:solidFill>
              </a:rPr>
              <a:t/>
            </a:r>
            <a:br>
              <a:rPr lang="en">
                <a:solidFill>
                  <a:srgbClr val="0000FF"/>
                </a:solidFill>
              </a:rPr>
            </a:br>
            <a:r>
              <a:rPr lang="en">
                <a:solidFill>
                  <a:srgbClr val="0000FF"/>
                </a:solidFill>
              </a:rPr>
              <a:t/>
            </a:r>
            <a:br>
              <a:rPr lang="en">
                <a:solidFill>
                  <a:srgbClr val="0000FF"/>
                </a:solidFill>
              </a:rPr>
            </a:br>
            <a:endParaRPr>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u="sng">
                <a:solidFill>
                  <a:srgbClr val="E69696"/>
                </a:solidFill>
                <a:latin typeface="Amatic SC"/>
                <a:ea typeface="Amatic SC"/>
                <a:cs typeface="Amatic SC"/>
                <a:sym typeface="Amatic SC"/>
              </a:rPr>
              <a:t>What is suicide?</a:t>
            </a:r>
            <a:endParaRPr sz="4800" b="1" u="sng">
              <a:solidFill>
                <a:srgbClr val="E69696"/>
              </a:solidFill>
              <a:latin typeface="Amatic SC"/>
              <a:ea typeface="Amatic SC"/>
              <a:cs typeface="Amatic SC"/>
              <a:sym typeface="Amatic SC"/>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E69696"/>
                </a:solidFill>
                <a:latin typeface="Amatic SC"/>
                <a:ea typeface="Amatic SC"/>
                <a:cs typeface="Amatic SC"/>
                <a:sym typeface="Amatic SC"/>
              </a:rPr>
              <a:t>Suicide is when someone ends their own life due to pain from something or someone. Many people commit suicide to escape the pain they are feeling.</a:t>
            </a:r>
            <a:endParaRPr sz="3000" b="1">
              <a:solidFill>
                <a:srgbClr val="E69696"/>
              </a:solidFill>
              <a:latin typeface="Amatic SC"/>
              <a:ea typeface="Amatic SC"/>
              <a:cs typeface="Amatic SC"/>
              <a:sym typeface="Amatic SC"/>
            </a:endParaRPr>
          </a:p>
          <a:p>
            <a:pPr marL="0" lvl="0" indent="0" algn="l" rtl="0">
              <a:spcBef>
                <a:spcPts val="1600"/>
              </a:spcBef>
              <a:spcAft>
                <a:spcPts val="0"/>
              </a:spcAft>
              <a:buNone/>
            </a:pPr>
            <a:endParaRPr sz="3000" b="1">
              <a:solidFill>
                <a:srgbClr val="E69696"/>
              </a:solidFill>
              <a:latin typeface="Amatic SC"/>
              <a:ea typeface="Amatic SC"/>
              <a:cs typeface="Amatic SC"/>
              <a:sym typeface="Amatic SC"/>
            </a:endParaRPr>
          </a:p>
          <a:p>
            <a:pPr marL="0" lvl="0" indent="0" algn="l" rtl="0">
              <a:spcBef>
                <a:spcPts val="1600"/>
              </a:spcBef>
              <a:spcAft>
                <a:spcPts val="1600"/>
              </a:spcAft>
              <a:buNone/>
            </a:pPr>
            <a:endParaRPr sz="3000" b="1">
              <a:solidFill>
                <a:srgbClr val="E69696"/>
              </a:solidFill>
              <a:latin typeface="Amatic SC"/>
              <a:ea typeface="Amatic SC"/>
              <a:cs typeface="Amatic SC"/>
              <a:sym typeface="Amatic SC"/>
            </a:endParaRPr>
          </a:p>
        </p:txBody>
      </p:sp>
      <p:pic>
        <p:nvPicPr>
          <p:cNvPr id="62" name="Google Shape;62;p14"/>
          <p:cNvPicPr preferRelativeResize="0"/>
          <p:nvPr/>
        </p:nvPicPr>
        <p:blipFill>
          <a:blip r:embed="rId3">
            <a:alphaModFix/>
          </a:blip>
          <a:stretch>
            <a:fillRect/>
          </a:stretch>
        </p:blipFill>
        <p:spPr>
          <a:xfrm>
            <a:off x="3721125" y="2571750"/>
            <a:ext cx="4150599" cy="1997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55675"/>
            <a:ext cx="8520600" cy="79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u="sng">
                <a:solidFill>
                  <a:srgbClr val="E69696"/>
                </a:solidFill>
                <a:latin typeface="Amatic SC"/>
                <a:ea typeface="Amatic SC"/>
                <a:cs typeface="Amatic SC"/>
                <a:sym typeface="Amatic SC"/>
              </a:rPr>
              <a:t>Facts</a:t>
            </a:r>
            <a:r>
              <a:rPr lang="en" b="1" u="sng">
                <a:solidFill>
                  <a:srgbClr val="E69696"/>
                </a:solidFill>
                <a:latin typeface="Amatic SC"/>
                <a:ea typeface="Amatic SC"/>
                <a:cs typeface="Amatic SC"/>
                <a:sym typeface="Amatic SC"/>
              </a:rPr>
              <a:t> </a:t>
            </a:r>
            <a:endParaRPr b="1" u="sng">
              <a:solidFill>
                <a:srgbClr val="E69696"/>
              </a:solidFill>
              <a:latin typeface="Amatic SC"/>
              <a:ea typeface="Amatic SC"/>
              <a:cs typeface="Amatic SC"/>
              <a:sym typeface="Amatic SC"/>
            </a:endParaRPr>
          </a:p>
        </p:txBody>
      </p:sp>
      <p:sp>
        <p:nvSpPr>
          <p:cNvPr id="68" name="Google Shape;68;p15"/>
          <p:cNvSpPr txBox="1">
            <a:spLocks noGrp="1"/>
          </p:cNvSpPr>
          <p:nvPr>
            <p:ph type="body" idx="1"/>
          </p:nvPr>
        </p:nvSpPr>
        <p:spPr>
          <a:xfrm>
            <a:off x="311700" y="906850"/>
            <a:ext cx="8520600" cy="423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E69696"/>
                </a:solidFill>
                <a:latin typeface="Amatic SC"/>
                <a:ea typeface="Amatic SC"/>
                <a:cs typeface="Amatic SC"/>
                <a:sym typeface="Amatic SC"/>
              </a:rPr>
              <a:t>~Suicide is the 10th leading cause of death in the united states for all ages.</a:t>
            </a:r>
            <a:endParaRPr sz="2400" b="1">
              <a:solidFill>
                <a:srgbClr val="E69696"/>
              </a:solidFill>
              <a:latin typeface="Amatic SC"/>
              <a:ea typeface="Amatic SC"/>
              <a:cs typeface="Amatic SC"/>
              <a:sym typeface="Amatic SC"/>
            </a:endParaRPr>
          </a:p>
          <a:p>
            <a:pPr marL="0" lvl="0" indent="0" algn="l" rtl="0">
              <a:spcBef>
                <a:spcPts val="1600"/>
              </a:spcBef>
              <a:spcAft>
                <a:spcPts val="0"/>
              </a:spcAft>
              <a:buNone/>
            </a:pPr>
            <a:r>
              <a:rPr lang="en" sz="2400" b="1">
                <a:solidFill>
                  <a:srgbClr val="E69696"/>
                </a:solidFill>
                <a:latin typeface="Amatic SC"/>
                <a:ea typeface="Amatic SC"/>
                <a:cs typeface="Amatic SC"/>
                <a:sym typeface="Amatic SC"/>
              </a:rPr>
              <a:t>~Men die from suicide 3.5 times more often than women.</a:t>
            </a:r>
            <a:endParaRPr sz="2400" b="1">
              <a:solidFill>
                <a:srgbClr val="E69696"/>
              </a:solidFill>
              <a:latin typeface="Amatic SC"/>
              <a:ea typeface="Amatic SC"/>
              <a:cs typeface="Amatic SC"/>
              <a:sym typeface="Amatic SC"/>
            </a:endParaRPr>
          </a:p>
          <a:p>
            <a:pPr marL="0" lvl="0" indent="0" algn="l" rtl="0">
              <a:spcBef>
                <a:spcPts val="1600"/>
              </a:spcBef>
              <a:spcAft>
                <a:spcPts val="0"/>
              </a:spcAft>
              <a:buNone/>
            </a:pPr>
            <a:r>
              <a:rPr lang="en" sz="2400" b="1">
                <a:solidFill>
                  <a:srgbClr val="E69696"/>
                </a:solidFill>
                <a:latin typeface="Amatic SC"/>
                <a:ea typeface="Amatic SC"/>
                <a:cs typeface="Amatic SC"/>
                <a:sym typeface="Amatic SC"/>
              </a:rPr>
              <a:t>~About 5,000 teens commit suicide each year.</a:t>
            </a:r>
            <a:endParaRPr sz="2400" b="1">
              <a:solidFill>
                <a:srgbClr val="E69696"/>
              </a:solidFill>
              <a:latin typeface="Amatic SC"/>
              <a:ea typeface="Amatic SC"/>
              <a:cs typeface="Amatic SC"/>
              <a:sym typeface="Amatic SC"/>
            </a:endParaRPr>
          </a:p>
          <a:p>
            <a:pPr marL="0" lvl="0" indent="0" algn="l" rtl="0">
              <a:spcBef>
                <a:spcPts val="1600"/>
              </a:spcBef>
              <a:spcAft>
                <a:spcPts val="0"/>
              </a:spcAft>
              <a:buNone/>
            </a:pPr>
            <a:r>
              <a:rPr lang="en" sz="2400" b="1">
                <a:solidFill>
                  <a:srgbClr val="E69696"/>
                </a:solidFill>
                <a:latin typeface="Amatic SC"/>
                <a:ea typeface="Amatic SC"/>
                <a:cs typeface="Amatic SC"/>
                <a:sym typeface="Amatic SC"/>
              </a:rPr>
              <a:t>~Patients with depression, impulsive disorders lead to suicide. </a:t>
            </a:r>
            <a:endParaRPr sz="2400" b="1">
              <a:solidFill>
                <a:srgbClr val="E69696"/>
              </a:solidFill>
              <a:latin typeface="Amatic SC"/>
              <a:ea typeface="Amatic SC"/>
              <a:cs typeface="Amatic SC"/>
              <a:sym typeface="Amatic SC"/>
            </a:endParaRPr>
          </a:p>
          <a:p>
            <a:pPr marL="0" lvl="0" indent="0" algn="l" rtl="0">
              <a:spcBef>
                <a:spcPts val="1600"/>
              </a:spcBef>
              <a:spcAft>
                <a:spcPts val="0"/>
              </a:spcAft>
              <a:buNone/>
            </a:pPr>
            <a:r>
              <a:rPr lang="en" sz="2400" b="1">
                <a:solidFill>
                  <a:srgbClr val="E69696"/>
                </a:solidFill>
                <a:latin typeface="Amatic SC"/>
                <a:ea typeface="Amatic SC"/>
                <a:cs typeface="Amatic SC"/>
                <a:sym typeface="Amatic SC"/>
              </a:rPr>
              <a:t>~Suicide is the 3rd leading cause of death for 15 -24 year olds and the 6th leading cause of death for 5-14 year olds.</a:t>
            </a:r>
            <a:endParaRPr sz="2400" b="1">
              <a:solidFill>
                <a:srgbClr val="E69696"/>
              </a:solidFill>
              <a:latin typeface="Amatic SC"/>
              <a:ea typeface="Amatic SC"/>
              <a:cs typeface="Amatic SC"/>
              <a:sym typeface="Amatic SC"/>
            </a:endParaRPr>
          </a:p>
          <a:p>
            <a:pPr marL="0" lvl="0" indent="0" algn="l" rtl="0">
              <a:spcBef>
                <a:spcPts val="1600"/>
              </a:spcBef>
              <a:spcAft>
                <a:spcPts val="0"/>
              </a:spcAft>
              <a:buNone/>
            </a:pPr>
            <a:r>
              <a:rPr lang="en" sz="2400" b="1">
                <a:solidFill>
                  <a:srgbClr val="E69696"/>
                </a:solidFill>
                <a:latin typeface="Amatic SC"/>
                <a:ea typeface="Amatic SC"/>
                <a:cs typeface="Amatic SC"/>
                <a:sym typeface="Amatic SC"/>
              </a:rPr>
              <a:t>~There is one death by suicide in the united states every 12 minutes.</a:t>
            </a:r>
            <a:endParaRPr sz="2400" b="1">
              <a:solidFill>
                <a:srgbClr val="E69696"/>
              </a:solidFill>
              <a:latin typeface="Amatic SC"/>
              <a:ea typeface="Amatic SC"/>
              <a:cs typeface="Amatic SC"/>
              <a:sym typeface="Amatic SC"/>
            </a:endParaRPr>
          </a:p>
          <a:p>
            <a:pPr marL="0" lvl="0" indent="0" algn="l" rtl="0">
              <a:spcBef>
                <a:spcPts val="1600"/>
              </a:spcBef>
              <a:spcAft>
                <a:spcPts val="0"/>
              </a:spcAft>
              <a:buNone/>
            </a:pPr>
            <a:endParaRPr sz="2400" b="1">
              <a:solidFill>
                <a:srgbClr val="E69696"/>
              </a:solidFill>
              <a:latin typeface="Amatic SC"/>
              <a:ea typeface="Amatic SC"/>
              <a:cs typeface="Amatic SC"/>
              <a:sym typeface="Amatic SC"/>
            </a:endParaRPr>
          </a:p>
          <a:p>
            <a:pPr marL="0" lvl="0" indent="0" algn="l" rtl="0">
              <a:spcBef>
                <a:spcPts val="1600"/>
              </a:spcBef>
              <a:spcAft>
                <a:spcPts val="1600"/>
              </a:spcAft>
              <a:buNone/>
            </a:pPr>
            <a:endParaRPr sz="2400" b="1">
              <a:solidFill>
                <a:srgbClr val="E69696"/>
              </a:solidFill>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79975"/>
            <a:ext cx="8520600" cy="65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rgbClr val="E69696"/>
                </a:solidFill>
                <a:latin typeface="Amatic SC"/>
                <a:ea typeface="Amatic SC"/>
                <a:cs typeface="Amatic SC"/>
                <a:sym typeface="Amatic SC"/>
              </a:rPr>
              <a:t>Problem v solution</a:t>
            </a:r>
            <a:endParaRPr sz="3600" b="1" u="sng">
              <a:solidFill>
                <a:srgbClr val="E69696"/>
              </a:solidFill>
              <a:latin typeface="Amatic SC"/>
              <a:ea typeface="Amatic SC"/>
              <a:cs typeface="Amatic SC"/>
              <a:sym typeface="Amatic SC"/>
            </a:endParaRPr>
          </a:p>
        </p:txBody>
      </p:sp>
      <p:sp>
        <p:nvSpPr>
          <p:cNvPr id="74" name="Google Shape;74;p16"/>
          <p:cNvSpPr txBox="1">
            <a:spLocks noGrp="1"/>
          </p:cNvSpPr>
          <p:nvPr>
            <p:ph type="body" idx="1"/>
          </p:nvPr>
        </p:nvSpPr>
        <p:spPr>
          <a:xfrm>
            <a:off x="311700" y="802525"/>
            <a:ext cx="8520600" cy="417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solidFill>
                  <a:srgbClr val="E69696"/>
                </a:solidFill>
                <a:latin typeface="Amatic SC"/>
                <a:ea typeface="Amatic SC"/>
                <a:cs typeface="Amatic SC"/>
                <a:sym typeface="Amatic SC"/>
              </a:rPr>
              <a:t>Problem</a:t>
            </a:r>
            <a:r>
              <a:rPr lang="en" sz="3000" b="1">
                <a:solidFill>
                  <a:srgbClr val="E69696"/>
                </a:solidFill>
                <a:latin typeface="Amatic SC"/>
                <a:ea typeface="Amatic SC"/>
                <a:cs typeface="Amatic SC"/>
                <a:sym typeface="Amatic SC"/>
              </a:rPr>
              <a:t>:                                                   		</a:t>
            </a:r>
            <a:r>
              <a:rPr lang="en" sz="3000" b="1" u="sng">
                <a:solidFill>
                  <a:srgbClr val="E69696"/>
                </a:solidFill>
                <a:latin typeface="Amatic SC"/>
                <a:ea typeface="Amatic SC"/>
                <a:cs typeface="Amatic SC"/>
                <a:sym typeface="Amatic SC"/>
              </a:rPr>
              <a:t>solution</a:t>
            </a:r>
            <a:r>
              <a:rPr lang="en" sz="3000" b="1">
                <a:solidFill>
                  <a:srgbClr val="E69696"/>
                </a:solidFill>
                <a:latin typeface="Amatic SC"/>
                <a:ea typeface="Amatic SC"/>
                <a:cs typeface="Amatic SC"/>
                <a:sym typeface="Amatic SC"/>
              </a:rPr>
              <a:t>:</a:t>
            </a:r>
            <a:endParaRPr sz="3000" b="1">
              <a:solidFill>
                <a:srgbClr val="E69696"/>
              </a:solidFill>
              <a:latin typeface="Amatic SC"/>
              <a:ea typeface="Amatic SC"/>
              <a:cs typeface="Amatic SC"/>
              <a:sym typeface="Amatic SC"/>
            </a:endParaRPr>
          </a:p>
          <a:p>
            <a:pPr marL="0" lvl="0" indent="0" algn="l" rtl="0">
              <a:spcBef>
                <a:spcPts val="1600"/>
              </a:spcBef>
              <a:spcAft>
                <a:spcPts val="0"/>
              </a:spcAft>
              <a:buNone/>
            </a:pPr>
            <a:r>
              <a:rPr lang="en" b="1">
                <a:solidFill>
                  <a:srgbClr val="E69696"/>
                </a:solidFill>
                <a:latin typeface="Amatic SC"/>
                <a:ea typeface="Amatic SC"/>
                <a:cs typeface="Amatic SC"/>
                <a:sym typeface="Amatic SC"/>
              </a:rPr>
              <a:t>~drugs are one of the biggest causes of suicide.                       	~talking openly about suicidal thoughts can help save a life.</a:t>
            </a:r>
            <a:endParaRPr b="1">
              <a:solidFill>
                <a:srgbClr val="E69696"/>
              </a:solidFill>
              <a:latin typeface="Amatic SC"/>
              <a:ea typeface="Amatic SC"/>
              <a:cs typeface="Amatic SC"/>
              <a:sym typeface="Amatic SC"/>
            </a:endParaRPr>
          </a:p>
          <a:p>
            <a:pPr marL="0" lvl="0" indent="0" algn="l" rtl="0">
              <a:spcBef>
                <a:spcPts val="1600"/>
              </a:spcBef>
              <a:spcAft>
                <a:spcPts val="0"/>
              </a:spcAft>
              <a:buNone/>
            </a:pPr>
            <a:r>
              <a:rPr lang="en" b="1">
                <a:solidFill>
                  <a:srgbClr val="E69696"/>
                </a:solidFill>
                <a:latin typeface="Amatic SC"/>
                <a:ea typeface="Amatic SC"/>
                <a:cs typeface="Amatic SC"/>
                <a:sym typeface="Amatic SC"/>
              </a:rPr>
              <a:t>~30-70% of suicide victims suffer from depression,  		~show that you care about the person.</a:t>
            </a:r>
            <a:endParaRPr b="1">
              <a:solidFill>
                <a:srgbClr val="E69696"/>
              </a:solidFill>
              <a:latin typeface="Amatic SC"/>
              <a:ea typeface="Amatic SC"/>
              <a:cs typeface="Amatic SC"/>
              <a:sym typeface="Amatic SC"/>
            </a:endParaRPr>
          </a:p>
          <a:p>
            <a:pPr marL="0" lvl="0" indent="0" algn="l" rtl="0">
              <a:spcBef>
                <a:spcPts val="1600"/>
              </a:spcBef>
              <a:spcAft>
                <a:spcPts val="0"/>
              </a:spcAft>
              <a:buNone/>
            </a:pPr>
            <a:r>
              <a:rPr lang="en" b="1">
                <a:solidFill>
                  <a:srgbClr val="E69696"/>
                </a:solidFill>
                <a:latin typeface="Amatic SC"/>
                <a:ea typeface="Amatic SC"/>
                <a:cs typeface="Amatic SC"/>
                <a:sym typeface="Amatic SC"/>
              </a:rPr>
              <a:t>bipolar disorder and schizophrenia.    				~get a doctor or a psychologist involved.</a:t>
            </a:r>
            <a:endParaRPr b="1">
              <a:solidFill>
                <a:srgbClr val="E69696"/>
              </a:solidFill>
              <a:latin typeface="Amatic SC"/>
              <a:ea typeface="Amatic SC"/>
              <a:cs typeface="Amatic SC"/>
              <a:sym typeface="Amatic SC"/>
            </a:endParaRPr>
          </a:p>
          <a:p>
            <a:pPr marL="0" lvl="0" indent="0" algn="l" rtl="0">
              <a:spcBef>
                <a:spcPts val="1600"/>
              </a:spcBef>
              <a:spcAft>
                <a:spcPts val="0"/>
              </a:spcAft>
              <a:buNone/>
            </a:pPr>
            <a:r>
              <a:rPr lang="en" b="1">
                <a:solidFill>
                  <a:srgbClr val="E69696"/>
                </a:solidFill>
                <a:latin typeface="Amatic SC"/>
                <a:ea typeface="Amatic SC"/>
                <a:cs typeface="Amatic SC"/>
                <a:sym typeface="Amatic SC"/>
              </a:rPr>
              <a:t>~being socially isolated or a victim of bullying.	           ~give a suicidal person the opportunity to express their feelings                        									so they know they are not alone.</a:t>
            </a:r>
            <a:endParaRPr b="1">
              <a:solidFill>
                <a:srgbClr val="E69696"/>
              </a:solidFill>
              <a:latin typeface="Amatic SC"/>
              <a:ea typeface="Amatic SC"/>
              <a:cs typeface="Amatic SC"/>
              <a:sym typeface="Amatic SC"/>
            </a:endParaRPr>
          </a:p>
          <a:p>
            <a:pPr marL="0" lvl="0" indent="0" algn="l" rtl="0">
              <a:spcBef>
                <a:spcPts val="1600"/>
              </a:spcBef>
              <a:spcAft>
                <a:spcPts val="0"/>
              </a:spcAft>
              <a:buNone/>
            </a:pPr>
            <a:r>
              <a:rPr lang="en" b="1">
                <a:solidFill>
                  <a:srgbClr val="E69696"/>
                </a:solidFill>
                <a:latin typeface="Amatic SC"/>
                <a:ea typeface="Amatic SC"/>
                <a:cs typeface="Amatic SC"/>
                <a:sym typeface="Amatic SC"/>
              </a:rPr>
              <a:t>~a history of being abused.					          ~pay attention to risk factors and look for changes in  									          behavior.</a:t>
            </a:r>
            <a:endParaRPr b="1">
              <a:solidFill>
                <a:srgbClr val="E69696"/>
              </a:solidFill>
              <a:latin typeface="Amatic SC"/>
              <a:ea typeface="Amatic SC"/>
              <a:cs typeface="Amatic SC"/>
              <a:sym typeface="Amatic SC"/>
            </a:endParaRPr>
          </a:p>
          <a:p>
            <a:pPr marL="0" lvl="0" indent="0" algn="l" rtl="0">
              <a:spcBef>
                <a:spcPts val="1600"/>
              </a:spcBef>
              <a:spcAft>
                <a:spcPts val="1600"/>
              </a:spcAft>
              <a:buNone/>
            </a:pPr>
            <a:endParaRPr b="1">
              <a:solidFill>
                <a:srgbClr val="E69696"/>
              </a:solidFill>
              <a:latin typeface="Amatic SC"/>
              <a:ea typeface="Amatic SC"/>
              <a:cs typeface="Amatic SC"/>
              <a:sym typeface="Amatic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body" idx="1"/>
          </p:nvPr>
        </p:nvSpPr>
        <p:spPr>
          <a:xfrm>
            <a:off x="311700" y="717525"/>
            <a:ext cx="5567700" cy="44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EA9999"/>
                </a:solidFill>
                <a:latin typeface="Amatic SC"/>
                <a:ea typeface="Amatic SC"/>
                <a:cs typeface="Amatic SC"/>
                <a:sym typeface="Amatic SC"/>
              </a:rPr>
              <a:t>Increasingly suicide is being viewed not only as a mental health problem but Also a Public Health problem as well. There is different possible solutions that could be taken to resolve or improve this issue, for example we must talk about it and know where to go. all of us need to know the local, regional and national resources that offer prevention education and support services for mental health. Also we need to pay close attention to how people Express themselves listen for ways that people communicate their emotional state. </a:t>
            </a:r>
            <a:endParaRPr sz="2500" b="1">
              <a:solidFill>
                <a:srgbClr val="EA9999"/>
              </a:solidFill>
              <a:latin typeface="Amatic SC"/>
              <a:ea typeface="Amatic SC"/>
              <a:cs typeface="Amatic SC"/>
              <a:sym typeface="Amatic SC"/>
            </a:endParaRPr>
          </a:p>
          <a:p>
            <a:pPr marL="0" lvl="0" indent="0" algn="l" rtl="0">
              <a:spcBef>
                <a:spcPts val="1600"/>
              </a:spcBef>
              <a:spcAft>
                <a:spcPts val="1600"/>
              </a:spcAft>
              <a:buNone/>
            </a:pPr>
            <a:endParaRPr>
              <a:solidFill>
                <a:srgbClr val="EAD1DC"/>
              </a:solidFill>
            </a:endParaRPr>
          </a:p>
        </p:txBody>
      </p:sp>
      <p:sp>
        <p:nvSpPr>
          <p:cNvPr id="80" name="Google Shape;80;p17"/>
          <p:cNvSpPr txBox="1">
            <a:spLocks noGrp="1"/>
          </p:cNvSpPr>
          <p:nvPr>
            <p:ph type="title"/>
          </p:nvPr>
        </p:nvSpPr>
        <p:spPr>
          <a:xfrm>
            <a:off x="311700" y="85125"/>
            <a:ext cx="8520600" cy="63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rgbClr val="E69696"/>
                </a:solidFill>
                <a:latin typeface="Amatic SC"/>
                <a:ea typeface="Amatic SC"/>
                <a:cs typeface="Amatic SC"/>
                <a:sym typeface="Amatic SC"/>
              </a:rPr>
              <a:t>My position</a:t>
            </a:r>
            <a:endParaRPr sz="3600" b="1" u="sng">
              <a:solidFill>
                <a:srgbClr val="E69696"/>
              </a:solidFill>
              <a:latin typeface="Amatic SC"/>
              <a:ea typeface="Amatic SC"/>
              <a:cs typeface="Amatic SC"/>
              <a:sym typeface="Amatic SC"/>
            </a:endParaRPr>
          </a:p>
        </p:txBody>
      </p:sp>
      <p:pic>
        <p:nvPicPr>
          <p:cNvPr id="81" name="Google Shape;81;p17"/>
          <p:cNvPicPr preferRelativeResize="0"/>
          <p:nvPr/>
        </p:nvPicPr>
        <p:blipFill>
          <a:blip r:embed="rId3">
            <a:alphaModFix/>
          </a:blip>
          <a:stretch>
            <a:fillRect/>
          </a:stretch>
        </p:blipFill>
        <p:spPr>
          <a:xfrm>
            <a:off x="5879400" y="1164325"/>
            <a:ext cx="2952902" cy="351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72950" y="97275"/>
            <a:ext cx="8852100" cy="63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rgbClr val="E69696"/>
                </a:solidFill>
                <a:latin typeface="Amatic SC"/>
                <a:ea typeface="Amatic SC"/>
                <a:cs typeface="Amatic SC"/>
                <a:sym typeface="Amatic SC"/>
              </a:rPr>
              <a:t>How it affects people</a:t>
            </a:r>
            <a:endParaRPr sz="3600" b="1" u="sng">
              <a:solidFill>
                <a:srgbClr val="E69696"/>
              </a:solidFill>
              <a:latin typeface="Amatic SC"/>
              <a:ea typeface="Amatic SC"/>
              <a:cs typeface="Amatic SC"/>
              <a:sym typeface="Amatic SC"/>
            </a:endParaRPr>
          </a:p>
        </p:txBody>
      </p:sp>
      <p:sp>
        <p:nvSpPr>
          <p:cNvPr id="87" name="Google Shape;87;p18"/>
          <p:cNvSpPr txBox="1">
            <a:spLocks noGrp="1"/>
          </p:cNvSpPr>
          <p:nvPr>
            <p:ph type="body" idx="1"/>
          </p:nvPr>
        </p:nvSpPr>
        <p:spPr>
          <a:xfrm>
            <a:off x="331475" y="997200"/>
            <a:ext cx="8637300" cy="3936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EA9999"/>
              </a:buClr>
              <a:buSzPts val="1800"/>
              <a:buFont typeface="Amatic SC"/>
              <a:buChar char="●"/>
            </a:pPr>
            <a:r>
              <a:rPr lang="en" b="1">
                <a:solidFill>
                  <a:srgbClr val="EA9999"/>
                </a:solidFill>
                <a:latin typeface="Amatic SC"/>
                <a:ea typeface="Amatic SC"/>
                <a:cs typeface="Amatic SC"/>
                <a:sym typeface="Amatic SC"/>
              </a:rPr>
              <a:t>Suicide, affects the health of others and the community.When people die by suicide, their family and friends often experience shock, anger, guilt, and depression.As a result, the people who interacted regularly with the individual who ended their life will feel the pain of the loss—likely wondering if they could have done more.</a:t>
            </a:r>
            <a:endParaRPr b="1">
              <a:solidFill>
                <a:srgbClr val="EA9999"/>
              </a:solidFill>
              <a:latin typeface="Amatic SC"/>
              <a:ea typeface="Amatic SC"/>
              <a:cs typeface="Amatic SC"/>
              <a:sym typeface="Amatic SC"/>
            </a:endParaRPr>
          </a:p>
          <a:p>
            <a:pPr marL="457200" lvl="0" indent="0" algn="l" rtl="0">
              <a:spcBef>
                <a:spcPts val="1600"/>
              </a:spcBef>
              <a:spcAft>
                <a:spcPts val="0"/>
              </a:spcAft>
              <a:buNone/>
            </a:pPr>
            <a:endParaRPr b="1">
              <a:solidFill>
                <a:srgbClr val="EA9999"/>
              </a:solidFill>
              <a:latin typeface="Amatic SC"/>
              <a:ea typeface="Amatic SC"/>
              <a:cs typeface="Amatic SC"/>
              <a:sym typeface="Amatic SC"/>
            </a:endParaRPr>
          </a:p>
          <a:p>
            <a:pPr marL="457200" lvl="0" indent="-342900" algn="l" rtl="0">
              <a:spcBef>
                <a:spcPts val="1600"/>
              </a:spcBef>
              <a:spcAft>
                <a:spcPts val="0"/>
              </a:spcAft>
              <a:buClr>
                <a:srgbClr val="EA9999"/>
              </a:buClr>
              <a:buSzPts val="1800"/>
              <a:buFont typeface="Amatic SC"/>
              <a:buChar char="●"/>
            </a:pPr>
            <a:r>
              <a:rPr lang="en" b="1">
                <a:solidFill>
                  <a:srgbClr val="EA9999"/>
                </a:solidFill>
                <a:latin typeface="Amatic SC"/>
                <a:ea typeface="Amatic SC"/>
                <a:cs typeface="Amatic SC"/>
                <a:sym typeface="Amatic SC"/>
              </a:rPr>
              <a:t>The economic toll of suicide on society is immense as well. Suicides and suicide attempts cost the nation approximately $70 billion per year in lifetime medical and work-loss costs alone.</a:t>
            </a:r>
            <a:endParaRPr b="1">
              <a:solidFill>
                <a:srgbClr val="EA9999"/>
              </a:solidFill>
              <a:latin typeface="Amatic SC"/>
              <a:ea typeface="Amatic SC"/>
              <a:cs typeface="Amatic SC"/>
              <a:sym typeface="Amatic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72950" y="72950"/>
            <a:ext cx="8759400" cy="6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rgbClr val="E69696"/>
                </a:solidFill>
                <a:latin typeface="Amatic SC"/>
                <a:ea typeface="Amatic SC"/>
                <a:cs typeface="Amatic SC"/>
                <a:sym typeface="Amatic SC"/>
              </a:rPr>
              <a:t>What experts say</a:t>
            </a:r>
            <a:endParaRPr sz="3600" b="1" u="sng">
              <a:solidFill>
                <a:srgbClr val="E69696"/>
              </a:solidFill>
              <a:latin typeface="Amatic SC"/>
              <a:ea typeface="Amatic SC"/>
              <a:cs typeface="Amatic SC"/>
              <a:sym typeface="Amatic SC"/>
            </a:endParaRPr>
          </a:p>
        </p:txBody>
      </p:sp>
      <p:sp>
        <p:nvSpPr>
          <p:cNvPr id="93" name="Google Shape;93;p19"/>
          <p:cNvSpPr txBox="1">
            <a:spLocks noGrp="1"/>
          </p:cNvSpPr>
          <p:nvPr>
            <p:ph type="body" idx="1"/>
          </p:nvPr>
        </p:nvSpPr>
        <p:spPr>
          <a:xfrm>
            <a:off x="192050" y="1046100"/>
            <a:ext cx="8521200" cy="4097400"/>
          </a:xfrm>
          <a:prstGeom prst="rect">
            <a:avLst/>
          </a:prstGeom>
        </p:spPr>
        <p:txBody>
          <a:bodyPr spcFirstLastPara="1" wrap="square" lIns="91425" tIns="91425" rIns="91425" bIns="91425" anchor="t" anchorCtr="0">
            <a:noAutofit/>
          </a:bodyPr>
          <a:lstStyle/>
          <a:p>
            <a:pPr marL="457200" lvl="0" indent="-400050" algn="ctr" rtl="0">
              <a:spcBef>
                <a:spcPts val="0"/>
              </a:spcBef>
              <a:spcAft>
                <a:spcPts val="0"/>
              </a:spcAft>
              <a:buClr>
                <a:srgbClr val="EA9999"/>
              </a:buClr>
              <a:buSzPts val="2700"/>
              <a:buFont typeface="Amatic SC"/>
              <a:buChar char="●"/>
            </a:pPr>
            <a:r>
              <a:rPr lang="en" sz="2700" b="1">
                <a:solidFill>
                  <a:srgbClr val="EA9999"/>
                </a:solidFill>
                <a:latin typeface="Amatic SC"/>
                <a:ea typeface="Amatic SC"/>
                <a:cs typeface="Amatic SC"/>
                <a:sym typeface="Amatic SC"/>
              </a:rPr>
              <a:t>For every person who dies by suicide, 280 people think seriously about it but don’t act, </a:t>
            </a:r>
            <a:endParaRPr sz="2700" b="1">
              <a:solidFill>
                <a:srgbClr val="EA9999"/>
              </a:solidFill>
              <a:latin typeface="Amatic SC"/>
              <a:ea typeface="Amatic SC"/>
              <a:cs typeface="Amatic SC"/>
              <a:sym typeface="Amatic SC"/>
            </a:endParaRPr>
          </a:p>
          <a:p>
            <a:pPr marL="457200" lvl="0" indent="0" algn="ctr" rtl="0">
              <a:spcBef>
                <a:spcPts val="1600"/>
              </a:spcBef>
              <a:spcAft>
                <a:spcPts val="0"/>
              </a:spcAft>
              <a:buNone/>
            </a:pPr>
            <a:r>
              <a:rPr lang="en" sz="2400" b="1">
                <a:solidFill>
                  <a:srgbClr val="EA9999"/>
                </a:solidFill>
                <a:latin typeface="Amatic SC"/>
                <a:ea typeface="Amatic SC"/>
                <a:cs typeface="Amatic SC"/>
                <a:sym typeface="Amatic SC"/>
              </a:rPr>
              <a:t>(according to the National Suicide Prevention Lifeline).</a:t>
            </a:r>
            <a:endParaRPr sz="2400" b="1">
              <a:solidFill>
                <a:srgbClr val="EA9999"/>
              </a:solidFill>
              <a:latin typeface="Amatic SC"/>
              <a:ea typeface="Amatic SC"/>
              <a:cs typeface="Amatic SC"/>
              <a:sym typeface="Amatic SC"/>
            </a:endParaRPr>
          </a:p>
          <a:p>
            <a:pPr marL="457200" lvl="0" indent="-400050" algn="l" rtl="0">
              <a:spcBef>
                <a:spcPts val="1600"/>
              </a:spcBef>
              <a:spcAft>
                <a:spcPts val="0"/>
              </a:spcAft>
              <a:buClr>
                <a:srgbClr val="EA9999"/>
              </a:buClr>
              <a:buSzPts val="2700"/>
              <a:buFont typeface="Amatic SC"/>
              <a:buChar char="●"/>
            </a:pPr>
            <a:r>
              <a:rPr lang="en" sz="2400" b="1">
                <a:solidFill>
                  <a:srgbClr val="EA9999"/>
                </a:solidFill>
                <a:latin typeface="Amatic SC"/>
                <a:ea typeface="Amatic SC"/>
                <a:cs typeface="Amatic SC"/>
                <a:sym typeface="Amatic SC"/>
              </a:rPr>
              <a:t>“A conversation about depression or suicide is going to be difficult, but you can have it without putting a young person at risk and it can be very helpful,</a:t>
            </a:r>
            <a:r>
              <a:rPr lang="en" sz="2700" b="1">
                <a:solidFill>
                  <a:srgbClr val="EA9999"/>
                </a:solidFill>
                <a:latin typeface="Amatic SC"/>
                <a:ea typeface="Amatic SC"/>
                <a:cs typeface="Amatic SC"/>
                <a:sym typeface="Amatic SC"/>
              </a:rPr>
              <a:t>”</a:t>
            </a:r>
            <a:endParaRPr sz="2700" b="1">
              <a:solidFill>
                <a:srgbClr val="EA9999"/>
              </a:solidFill>
              <a:latin typeface="Amatic SC"/>
              <a:ea typeface="Amatic SC"/>
              <a:cs typeface="Amatic SC"/>
              <a:sym typeface="Amatic SC"/>
            </a:endParaRPr>
          </a:p>
          <a:p>
            <a:pPr marL="0" lvl="0" indent="0" algn="ctr" rtl="0">
              <a:spcBef>
                <a:spcPts val="1600"/>
              </a:spcBef>
              <a:spcAft>
                <a:spcPts val="1600"/>
              </a:spcAft>
              <a:buNone/>
            </a:pPr>
            <a:r>
              <a:rPr lang="en" sz="2700" b="1">
                <a:solidFill>
                  <a:srgbClr val="EA9999"/>
                </a:solidFill>
                <a:latin typeface="Amatic SC"/>
                <a:ea typeface="Amatic SC"/>
                <a:cs typeface="Amatic SC"/>
                <a:sym typeface="Amatic SC"/>
              </a:rPr>
              <a:t>(John Ackerman,)</a:t>
            </a:r>
            <a:endParaRPr sz="2700" b="1">
              <a:solidFill>
                <a:srgbClr val="EA9999"/>
              </a:solidFill>
              <a:latin typeface="Amatic SC"/>
              <a:ea typeface="Amatic SC"/>
              <a:cs typeface="Amatic SC"/>
              <a:sym typeface="Amatic SC"/>
            </a:endParaRPr>
          </a:p>
        </p:txBody>
      </p:sp>
      <p:pic>
        <p:nvPicPr>
          <p:cNvPr id="94" name="Google Shape;94;p19"/>
          <p:cNvPicPr preferRelativeResize="0"/>
          <p:nvPr/>
        </p:nvPicPr>
        <p:blipFill>
          <a:blip r:embed="rId3">
            <a:alphaModFix/>
          </a:blip>
          <a:stretch>
            <a:fillRect/>
          </a:stretch>
        </p:blipFill>
        <p:spPr>
          <a:xfrm rot="1" flipH="1">
            <a:off x="6858000" y="3506250"/>
            <a:ext cx="2286000" cy="1637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72950"/>
            <a:ext cx="8520600" cy="63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u="sng">
                <a:solidFill>
                  <a:srgbClr val="E69696"/>
                </a:solidFill>
                <a:latin typeface="Amatic SC"/>
                <a:ea typeface="Amatic SC"/>
                <a:cs typeface="Amatic SC"/>
                <a:sym typeface="Amatic SC"/>
              </a:rPr>
              <a:t>Current issues </a:t>
            </a:r>
            <a:endParaRPr sz="3600" b="1" u="sng">
              <a:solidFill>
                <a:srgbClr val="E69696"/>
              </a:solidFill>
              <a:latin typeface="Amatic SC"/>
              <a:ea typeface="Amatic SC"/>
              <a:cs typeface="Amatic SC"/>
              <a:sym typeface="Amatic SC"/>
            </a:endParaRPr>
          </a:p>
        </p:txBody>
      </p:sp>
      <p:sp>
        <p:nvSpPr>
          <p:cNvPr id="100" name="Google Shape;100;p20"/>
          <p:cNvSpPr txBox="1">
            <a:spLocks noGrp="1"/>
          </p:cNvSpPr>
          <p:nvPr>
            <p:ph type="body" idx="1"/>
          </p:nvPr>
        </p:nvSpPr>
        <p:spPr>
          <a:xfrm>
            <a:off x="54750" y="939450"/>
            <a:ext cx="9034500" cy="336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E69696"/>
                </a:solidFill>
                <a:latin typeface="Amatic SC"/>
                <a:ea typeface="Amatic SC"/>
                <a:cs typeface="Amatic SC"/>
                <a:sym typeface="Amatic SC"/>
              </a:rPr>
              <a:t>~ In 2016 the highest suicide rate was among adults between 45-54 year olds.</a:t>
            </a:r>
            <a:endParaRPr sz="2400" b="1">
              <a:solidFill>
                <a:srgbClr val="E69696"/>
              </a:solidFill>
              <a:latin typeface="Amatic SC"/>
              <a:ea typeface="Amatic SC"/>
              <a:cs typeface="Amatic SC"/>
              <a:sym typeface="Amatic SC"/>
            </a:endParaRPr>
          </a:p>
          <a:p>
            <a:pPr marL="0" lvl="0" indent="0" algn="l" rtl="0">
              <a:spcBef>
                <a:spcPts val="1600"/>
              </a:spcBef>
              <a:spcAft>
                <a:spcPts val="0"/>
              </a:spcAft>
              <a:buNone/>
            </a:pPr>
            <a:r>
              <a:rPr lang="en" sz="2400" b="1">
                <a:solidFill>
                  <a:srgbClr val="E69696"/>
                </a:solidFill>
                <a:latin typeface="Amatic SC"/>
                <a:ea typeface="Amatic SC"/>
                <a:cs typeface="Amatic SC"/>
                <a:sym typeface="Amatic SC"/>
              </a:rPr>
              <a:t>~ in 2016 the highest united states suicide rate was among whites.</a:t>
            </a:r>
            <a:endParaRPr sz="2400" b="1">
              <a:solidFill>
                <a:srgbClr val="E69696"/>
              </a:solidFill>
              <a:latin typeface="Amatic SC"/>
              <a:ea typeface="Amatic SC"/>
              <a:cs typeface="Amatic SC"/>
              <a:sym typeface="Amatic SC"/>
            </a:endParaRPr>
          </a:p>
          <a:p>
            <a:pPr marL="0" lvl="0" indent="0" algn="l" rtl="0">
              <a:spcBef>
                <a:spcPts val="1600"/>
              </a:spcBef>
              <a:spcAft>
                <a:spcPts val="0"/>
              </a:spcAft>
              <a:buNone/>
            </a:pPr>
            <a:r>
              <a:rPr lang="en" sz="2400" b="1">
                <a:solidFill>
                  <a:srgbClr val="E69696"/>
                </a:solidFill>
                <a:latin typeface="Amatic SC"/>
                <a:ea typeface="Amatic SC"/>
                <a:cs typeface="Amatic SC"/>
                <a:sym typeface="Amatic SC"/>
              </a:rPr>
              <a:t>~ A recent study shows that over the last 30 years the suicide rate in young people has more than tripled. </a:t>
            </a:r>
            <a:endParaRPr sz="2400" b="1">
              <a:solidFill>
                <a:srgbClr val="980000"/>
              </a:solidFill>
              <a:latin typeface="Amatic SC"/>
              <a:ea typeface="Amatic SC"/>
              <a:cs typeface="Amatic SC"/>
              <a:sym typeface="Amatic SC"/>
            </a:endParaRPr>
          </a:p>
          <a:p>
            <a:pPr marL="0" lvl="0" indent="0" algn="l" rtl="0">
              <a:spcBef>
                <a:spcPts val="1600"/>
              </a:spcBef>
              <a:spcAft>
                <a:spcPts val="1600"/>
              </a:spcAft>
              <a:buNone/>
            </a:pPr>
            <a:r>
              <a:rPr lang="en" sz="2400" b="1">
                <a:solidFill>
                  <a:srgbClr val="E69696"/>
                </a:solidFill>
                <a:latin typeface="Amatic SC"/>
                <a:ea typeface="Amatic SC"/>
                <a:cs typeface="Amatic SC"/>
                <a:sym typeface="Amatic SC"/>
              </a:rPr>
              <a:t> ~ The most dramatic increase in the suicide rate has occurred in the 15-24 age bracket up 312%.</a:t>
            </a:r>
            <a:endParaRPr sz="2400" b="1">
              <a:solidFill>
                <a:srgbClr val="E69696"/>
              </a:solidFill>
              <a:latin typeface="Amatic SC"/>
              <a:ea typeface="Amatic SC"/>
              <a:cs typeface="Amatic SC"/>
              <a:sym typeface="Amatic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72950" y="92150"/>
            <a:ext cx="9022500" cy="8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u="sng">
                <a:solidFill>
                  <a:srgbClr val="E69696"/>
                </a:solidFill>
                <a:latin typeface="Amatic SC"/>
                <a:ea typeface="Amatic SC"/>
                <a:cs typeface="Amatic SC"/>
                <a:sym typeface="Amatic SC"/>
              </a:rPr>
              <a:t>Video</a:t>
            </a:r>
            <a:r>
              <a:rPr lang="en"/>
              <a:t> </a:t>
            </a:r>
            <a:endParaRPr/>
          </a:p>
          <a:p>
            <a:pPr marL="0" lvl="0" indent="0" algn="l" rtl="0">
              <a:spcBef>
                <a:spcPts val="0"/>
              </a:spcBef>
              <a:spcAft>
                <a:spcPts val="0"/>
              </a:spcAft>
              <a:buNone/>
            </a:pPr>
            <a:endParaRPr/>
          </a:p>
        </p:txBody>
      </p:sp>
      <p:sp>
        <p:nvSpPr>
          <p:cNvPr id="106" name="Google Shape;106;p21">
            <a:hlinkClick r:id="rId3"/>
          </p:cNvPr>
          <p:cNvSpPr txBox="1"/>
          <p:nvPr/>
        </p:nvSpPr>
        <p:spPr>
          <a:xfrm>
            <a:off x="534150" y="1305200"/>
            <a:ext cx="8075700" cy="3294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0000FF"/>
              </a:buClr>
              <a:buSzPts val="1400"/>
              <a:buChar char="●"/>
            </a:pPr>
            <a:r>
              <a:rPr lang="en" u="sng">
                <a:solidFill>
                  <a:schemeClr val="hlink"/>
                </a:solidFill>
                <a:hlinkClick r:id="rId3"/>
              </a:rPr>
              <a:t>https://youtu.be/ghyamhuKpd8</a:t>
            </a: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endParaRPr>
              <a:solidFill>
                <a:srgbClr val="0000FF"/>
              </a:solidFill>
            </a:endParaRPr>
          </a:p>
          <a:p>
            <a:pPr marL="0" lvl="0" indent="0" algn="ctr" rtl="0">
              <a:spcBef>
                <a:spcPts val="0"/>
              </a:spcBef>
              <a:spcAft>
                <a:spcPts val="0"/>
              </a:spcAft>
              <a:buNone/>
            </a:pPr>
            <a:endParaRPr sz="2100" b="1">
              <a:solidFill>
                <a:srgbClr val="FFFFFF"/>
              </a:solidFill>
              <a:latin typeface="Cambria"/>
              <a:ea typeface="Cambria"/>
              <a:cs typeface="Cambria"/>
              <a:sym typeface="Cambria"/>
            </a:endParaRPr>
          </a:p>
          <a:p>
            <a:pPr marL="0" lvl="0" indent="0" algn="ctr" rtl="0">
              <a:spcBef>
                <a:spcPts val="0"/>
              </a:spcBef>
              <a:spcAft>
                <a:spcPts val="0"/>
              </a:spcAft>
              <a:buNone/>
            </a:pPr>
            <a:endParaRPr sz="2100" b="1">
              <a:solidFill>
                <a:srgbClr val="FFFFFF"/>
              </a:solidFill>
              <a:latin typeface="Cambria"/>
              <a:ea typeface="Cambria"/>
              <a:cs typeface="Cambria"/>
              <a:sym typeface="Cambria"/>
            </a:endParaRPr>
          </a:p>
          <a:p>
            <a:pPr marL="0" lvl="0" indent="0" algn="ctr" rtl="0">
              <a:spcBef>
                <a:spcPts val="0"/>
              </a:spcBef>
              <a:spcAft>
                <a:spcPts val="0"/>
              </a:spcAft>
              <a:buNone/>
            </a:pPr>
            <a:r>
              <a:rPr lang="en" sz="2100" b="1">
                <a:solidFill>
                  <a:srgbClr val="FFFFFF"/>
                </a:solidFill>
                <a:latin typeface="Cambria"/>
                <a:ea typeface="Cambria"/>
                <a:cs typeface="Cambria"/>
                <a:sym typeface="Cambria"/>
              </a:rPr>
              <a:t>Suicide is a very rare phenomenon at the far end of human anguish. And yet its existence tells us something crucial about how weak we all are: it's a further reminder of the need for Empathy and compassion.</a:t>
            </a:r>
            <a:endParaRPr sz="2100" b="1">
              <a:solidFill>
                <a:srgbClr val="FFFFFF"/>
              </a:solidFill>
              <a:latin typeface="Cambria"/>
              <a:ea typeface="Cambria"/>
              <a:cs typeface="Cambria"/>
              <a:sym typeface="Cambria"/>
            </a:endParaRPr>
          </a:p>
          <a:p>
            <a:pPr marL="0" lvl="0" indent="0" algn="ctr" rtl="0">
              <a:spcBef>
                <a:spcPts val="0"/>
              </a:spcBef>
              <a:spcAft>
                <a:spcPts val="0"/>
              </a:spcAft>
              <a:buNone/>
            </a:pPr>
            <a:endParaRPr sz="2100" b="1">
              <a:solidFill>
                <a:srgbClr val="FFFFFF"/>
              </a:solidFill>
              <a:latin typeface="Cambria"/>
              <a:ea typeface="Cambria"/>
              <a:cs typeface="Cambria"/>
              <a:sym typeface="Cambria"/>
            </a:endParaRPr>
          </a:p>
          <a:p>
            <a:pPr marL="0" lvl="0" indent="0" algn="ctr" rtl="0">
              <a:spcBef>
                <a:spcPts val="0"/>
              </a:spcBef>
              <a:spcAft>
                <a:spcPts val="0"/>
              </a:spcAft>
              <a:buNone/>
            </a:pPr>
            <a:endParaRPr sz="2100" b="1">
              <a:solidFill>
                <a:srgbClr val="FFFFFF"/>
              </a:solidFill>
              <a:latin typeface="Cambria"/>
              <a:ea typeface="Cambria"/>
              <a:cs typeface="Cambria"/>
              <a:sym typeface="Cambria"/>
            </a:endParaRPr>
          </a:p>
          <a:p>
            <a:pPr marL="0" lvl="0" indent="0" algn="ctr" rtl="0">
              <a:spcBef>
                <a:spcPts val="0"/>
              </a:spcBef>
              <a:spcAft>
                <a:spcPts val="0"/>
              </a:spcAft>
              <a:buNone/>
            </a:pPr>
            <a:endParaRPr sz="2100" b="1">
              <a:solidFill>
                <a:srgbClr val="FFFFFF"/>
              </a:solidFill>
              <a:latin typeface="Cambria"/>
              <a:ea typeface="Cambria"/>
              <a:cs typeface="Cambria"/>
              <a:sym typeface="Cambria"/>
            </a:endParaRPr>
          </a:p>
          <a:p>
            <a:pPr marL="0" lvl="0" indent="0" algn="r" rtl="0">
              <a:spcBef>
                <a:spcPts val="0"/>
              </a:spcBef>
              <a:spcAft>
                <a:spcPts val="0"/>
              </a:spcAft>
              <a:buNone/>
            </a:pPr>
            <a:endParaRPr sz="1700" b="1" i="1">
              <a:solidFill>
                <a:srgbClr val="FF0000"/>
              </a:solidFill>
              <a:latin typeface="Caveat"/>
              <a:ea typeface="Caveat"/>
              <a:cs typeface="Caveat"/>
              <a:sym typeface="Caveat"/>
            </a:endParaRPr>
          </a:p>
          <a:p>
            <a:pPr marL="0" lvl="0" indent="0" algn="r" rtl="0">
              <a:spcBef>
                <a:spcPts val="0"/>
              </a:spcBef>
              <a:spcAft>
                <a:spcPts val="0"/>
              </a:spcAft>
              <a:buNone/>
            </a:pPr>
            <a:r>
              <a:rPr lang="en" sz="1700" b="1" i="1">
                <a:solidFill>
                  <a:srgbClr val="FF0000"/>
                </a:solidFill>
                <a:uFill>
                  <a:noFill/>
                </a:uFill>
                <a:latin typeface="Caveat"/>
                <a:ea typeface="Caveat"/>
                <a:cs typeface="Caveat"/>
                <a:sym typeface="Caveat"/>
                <a:hlinkClick r:id="rId3"/>
              </a:rPr>
              <a:t>Suicide</a:t>
            </a:r>
            <a:endParaRPr sz="1700" b="1" i="1">
              <a:solidFill>
                <a:srgbClr val="FF0000"/>
              </a:solidFill>
              <a:latin typeface="Caveat"/>
              <a:ea typeface="Caveat"/>
              <a:cs typeface="Caveat"/>
              <a:sym typeface="Caveat"/>
            </a:endParaRPr>
          </a:p>
          <a:p>
            <a:pPr marL="0" lvl="0" indent="0" algn="l" rtl="0">
              <a:spcBef>
                <a:spcPts val="0"/>
              </a:spcBef>
              <a:spcAft>
                <a:spcPts val="0"/>
              </a:spcAft>
              <a:buNone/>
            </a:pPr>
            <a:endParaRPr>
              <a:solidFill>
                <a:srgbClr val="0000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523</Words>
  <Application>Microsoft Office PowerPoint</Application>
  <PresentationFormat>On-screen Show (16:9)</PresentationFormat>
  <Paragraphs>58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Amatic SC</vt:lpstr>
      <vt:lpstr>Cambria</vt:lpstr>
      <vt:lpstr>Caveat</vt:lpstr>
      <vt:lpstr>Simple Light</vt:lpstr>
      <vt:lpstr>     Suicide </vt:lpstr>
      <vt:lpstr>What is suicide?</vt:lpstr>
      <vt:lpstr>Facts </vt:lpstr>
      <vt:lpstr>Problem v solution</vt:lpstr>
      <vt:lpstr>My position</vt:lpstr>
      <vt:lpstr>How it affects people</vt:lpstr>
      <vt:lpstr>What experts say</vt:lpstr>
      <vt:lpstr>Current issues </vt:lpstr>
      <vt:lpstr>Video  </vt:lpstr>
      <vt:lpstr>Info graph </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Suicide </dc:title>
  <dc:creator>Owner</dc:creator>
  <cp:lastModifiedBy>Owner</cp:lastModifiedBy>
  <cp:revision>1</cp:revision>
  <dcterms:modified xsi:type="dcterms:W3CDTF">2020-03-17T20:04:25Z</dcterms:modified>
</cp:coreProperties>
</file>