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omfortaa"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264" y="-8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60db9e40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60db9e40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Starts from 2:46 to 4:26.</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60db9e4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60db9e40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Starts from 6:02 to 8:11.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60db9e40e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60db9e40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59d840cc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59d840cc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59d840cc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59d840cc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59d840cc8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59d840cc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End at 3:40.</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59d840cc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59d840cc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59d840cc8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59d840cc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59d840cc8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59d840cc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59d840cc8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59d840cc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590b6839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590b683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End at 2:20.</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590b68390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590b68390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590b68390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590b6839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590b68390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590b68390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590b68390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590b6839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590b68390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590b6839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60db9e40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60db9e40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60db9e40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60db9e40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_zd07gPGuoc"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_zd07gPGuoc"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en/news-room/fact-sheets/detail/ambient-(outdoor)-air-quality-and-health"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FKBVwX8dVhI"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CyGLEtvjlR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1590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A I R</a:t>
            </a:r>
            <a:endParaRPr b="1"/>
          </a:p>
        </p:txBody>
      </p:sp>
      <p:sp>
        <p:nvSpPr>
          <p:cNvPr id="55" name="Google Shape;55;p13"/>
          <p:cNvSpPr txBox="1">
            <a:spLocks noGrp="1"/>
          </p:cNvSpPr>
          <p:nvPr>
            <p:ph type="subTitle" idx="1"/>
          </p:nvPr>
        </p:nvSpPr>
        <p:spPr>
          <a:xfrm>
            <a:off x="311700" y="43509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b="1"/>
              <a:t>Yasmine Elhagehassan</a:t>
            </a:r>
            <a:endParaRPr sz="1400" b="1"/>
          </a:p>
          <a:p>
            <a:pPr marL="0" lvl="0" indent="0" algn="ctr" rtl="0">
              <a:spcBef>
                <a:spcPts val="0"/>
              </a:spcBef>
              <a:spcAft>
                <a:spcPts val="0"/>
              </a:spcAft>
              <a:buNone/>
            </a:pPr>
            <a:r>
              <a:rPr lang="en" sz="1400" b="1"/>
              <a:t>6th Hour</a:t>
            </a:r>
            <a:endParaRPr sz="1400" b="1"/>
          </a:p>
          <a:p>
            <a:pPr marL="0" lvl="0" indent="0" algn="ctr" rtl="0">
              <a:spcBef>
                <a:spcPts val="0"/>
              </a:spcBef>
              <a:spcAft>
                <a:spcPts val="0"/>
              </a:spcAft>
              <a:buNone/>
            </a:pPr>
            <a:r>
              <a:rPr lang="en" sz="1400" b="1"/>
              <a:t>4/8/2019</a:t>
            </a:r>
            <a:endParaRPr sz="14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109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FF"/>
                </a:solidFill>
                <a:latin typeface="Comfortaa"/>
                <a:ea typeface="Comfortaa"/>
                <a:cs typeface="Comfortaa"/>
                <a:sym typeface="Comfortaa"/>
              </a:rPr>
              <a:t>~ Definition of Air Pollution ~</a:t>
            </a:r>
            <a:endParaRPr b="1" u="sng">
              <a:solidFill>
                <a:srgbClr val="FFFFFF"/>
              </a:solidFill>
              <a:latin typeface="Comfortaa"/>
              <a:ea typeface="Comfortaa"/>
              <a:cs typeface="Comfortaa"/>
              <a:sym typeface="Comfortaa"/>
            </a:endParaRPr>
          </a:p>
        </p:txBody>
      </p:sp>
      <p:sp>
        <p:nvSpPr>
          <p:cNvPr id="113" name="Google Shape;113;p22"/>
          <p:cNvSpPr txBox="1">
            <a:spLocks noGrp="1"/>
          </p:cNvSpPr>
          <p:nvPr>
            <p:ph type="body" idx="1"/>
          </p:nvPr>
        </p:nvSpPr>
        <p:spPr>
          <a:xfrm>
            <a:off x="311700" y="834375"/>
            <a:ext cx="4146900" cy="389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omfortaa"/>
                <a:ea typeface="Comfortaa"/>
                <a:cs typeface="Comfortaa"/>
                <a:sym typeface="Comfortaa"/>
              </a:rPr>
              <a:t>Outdoor Air Pollution:</a:t>
            </a:r>
            <a:r>
              <a:rPr lang="en" sz="1600">
                <a:latin typeface="Comfortaa"/>
                <a:ea typeface="Comfortaa"/>
                <a:cs typeface="Comfortaa"/>
                <a:sym typeface="Comfortaa"/>
              </a:rPr>
              <a:t> </a:t>
            </a:r>
            <a:br>
              <a:rPr lang="en" sz="1600">
                <a:latin typeface="Comfortaa"/>
                <a:ea typeface="Comfortaa"/>
                <a:cs typeface="Comfortaa"/>
                <a:sym typeface="Comfortaa"/>
              </a:rPr>
            </a:br>
            <a:r>
              <a:rPr lang="en" sz="1600">
                <a:latin typeface="Comfortaa"/>
                <a:ea typeface="Comfortaa"/>
                <a:cs typeface="Comfortaa"/>
                <a:sym typeface="Comfortaa"/>
              </a:rPr>
              <a:t>It’s pollution, but occurs outside! When it comes to outdoor air pollution, it’s harder to define a source as there are multiple sources: human made and natural; biological, physical, or artificial.</a:t>
            </a:r>
            <a:endParaRPr sz="1600">
              <a:latin typeface="Comfortaa"/>
              <a:ea typeface="Comfortaa"/>
              <a:cs typeface="Comfortaa"/>
              <a:sym typeface="Comfortaa"/>
            </a:endParaRPr>
          </a:p>
          <a:p>
            <a:pPr marL="0" lvl="0" indent="0" algn="l" rtl="0">
              <a:spcBef>
                <a:spcPts val="1600"/>
              </a:spcBef>
              <a:spcAft>
                <a:spcPts val="1600"/>
              </a:spcAft>
              <a:buNone/>
            </a:pPr>
            <a:r>
              <a:rPr lang="en" sz="1600" b="1">
                <a:latin typeface="Comfortaa"/>
                <a:ea typeface="Comfortaa"/>
                <a:cs typeface="Comfortaa"/>
                <a:sym typeface="Comfortaa"/>
              </a:rPr>
              <a:t>Some Examples: </a:t>
            </a:r>
            <a:r>
              <a:rPr lang="en" sz="1600">
                <a:latin typeface="Comfortaa"/>
                <a:ea typeface="Comfortaa"/>
                <a:cs typeface="Comfortaa"/>
                <a:sym typeface="Comfortaa"/>
              </a:rPr>
              <a:t>CO2 emissions produced from factories; PM2.5 produced from ashes of wildfires; SO2 produced from burning fossil fuels (oil, coal) or mining.</a:t>
            </a:r>
            <a:endParaRPr sz="1600">
              <a:latin typeface="Comfortaa"/>
              <a:ea typeface="Comfortaa"/>
              <a:cs typeface="Comfortaa"/>
              <a:sym typeface="Comfortaa"/>
            </a:endParaRPr>
          </a:p>
        </p:txBody>
      </p:sp>
      <p:pic>
        <p:nvPicPr>
          <p:cNvPr id="114" name="Google Shape;114;p22" descr="Air Pollution is the fourth largest threat to human health! &#10;&#10;Learn more about this by watching our session on 'Introduction to Air Pollution', where we have covered the following topics:&#10;1) Definition&#10;2) Types of Air Pollution-&#10;    Outdoor air pollution&#10;    Indoor air pollution&#10;3) Air Pollutants&#10;4) Sources of air pollutants&#10;5) The Bhopal Gas Tragedy&#10;&#10;Subscribe Us For More Updates:&#10;Link :  https://goo.gl/bfusQt&#10;&#10;Website :&#10;http://www.letstute.com/&#10;&#10;To Get Regular Content Updates- &#10;&#10;Like Us On Facebook :&#10;https://www.facebook.com/letstutepage&#10;&#10;Follow Us On Twitter :&#10;https://twitter.com/letstute&#10;&#10;Add Us On Google+ for updates on our upcoming Videos&#10;https://plus.google.com/+Letstute&#10;&#10;Email us @ &#10;info@letstute.co.in&#10;&#10;WhatsApp your Queries on&#10;+91 7506363600&#10;&#10;&#10;Visit our other channels &#10;&#10;LetsTute  Cbse Math&#10;https://goo.gl/Q5xVCN&#10;&#10;LetsTute Accountancy &#10;http://bit.ly/1VvIMWD&#10;&#10;Values to Lead (Value Education)&#10;http://bit.ly/1poLX8j">
            <a:hlinkClick r:id="rId3"/>
          </p:cNvPr>
          <p:cNvPicPr preferRelativeResize="0"/>
          <p:nvPr/>
        </p:nvPicPr>
        <p:blipFill>
          <a:blip r:embed="rId4">
            <a:alphaModFix/>
          </a:blip>
          <a:stretch>
            <a:fillRect/>
          </a:stretch>
        </p:blipFill>
        <p:spPr>
          <a:xfrm>
            <a:off x="4611000" y="834375"/>
            <a:ext cx="4380600" cy="389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176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FF"/>
                </a:solidFill>
                <a:latin typeface="Comfortaa"/>
                <a:ea typeface="Comfortaa"/>
                <a:cs typeface="Comfortaa"/>
                <a:sym typeface="Comfortaa"/>
              </a:rPr>
              <a:t>~ Definition of Air Pollution ~</a:t>
            </a:r>
            <a:endParaRPr b="1" u="sng">
              <a:solidFill>
                <a:srgbClr val="FFFFFF"/>
              </a:solidFill>
              <a:latin typeface="Comfortaa"/>
              <a:ea typeface="Comfortaa"/>
              <a:cs typeface="Comfortaa"/>
              <a:sym typeface="Comfortaa"/>
            </a:endParaRPr>
          </a:p>
        </p:txBody>
      </p:sp>
      <p:sp>
        <p:nvSpPr>
          <p:cNvPr id="120" name="Google Shape;120;p23"/>
          <p:cNvSpPr txBox="1">
            <a:spLocks noGrp="1"/>
          </p:cNvSpPr>
          <p:nvPr>
            <p:ph type="body" idx="1"/>
          </p:nvPr>
        </p:nvSpPr>
        <p:spPr>
          <a:xfrm>
            <a:off x="311700" y="830175"/>
            <a:ext cx="4133400" cy="43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omfortaa"/>
                <a:ea typeface="Comfortaa"/>
                <a:cs typeface="Comfortaa"/>
                <a:sym typeface="Comfortaa"/>
              </a:rPr>
              <a:t>Indoor Air Pollution:</a:t>
            </a:r>
            <a:br>
              <a:rPr lang="en" sz="1600" b="1">
                <a:latin typeface="Comfortaa"/>
                <a:ea typeface="Comfortaa"/>
                <a:cs typeface="Comfortaa"/>
                <a:sym typeface="Comfortaa"/>
              </a:rPr>
            </a:br>
            <a:r>
              <a:rPr lang="en" sz="1600">
                <a:latin typeface="Comfortaa"/>
                <a:ea typeface="Comfortaa"/>
                <a:cs typeface="Comfortaa"/>
                <a:sym typeface="Comfortaa"/>
              </a:rPr>
              <a:t>Yes, indoor air pollution can indeed happen inside. No, not from your father’s fart, or the smell of your bathroom. </a:t>
            </a:r>
            <a:r>
              <a:rPr lang="en" sz="1600" b="1">
                <a:latin typeface="Comfortaa"/>
                <a:ea typeface="Comfortaa"/>
                <a:cs typeface="Comfortaa"/>
                <a:sym typeface="Comfortaa"/>
              </a:rPr>
              <a:t>Indoor Air Quality (IAQ) </a:t>
            </a:r>
            <a:r>
              <a:rPr lang="en" sz="1600">
                <a:latin typeface="Comfortaa"/>
                <a:ea typeface="Comfortaa"/>
                <a:cs typeface="Comfortaa"/>
                <a:sym typeface="Comfortaa"/>
              </a:rPr>
              <a:t>refers to the quality of air inside a structure. Often times poor IAQ comes from inadequate maintenance of ventilation, causing bio-pollutants such as mold to form, or seeping in gases like CO.</a:t>
            </a:r>
            <a:endParaRPr sz="1600">
              <a:latin typeface="Comfortaa"/>
              <a:ea typeface="Comfortaa"/>
              <a:cs typeface="Comfortaa"/>
              <a:sym typeface="Comfortaa"/>
            </a:endParaRPr>
          </a:p>
          <a:p>
            <a:pPr marL="0" lvl="0" indent="0" algn="l" rtl="0">
              <a:spcBef>
                <a:spcPts val="1600"/>
              </a:spcBef>
              <a:spcAft>
                <a:spcPts val="1600"/>
              </a:spcAft>
              <a:buNone/>
            </a:pPr>
            <a:r>
              <a:rPr lang="en" sz="1600" b="1">
                <a:latin typeface="Comfortaa"/>
                <a:ea typeface="Comfortaa"/>
                <a:cs typeface="Comfortaa"/>
                <a:sym typeface="Comfortaa"/>
              </a:rPr>
              <a:t>Some Examples: </a:t>
            </a:r>
            <a:r>
              <a:rPr lang="en" sz="1600">
                <a:latin typeface="Comfortaa"/>
                <a:ea typeface="Comfortaa"/>
                <a:cs typeface="Comfortaa"/>
                <a:sym typeface="Comfortaa"/>
              </a:rPr>
              <a:t>Sick Building Syndrome.</a:t>
            </a:r>
            <a:endParaRPr sz="1600">
              <a:latin typeface="Comfortaa"/>
              <a:ea typeface="Comfortaa"/>
              <a:cs typeface="Comfortaa"/>
              <a:sym typeface="Comfortaa"/>
            </a:endParaRPr>
          </a:p>
        </p:txBody>
      </p:sp>
      <p:pic>
        <p:nvPicPr>
          <p:cNvPr id="121" name="Google Shape;121;p23" descr="Air Pollution is the fourth largest threat to human health! &#10;&#10;Learn more about this by watching our session on 'Introduction to Air Pollution', where we have covered the following topics:&#10;1) Definition&#10;2) Types of Air Pollution-&#10;    Outdoor air pollution&#10;    Indoor air pollution&#10;3) Air Pollutants&#10;4) Sources of air pollutants&#10;5) The Bhopal Gas Tragedy&#10;&#10;Subscribe Us For More Updates:&#10;Link :  https://goo.gl/bfusQt&#10;&#10;Website :&#10;http://www.letstute.com/&#10;&#10;To Get Regular Content Updates- &#10;&#10;Like Us On Facebook :&#10;https://www.facebook.com/letstutepage&#10;&#10;Follow Us On Twitter :&#10;https://twitter.com/letstute&#10;&#10;Add Us On Google+ for updates on our upcoming Videos&#10;https://plus.google.com/+Letstute&#10;&#10;Email us @ &#10;info@letstute.co.in&#10;&#10;WhatsApp your Queries on&#10;+91 7506363600&#10;&#10;&#10;Visit our other channels &#10;&#10;LetsTute  Cbse Math&#10;https://goo.gl/Q5xVCN&#10;&#10;LetsTute Accountancy &#10;http://bit.ly/1VvIMWD&#10;&#10;Values to Lead (Value Education)&#10;http://bit.ly/1poLX8j">
            <a:hlinkClick r:id="rId3"/>
          </p:cNvPr>
          <p:cNvPicPr preferRelativeResize="0"/>
          <p:nvPr/>
        </p:nvPicPr>
        <p:blipFill>
          <a:blip r:embed="rId4">
            <a:alphaModFix/>
          </a:blip>
          <a:stretch>
            <a:fillRect/>
          </a:stretch>
        </p:blipFill>
        <p:spPr>
          <a:xfrm>
            <a:off x="4445100" y="914975"/>
            <a:ext cx="4394100" cy="3825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1495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FFFFFF"/>
                </a:solidFill>
                <a:latin typeface="Comfortaa"/>
                <a:ea typeface="Comfortaa"/>
                <a:cs typeface="Comfortaa"/>
                <a:sym typeface="Comfortaa"/>
              </a:rPr>
              <a:t>~ Cons/Problems with Air Pollution ~</a:t>
            </a:r>
            <a:endParaRPr b="1" u="sng">
              <a:solidFill>
                <a:srgbClr val="FFFFFF"/>
              </a:solidFill>
              <a:latin typeface="Comfortaa"/>
              <a:ea typeface="Comfortaa"/>
              <a:cs typeface="Comfortaa"/>
              <a:sym typeface="Comfortaa"/>
            </a:endParaRPr>
          </a:p>
        </p:txBody>
      </p:sp>
      <p:sp>
        <p:nvSpPr>
          <p:cNvPr id="127" name="Google Shape;127;p24"/>
          <p:cNvSpPr txBox="1">
            <a:spLocks noGrp="1"/>
          </p:cNvSpPr>
          <p:nvPr>
            <p:ph type="body" idx="1"/>
          </p:nvPr>
        </p:nvSpPr>
        <p:spPr>
          <a:xfrm>
            <a:off x="311700" y="722275"/>
            <a:ext cx="8520600" cy="4340700"/>
          </a:xfrm>
          <a:prstGeom prst="rect">
            <a:avLst/>
          </a:prstGeom>
        </p:spPr>
        <p:txBody>
          <a:bodyPr spcFirstLastPara="1" wrap="square" lIns="91425" tIns="91425" rIns="91425" bIns="91425" anchor="t" anchorCtr="0">
            <a:noAutofit/>
          </a:bodyPr>
          <a:lstStyle/>
          <a:p>
            <a:pPr marL="457200" lvl="0" indent="-342900" algn="ctr" rtl="0">
              <a:spcBef>
                <a:spcPts val="0"/>
              </a:spcBef>
              <a:spcAft>
                <a:spcPts val="0"/>
              </a:spcAft>
              <a:buSzPts val="1800"/>
              <a:buFont typeface="Comfortaa"/>
              <a:buAutoNum type="arabicParenR"/>
            </a:pPr>
            <a:r>
              <a:rPr lang="en" sz="1600" b="1">
                <a:latin typeface="Comfortaa"/>
                <a:ea typeface="Comfortaa"/>
                <a:cs typeface="Comfortaa"/>
                <a:sym typeface="Comfortaa"/>
              </a:rPr>
              <a:t>Increase in Greenhouse Gases</a:t>
            </a:r>
            <a:r>
              <a:rPr lang="en">
                <a:latin typeface="Comfortaa"/>
                <a:ea typeface="Comfortaa"/>
                <a:cs typeface="Comfortaa"/>
                <a:sym typeface="Comfortaa"/>
              </a:rPr>
              <a:t/>
            </a:r>
            <a:br>
              <a:rPr lang="en">
                <a:latin typeface="Comfortaa"/>
                <a:ea typeface="Comfortaa"/>
                <a:cs typeface="Comfortaa"/>
                <a:sym typeface="Comfortaa"/>
              </a:rPr>
            </a:br>
            <a:r>
              <a:rPr lang="en" sz="1200">
                <a:latin typeface="Comfortaa"/>
                <a:ea typeface="Comfortaa"/>
                <a:cs typeface="Comfortaa"/>
                <a:sym typeface="Comfortaa"/>
              </a:rPr>
              <a:t>- It’s predicted that there’ll be a larger increase in gases such as CO2 in 2019 by about 2.75 parts per million (ppm); a larger increase than from 2018.</a:t>
            </a:r>
            <a:br>
              <a:rPr lang="en" sz="1200">
                <a:latin typeface="Comfortaa"/>
                <a:ea typeface="Comfortaa"/>
                <a:cs typeface="Comfortaa"/>
                <a:sym typeface="Comfortaa"/>
              </a:rPr>
            </a:br>
            <a:endParaRPr sz="1200">
              <a:latin typeface="Comfortaa"/>
              <a:ea typeface="Comfortaa"/>
              <a:cs typeface="Comfortaa"/>
              <a:sym typeface="Comfortaa"/>
            </a:endParaRPr>
          </a:p>
          <a:p>
            <a:pPr marL="457200" lvl="0" indent="-342900" algn="ctr" rtl="0">
              <a:spcBef>
                <a:spcPts val="0"/>
              </a:spcBef>
              <a:spcAft>
                <a:spcPts val="0"/>
              </a:spcAft>
              <a:buSzPts val="1800"/>
              <a:buFont typeface="Comfortaa"/>
              <a:buAutoNum type="arabicParenR"/>
            </a:pPr>
            <a:r>
              <a:rPr lang="en" sz="1600" b="1">
                <a:latin typeface="Comfortaa"/>
                <a:ea typeface="Comfortaa"/>
                <a:cs typeface="Comfortaa"/>
                <a:sym typeface="Comfortaa"/>
              </a:rPr>
              <a:t>Health Problems/Illnesses/Diseases</a:t>
            </a:r>
            <a:r>
              <a:rPr lang="en" sz="1400">
                <a:latin typeface="Comfortaa"/>
                <a:ea typeface="Comfortaa"/>
                <a:cs typeface="Comfortaa"/>
                <a:sym typeface="Comfortaa"/>
              </a:rPr>
              <a:t/>
            </a:r>
            <a:br>
              <a:rPr lang="en" sz="1400">
                <a:latin typeface="Comfortaa"/>
                <a:ea typeface="Comfortaa"/>
                <a:cs typeface="Comfortaa"/>
                <a:sym typeface="Comfortaa"/>
              </a:rPr>
            </a:br>
            <a:r>
              <a:rPr lang="en" sz="1200">
                <a:latin typeface="Comfortaa"/>
                <a:ea typeface="Comfortaa"/>
                <a:cs typeface="Comfortaa"/>
                <a:sym typeface="Comfortaa"/>
              </a:rPr>
              <a:t>- According to the WHO, “</a:t>
            </a:r>
            <a:r>
              <a:rPr lang="en" sz="1200" i="1">
                <a:latin typeface="Comfortaa"/>
                <a:ea typeface="Comfortaa"/>
                <a:cs typeface="Comfortaa"/>
                <a:sym typeface="Comfortaa"/>
              </a:rPr>
              <a:t>bad outdoor air caused an </a:t>
            </a:r>
            <a:r>
              <a:rPr lang="en" sz="1200" i="1">
                <a:uFill>
                  <a:noFill/>
                </a:uFill>
                <a:latin typeface="Comfortaa"/>
                <a:ea typeface="Comfortaa"/>
                <a:cs typeface="Comfortaa"/>
                <a:sym typeface="Comfortaa"/>
                <a:hlinkClick r:id="rId3"/>
              </a:rPr>
              <a:t>estimated 4.2 million premature deaths in 2016</a:t>
            </a:r>
            <a:r>
              <a:rPr lang="en" sz="1200" i="1">
                <a:latin typeface="Comfortaa"/>
                <a:ea typeface="Comfortaa"/>
                <a:cs typeface="Comfortaa"/>
                <a:sym typeface="Comfortaa"/>
              </a:rPr>
              <a:t>, about 90 percent of them in low- and middle-income countries.”</a:t>
            </a:r>
            <a:r>
              <a:rPr lang="en" sz="1200">
                <a:latin typeface="Comfortaa"/>
                <a:ea typeface="Comfortaa"/>
                <a:cs typeface="Comfortaa"/>
                <a:sym typeface="Comfortaa"/>
              </a:rPr>
              <a:t> </a:t>
            </a:r>
            <a:br>
              <a:rPr lang="en" sz="1200">
                <a:latin typeface="Comfortaa"/>
                <a:ea typeface="Comfortaa"/>
                <a:cs typeface="Comfortaa"/>
                <a:sym typeface="Comfortaa"/>
              </a:rPr>
            </a:br>
            <a:endParaRPr sz="1200">
              <a:latin typeface="Comfortaa"/>
              <a:ea typeface="Comfortaa"/>
              <a:cs typeface="Comfortaa"/>
              <a:sym typeface="Comfortaa"/>
            </a:endParaRPr>
          </a:p>
          <a:p>
            <a:pPr marL="457200" lvl="0" indent="-342900" algn="ctr" rtl="0">
              <a:spcBef>
                <a:spcPts val="0"/>
              </a:spcBef>
              <a:spcAft>
                <a:spcPts val="0"/>
              </a:spcAft>
              <a:buSzPts val="1800"/>
              <a:buFont typeface="Comfortaa"/>
              <a:buAutoNum type="arabicParenR"/>
            </a:pPr>
            <a:r>
              <a:rPr lang="en" sz="1600" b="1">
                <a:latin typeface="Comfortaa"/>
                <a:ea typeface="Comfortaa"/>
                <a:cs typeface="Comfortaa"/>
                <a:sym typeface="Comfortaa"/>
              </a:rPr>
              <a:t>Smog/Soot</a:t>
            </a:r>
            <a:r>
              <a:rPr lang="en" sz="1400">
                <a:latin typeface="Comfortaa"/>
                <a:ea typeface="Comfortaa"/>
                <a:cs typeface="Comfortaa"/>
                <a:sym typeface="Comfortaa"/>
              </a:rPr>
              <a:t/>
            </a:r>
            <a:br>
              <a:rPr lang="en" sz="1400">
                <a:latin typeface="Comfortaa"/>
                <a:ea typeface="Comfortaa"/>
                <a:cs typeface="Comfortaa"/>
                <a:sym typeface="Comfortaa"/>
              </a:rPr>
            </a:br>
            <a:r>
              <a:rPr lang="en" sz="1200">
                <a:latin typeface="Comfortaa"/>
                <a:ea typeface="Comfortaa"/>
                <a:cs typeface="Comfortaa"/>
                <a:sym typeface="Comfortaa"/>
              </a:rPr>
              <a:t>- Smog occurs when emissions from fossil fuels combine with sunlight; smog is a big problem in China, especially within its municipalities such as Shanghai. Soot are the particulate matter (PM) that come from ashes, dust, burning coal, etc.</a:t>
            </a:r>
            <a:br>
              <a:rPr lang="en" sz="1200">
                <a:latin typeface="Comfortaa"/>
                <a:ea typeface="Comfortaa"/>
                <a:cs typeface="Comfortaa"/>
                <a:sym typeface="Comfortaa"/>
              </a:rPr>
            </a:br>
            <a:endParaRPr sz="1200">
              <a:latin typeface="Comfortaa"/>
              <a:ea typeface="Comfortaa"/>
              <a:cs typeface="Comfortaa"/>
              <a:sym typeface="Comfortaa"/>
            </a:endParaRPr>
          </a:p>
          <a:p>
            <a:pPr marL="457200" lvl="0" indent="-342900" algn="ctr" rtl="0">
              <a:spcBef>
                <a:spcPts val="0"/>
              </a:spcBef>
              <a:spcAft>
                <a:spcPts val="0"/>
              </a:spcAft>
              <a:buSzPts val="1800"/>
              <a:buFont typeface="Comfortaa"/>
              <a:buAutoNum type="arabicParenR"/>
            </a:pPr>
            <a:r>
              <a:rPr lang="en" sz="1600" b="1">
                <a:latin typeface="Comfortaa"/>
                <a:ea typeface="Comfortaa"/>
                <a:cs typeface="Comfortaa"/>
                <a:sym typeface="Comfortaa"/>
              </a:rPr>
              <a:t>Damage of Habitats for Wildlife</a:t>
            </a:r>
            <a:r>
              <a:rPr lang="en" sz="1400">
                <a:latin typeface="Comfortaa"/>
                <a:ea typeface="Comfortaa"/>
                <a:cs typeface="Comfortaa"/>
                <a:sym typeface="Comfortaa"/>
              </a:rPr>
              <a:t/>
            </a:r>
            <a:br>
              <a:rPr lang="en" sz="1400">
                <a:latin typeface="Comfortaa"/>
                <a:ea typeface="Comfortaa"/>
                <a:cs typeface="Comfortaa"/>
                <a:sym typeface="Comfortaa"/>
              </a:rPr>
            </a:br>
            <a:r>
              <a:rPr lang="en" sz="1200">
                <a:latin typeface="Comfortaa"/>
                <a:ea typeface="Comfortaa"/>
                <a:cs typeface="Comfortaa"/>
                <a:sym typeface="Comfortaa"/>
              </a:rPr>
              <a:t>- Air pollution can cause </a:t>
            </a:r>
            <a:r>
              <a:rPr lang="en" sz="1200" b="1" u="sng">
                <a:latin typeface="Comfortaa"/>
                <a:ea typeface="Comfortaa"/>
                <a:cs typeface="Comfortaa"/>
                <a:sym typeface="Comfortaa"/>
              </a:rPr>
              <a:t>acid rain</a:t>
            </a:r>
            <a:r>
              <a:rPr lang="en" sz="1200">
                <a:latin typeface="Comfortaa"/>
                <a:ea typeface="Comfortaa"/>
                <a:cs typeface="Comfortaa"/>
                <a:sym typeface="Comfortaa"/>
              </a:rPr>
              <a:t>, which occurs when pollutants like SO2 and NO2 combine and come down as acid deposition, such as nitric acid. Acid rain can decrease the pH of soil/water, harming aquatic organisms in bodies of water and the vegetation that grows on the soil.</a:t>
            </a:r>
            <a:endParaRPr sz="1200">
              <a:latin typeface="Comfortaa"/>
              <a:ea typeface="Comfortaa"/>
              <a:cs typeface="Comfortaa"/>
              <a:sym typeface="Comfortaa"/>
            </a:endParaRPr>
          </a:p>
          <a:p>
            <a:pPr marL="0" lvl="0" indent="0" algn="l" rtl="0">
              <a:spcBef>
                <a:spcPts val="1600"/>
              </a:spcBef>
              <a:spcAft>
                <a:spcPts val="0"/>
              </a:spcAft>
              <a:buNone/>
            </a:pPr>
            <a:endParaRPr>
              <a:latin typeface="Comfortaa"/>
              <a:ea typeface="Comfortaa"/>
              <a:cs typeface="Comfortaa"/>
              <a:sym typeface="Comfortaa"/>
            </a:endParaRPr>
          </a:p>
          <a:p>
            <a:pPr marL="457200" lvl="0" indent="0" algn="ctr" rtl="0">
              <a:spcBef>
                <a:spcPts val="1600"/>
              </a:spcBef>
              <a:spcAft>
                <a:spcPts val="1600"/>
              </a:spcAft>
              <a:buNone/>
            </a:pPr>
            <a:endParaRPr sz="1400">
              <a:latin typeface="Comfortaa"/>
              <a:ea typeface="Comfortaa"/>
              <a:cs typeface="Comfortaa"/>
              <a:sym typeface="Comforta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0" end="0"/>
                                            </p:txEl>
                                          </p:spTgt>
                                        </p:tgtEl>
                                        <p:attrNameLst>
                                          <p:attrName>style.visibility</p:attrName>
                                        </p:attrNameLst>
                                      </p:cBhvr>
                                      <p:to>
                                        <p:strVal val="visible"/>
                                      </p:to>
                                    </p:set>
                                    <p:animEffect transition="in" filter="fade">
                                      <p:cBhvr>
                                        <p:cTn id="12" dur="1000"/>
                                        <p:tgtEl>
                                          <p:spTgt spid="1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1" end="1"/>
                                            </p:txEl>
                                          </p:spTgt>
                                        </p:tgtEl>
                                        <p:attrNameLst>
                                          <p:attrName>style.visibility</p:attrName>
                                        </p:attrNameLst>
                                      </p:cBhvr>
                                      <p:to>
                                        <p:strVal val="visible"/>
                                      </p:to>
                                    </p:set>
                                    <p:animEffect transition="in" filter="fade">
                                      <p:cBhvr>
                                        <p:cTn id="17" dur="1000"/>
                                        <p:tgtEl>
                                          <p:spTgt spid="1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xEl>
                                              <p:pRg st="2" end="2"/>
                                            </p:txEl>
                                          </p:spTgt>
                                        </p:tgtEl>
                                        <p:attrNameLst>
                                          <p:attrName>style.visibility</p:attrName>
                                        </p:attrNameLst>
                                      </p:cBhvr>
                                      <p:to>
                                        <p:strVal val="visible"/>
                                      </p:to>
                                    </p:set>
                                    <p:animEffect transition="in" filter="fade">
                                      <p:cBhvr>
                                        <p:cTn id="22" dur="1000"/>
                                        <p:tgtEl>
                                          <p:spTgt spid="1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
                                            <p:txEl>
                                              <p:pRg st="3" end="3"/>
                                            </p:txEl>
                                          </p:spTgt>
                                        </p:tgtEl>
                                        <p:attrNameLst>
                                          <p:attrName>style.visibility</p:attrName>
                                        </p:attrNameLst>
                                      </p:cBhvr>
                                      <p:to>
                                        <p:strVal val="visible"/>
                                      </p:to>
                                    </p:set>
                                    <p:animEffect transition="in" filter="fade">
                                      <p:cBhvr>
                                        <p:cTn id="27" dur="1000"/>
                                        <p:tgtEl>
                                          <p:spTgt spid="1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7">
                                            <p:txEl>
                                              <p:pRg st="4" end="4"/>
                                            </p:txEl>
                                          </p:spTgt>
                                        </p:tgtEl>
                                        <p:attrNameLst>
                                          <p:attrName>style.visibility</p:attrName>
                                        </p:attrNameLst>
                                      </p:cBhvr>
                                      <p:to>
                                        <p:strVal val="visible"/>
                                      </p:to>
                                    </p:set>
                                    <p:animEffect transition="in" filter="fade">
                                      <p:cBhvr>
                                        <p:cTn id="32" dur="1000"/>
                                        <p:tgtEl>
                                          <p:spTgt spid="1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7">
                                            <p:txEl>
                                              <p:pRg st="5" end="5"/>
                                            </p:txEl>
                                          </p:spTgt>
                                        </p:tgtEl>
                                        <p:attrNameLst>
                                          <p:attrName>style.visibility</p:attrName>
                                        </p:attrNameLst>
                                      </p:cBhvr>
                                      <p:to>
                                        <p:strVal val="visible"/>
                                      </p:to>
                                    </p:set>
                                    <p:animEffect transition="in" filter="fade">
                                      <p:cBhvr>
                                        <p:cTn id="37" dur="1000"/>
                                        <p:tgtEl>
                                          <p:spTgt spid="1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31"/>
        <p:cNvGrpSpPr/>
        <p:nvPr/>
      </p:nvGrpSpPr>
      <p:grpSpPr>
        <a:xfrm>
          <a:off x="0" y="0"/>
          <a:ext cx="0" cy="0"/>
          <a:chOff x="0" y="0"/>
          <a:chExt cx="0" cy="0"/>
        </a:xfrm>
      </p:grpSpPr>
      <p:pic>
        <p:nvPicPr>
          <p:cNvPr id="132" name="Google Shape;132;p25"/>
          <p:cNvPicPr preferRelativeResize="0"/>
          <p:nvPr/>
        </p:nvPicPr>
        <p:blipFill>
          <a:blip r:embed="rId3">
            <a:alphaModFix/>
          </a:blip>
          <a:stretch>
            <a:fillRect/>
          </a:stretch>
        </p:blipFill>
        <p:spPr>
          <a:xfrm>
            <a:off x="233000" y="773128"/>
            <a:ext cx="4339000" cy="2436522"/>
          </a:xfrm>
          <a:prstGeom prst="rect">
            <a:avLst/>
          </a:prstGeom>
          <a:noFill/>
          <a:ln>
            <a:noFill/>
          </a:ln>
        </p:spPr>
      </p:pic>
      <p:sp>
        <p:nvSpPr>
          <p:cNvPr id="133" name="Google Shape;133;p25"/>
          <p:cNvSpPr txBox="1"/>
          <p:nvPr/>
        </p:nvSpPr>
        <p:spPr>
          <a:xfrm>
            <a:off x="523750" y="3370800"/>
            <a:ext cx="3424500" cy="57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Comfortaa"/>
                <a:ea typeface="Comfortaa"/>
                <a:cs typeface="Comfortaa"/>
                <a:sym typeface="Comfortaa"/>
              </a:rPr>
              <a:t>Pollution in Beijing, in the Hebei Province of China (Source: CNN)</a:t>
            </a:r>
            <a:endParaRPr sz="1200">
              <a:solidFill>
                <a:srgbClr val="FFFFFF"/>
              </a:solidFill>
              <a:latin typeface="Comfortaa"/>
              <a:ea typeface="Comfortaa"/>
              <a:cs typeface="Comfortaa"/>
              <a:sym typeface="Comfortaa"/>
            </a:endParaRPr>
          </a:p>
        </p:txBody>
      </p:sp>
      <p:pic>
        <p:nvPicPr>
          <p:cNvPr id="134" name="Google Shape;134;p25"/>
          <p:cNvPicPr preferRelativeResize="0"/>
          <p:nvPr/>
        </p:nvPicPr>
        <p:blipFill>
          <a:blip r:embed="rId4">
            <a:alphaModFix/>
          </a:blip>
          <a:stretch>
            <a:fillRect/>
          </a:stretch>
        </p:blipFill>
        <p:spPr>
          <a:xfrm>
            <a:off x="4710975" y="383750"/>
            <a:ext cx="4267200" cy="2987040"/>
          </a:xfrm>
          <a:prstGeom prst="rect">
            <a:avLst/>
          </a:prstGeom>
          <a:noFill/>
          <a:ln>
            <a:noFill/>
          </a:ln>
        </p:spPr>
      </p:pic>
      <p:sp>
        <p:nvSpPr>
          <p:cNvPr id="135" name="Google Shape;135;p25"/>
          <p:cNvSpPr txBox="1"/>
          <p:nvPr/>
        </p:nvSpPr>
        <p:spPr>
          <a:xfrm>
            <a:off x="5062925" y="3491675"/>
            <a:ext cx="3679800" cy="6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Comfortaa"/>
                <a:ea typeface="Comfortaa"/>
                <a:cs typeface="Comfortaa"/>
                <a:sym typeface="Comfortaa"/>
              </a:rPr>
              <a:t>Simple diagram that shows how acid rain forms/damages habitats.</a:t>
            </a:r>
            <a:br>
              <a:rPr lang="en" sz="1200">
                <a:solidFill>
                  <a:srgbClr val="FFFFFF"/>
                </a:solidFill>
                <a:latin typeface="Comfortaa"/>
                <a:ea typeface="Comfortaa"/>
                <a:cs typeface="Comfortaa"/>
                <a:sym typeface="Comfortaa"/>
              </a:rPr>
            </a:br>
            <a:r>
              <a:rPr lang="en" sz="1200">
                <a:solidFill>
                  <a:srgbClr val="FFFFFF"/>
                </a:solidFill>
                <a:latin typeface="Comfortaa"/>
                <a:ea typeface="Comfortaa"/>
                <a:cs typeface="Comfortaa"/>
                <a:sym typeface="Comfortaa"/>
              </a:rPr>
              <a:t>(Source: Earth Eclipse)</a:t>
            </a:r>
            <a:endParaRPr sz="1200">
              <a:solidFill>
                <a:srgbClr val="FFFFFF"/>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109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FF"/>
                </a:solidFill>
                <a:latin typeface="Comfortaa"/>
                <a:ea typeface="Comfortaa"/>
                <a:cs typeface="Comfortaa"/>
                <a:sym typeface="Comfortaa"/>
              </a:rPr>
              <a:t>~ Factors That Cause Air Pollution ~</a:t>
            </a:r>
            <a:endParaRPr b="1" u="sng">
              <a:solidFill>
                <a:srgbClr val="FFFFFF"/>
              </a:solidFill>
              <a:latin typeface="Comfortaa"/>
              <a:ea typeface="Comfortaa"/>
              <a:cs typeface="Comfortaa"/>
              <a:sym typeface="Comfortaa"/>
            </a:endParaRPr>
          </a:p>
        </p:txBody>
      </p:sp>
      <p:sp>
        <p:nvSpPr>
          <p:cNvPr id="141" name="Google Shape;141;p26"/>
          <p:cNvSpPr txBox="1">
            <a:spLocks noGrp="1"/>
          </p:cNvSpPr>
          <p:nvPr>
            <p:ph type="body" idx="1"/>
          </p:nvPr>
        </p:nvSpPr>
        <p:spPr>
          <a:xfrm>
            <a:off x="167100" y="883450"/>
            <a:ext cx="8809800" cy="439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One thing people need to understand when it comes to air pollution is that there can be multiple sources of it. We call it </a:t>
            </a:r>
            <a:r>
              <a:rPr lang="en" b="1" u="sng">
                <a:latin typeface="Comfortaa"/>
                <a:ea typeface="Comfortaa"/>
                <a:cs typeface="Comfortaa"/>
                <a:sym typeface="Comfortaa"/>
              </a:rPr>
              <a:t>nonpoint source</a:t>
            </a:r>
            <a:r>
              <a:rPr lang="en">
                <a:latin typeface="Comfortaa"/>
                <a:ea typeface="Comfortaa"/>
                <a:cs typeface="Comfortaa"/>
                <a:sym typeface="Comfortaa"/>
              </a:rPr>
              <a:t>.</a:t>
            </a:r>
            <a:br>
              <a:rPr lang="en">
                <a:latin typeface="Comfortaa"/>
                <a:ea typeface="Comfortaa"/>
                <a:cs typeface="Comfortaa"/>
                <a:sym typeface="Comfortaa"/>
              </a:rPr>
            </a:br>
            <a:r>
              <a:rPr lang="en" sz="1500">
                <a:latin typeface="Comfortaa"/>
                <a:ea typeface="Comfortaa"/>
                <a:cs typeface="Comfortaa"/>
                <a:sym typeface="Comfortaa"/>
              </a:rPr>
              <a:t>	- For example: If a river next to a factory is polluted, the source can be easily</a:t>
            </a:r>
            <a:br>
              <a:rPr lang="en" sz="1500">
                <a:latin typeface="Comfortaa"/>
                <a:ea typeface="Comfortaa"/>
                <a:cs typeface="Comfortaa"/>
                <a:sym typeface="Comfortaa"/>
              </a:rPr>
            </a:br>
            <a:r>
              <a:rPr lang="en" sz="1500">
                <a:latin typeface="Comfortaa"/>
                <a:ea typeface="Comfortaa"/>
                <a:cs typeface="Comfortaa"/>
                <a:sym typeface="Comfortaa"/>
              </a:rPr>
              <a:t>	  Identified. However, if a city is polluted, and surrounded by multiple factories/</a:t>
            </a:r>
            <a:br>
              <a:rPr lang="en" sz="1500">
                <a:latin typeface="Comfortaa"/>
                <a:ea typeface="Comfortaa"/>
                <a:cs typeface="Comfortaa"/>
                <a:sym typeface="Comfortaa"/>
              </a:rPr>
            </a:br>
            <a:r>
              <a:rPr lang="en" sz="1500">
                <a:latin typeface="Comfortaa"/>
                <a:ea typeface="Comfortaa"/>
                <a:cs typeface="Comfortaa"/>
                <a:sym typeface="Comfortaa"/>
              </a:rPr>
              <a:t>	  Natural and physical causes, it’d be harder to trace the source of pollution.</a:t>
            </a:r>
            <a:br>
              <a:rPr lang="en" sz="1500">
                <a:latin typeface="Comfortaa"/>
                <a:ea typeface="Comfortaa"/>
                <a:cs typeface="Comfortaa"/>
                <a:sym typeface="Comfortaa"/>
              </a:rPr>
            </a:br>
            <a:r>
              <a:rPr lang="en" sz="1500">
                <a:latin typeface="Comfortaa"/>
                <a:ea typeface="Comfortaa"/>
                <a:cs typeface="Comfortaa"/>
                <a:sym typeface="Comfortaa"/>
              </a:rPr>
              <a:t>	- Different sources: </a:t>
            </a:r>
            <a:r>
              <a:rPr lang="en" sz="1500" b="1">
                <a:latin typeface="Comfortaa"/>
                <a:ea typeface="Comfortaa"/>
                <a:cs typeface="Comfortaa"/>
                <a:sym typeface="Comfortaa"/>
              </a:rPr>
              <a:t>mobile, stationary, area, </a:t>
            </a:r>
            <a:r>
              <a:rPr lang="en" sz="1500">
                <a:latin typeface="Comfortaa"/>
                <a:ea typeface="Comfortaa"/>
                <a:cs typeface="Comfortaa"/>
                <a:sym typeface="Comfortaa"/>
              </a:rPr>
              <a:t>and </a:t>
            </a:r>
            <a:r>
              <a:rPr lang="en" sz="1500" b="1">
                <a:latin typeface="Comfortaa"/>
                <a:ea typeface="Comfortaa"/>
                <a:cs typeface="Comfortaa"/>
                <a:sym typeface="Comfortaa"/>
              </a:rPr>
              <a:t>natural.</a:t>
            </a:r>
            <a:endParaRPr sz="1500">
              <a:latin typeface="Comfortaa"/>
              <a:ea typeface="Comfortaa"/>
              <a:cs typeface="Comfortaa"/>
              <a:sym typeface="Comfortaa"/>
            </a:endParaRPr>
          </a:p>
          <a:p>
            <a:pPr marL="0" lvl="0" indent="0" algn="l" rtl="0">
              <a:spcBef>
                <a:spcPts val="1600"/>
              </a:spcBef>
              <a:spcAft>
                <a:spcPts val="1600"/>
              </a:spcAft>
              <a:buNone/>
            </a:pPr>
            <a:r>
              <a:rPr lang="en">
                <a:latin typeface="Comfortaa"/>
                <a:ea typeface="Comfortaa"/>
                <a:cs typeface="Comfortaa"/>
                <a:sym typeface="Comfortaa"/>
              </a:rPr>
              <a:t>When we also discuss ways to mitigate/</a:t>
            </a:r>
            <a:r>
              <a:rPr lang="en" u="sng">
                <a:latin typeface="Comfortaa"/>
                <a:ea typeface="Comfortaa"/>
                <a:cs typeface="Comfortaa"/>
                <a:sym typeface="Comfortaa"/>
              </a:rPr>
              <a:t>eliminate</a:t>
            </a:r>
            <a:r>
              <a:rPr lang="en">
                <a:latin typeface="Comfortaa"/>
                <a:ea typeface="Comfortaa"/>
                <a:cs typeface="Comfortaa"/>
                <a:sym typeface="Comfortaa"/>
              </a:rPr>
              <a:t> air pollution, we have to discuss other social factors that help cause it:</a:t>
            </a:r>
            <a:br>
              <a:rPr lang="en">
                <a:latin typeface="Comfortaa"/>
                <a:ea typeface="Comfortaa"/>
                <a:cs typeface="Comfortaa"/>
                <a:sym typeface="Comfortaa"/>
              </a:rPr>
            </a:br>
            <a:r>
              <a:rPr lang="en" sz="1500">
                <a:latin typeface="Comfortaa"/>
                <a:ea typeface="Comfortaa"/>
                <a:cs typeface="Comfortaa"/>
                <a:sym typeface="Comfortaa"/>
              </a:rPr>
              <a:t>	- In areas of low-income/majority are minorities, factories are built more around</a:t>
            </a:r>
            <a:br>
              <a:rPr lang="en" sz="1500">
                <a:latin typeface="Comfortaa"/>
                <a:ea typeface="Comfortaa"/>
                <a:cs typeface="Comfortaa"/>
                <a:sym typeface="Comfortaa"/>
              </a:rPr>
            </a:br>
            <a:r>
              <a:rPr lang="en" sz="1500">
                <a:latin typeface="Comfortaa"/>
                <a:ea typeface="Comfortaa"/>
                <a:cs typeface="Comfortaa"/>
                <a:sym typeface="Comfortaa"/>
              </a:rPr>
              <a:t>	  The area.</a:t>
            </a:r>
            <a:endParaRPr sz="1500">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FFFFFF"/>
                </a:solidFill>
                <a:latin typeface="Comfortaa"/>
                <a:ea typeface="Comfortaa"/>
                <a:cs typeface="Comfortaa"/>
                <a:sym typeface="Comfortaa"/>
              </a:rPr>
              <a:t>~ Expert Opinion ~</a:t>
            </a:r>
            <a:endParaRPr b="1" u="sng">
              <a:solidFill>
                <a:srgbClr val="FFFFFF"/>
              </a:solidFill>
              <a:latin typeface="Comfortaa"/>
              <a:ea typeface="Comfortaa"/>
              <a:cs typeface="Comfortaa"/>
              <a:sym typeface="Comfortaa"/>
            </a:endParaRPr>
          </a:p>
        </p:txBody>
      </p:sp>
      <p:pic>
        <p:nvPicPr>
          <p:cNvPr id="147" name="Google Shape;147;p27" descr="Air pollution is a global pandemic that's underway. It's a major health challenge yet nobody talks about it. It affects everyone but we usually ignore it cause we can't actually &quot;see&quot; it. Now it's time to talk about it and find a way to solve it together.&#10;&#10;Romain Lacombe just stepped down as Head of Innovation and Development of Etalab (data.gouv.fr), the French Prime Minister’s task force for Open Government Data, which he helped create in 2011 after authoring a seminal report on Open Data’s potential for France.  &#10; &#10;At Etalab, Romain focused on policy delivery, startups outreach and international relations, representing his country in G8 Open Data Charter technical negotiations in 2013 and coordinating France’s recent adhesion to the Open Government Partnership.  &#10; &#10;A former Silicon Valley entrepreneur, environmental researcher and World Bank consultant, Romain graduated in physics, applied mathematics and economics from Ecole Polytechnique and holds a MS in Technology Policy from MIT where he was a Fulbright Scholar. He is now launching an Internet of Things startup for greener cities.&#10;&#10;This talk was given at a TEDx event using the TED conference format but independently organized by a local community. Learn more at http://ted.com/tedx">
            <a:hlinkClick r:id="rId3"/>
          </p:cNvPr>
          <p:cNvPicPr preferRelativeResize="0"/>
          <p:nvPr/>
        </p:nvPicPr>
        <p:blipFill>
          <a:blip r:embed="rId4">
            <a:alphaModFix/>
          </a:blip>
          <a:stretch>
            <a:fillRect/>
          </a:stretch>
        </p:blipFill>
        <p:spPr>
          <a:xfrm>
            <a:off x="1989163" y="740400"/>
            <a:ext cx="5165675" cy="3874250"/>
          </a:xfrm>
          <a:prstGeom prst="rect">
            <a:avLst/>
          </a:prstGeom>
          <a:noFill/>
          <a:ln>
            <a:noFill/>
          </a:ln>
        </p:spPr>
      </p:pic>
      <p:sp>
        <p:nvSpPr>
          <p:cNvPr id="148" name="Google Shape;148;p27"/>
          <p:cNvSpPr/>
          <p:nvPr/>
        </p:nvSpPr>
        <p:spPr>
          <a:xfrm>
            <a:off x="1812975" y="631175"/>
            <a:ext cx="5519400" cy="4136400"/>
          </a:xfrm>
          <a:prstGeom prst="rect">
            <a:avLst/>
          </a:prstGeom>
          <a:noFill/>
          <a:ln w="38100" cap="flat"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txBox="1"/>
          <p:nvPr/>
        </p:nvSpPr>
        <p:spPr>
          <a:xfrm>
            <a:off x="201450" y="1208650"/>
            <a:ext cx="1437000" cy="30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accent2"/>
                </a:solidFill>
                <a:latin typeface="Comfortaa"/>
                <a:ea typeface="Comfortaa"/>
                <a:cs typeface="Comfortaa"/>
                <a:sym typeface="Comfortaa"/>
              </a:rPr>
              <a:t>A former Silicon Valley entrepreneur, environmental researcher and World Bank consultant, Romain graduated in physics, applied mathematics and economics from Ecole Polytechnique and holds a MS in Technology Policy from MIT where he was a Fulbright Scholar. He is now launching an Internet of Things startup for greener cities.</a:t>
            </a:r>
            <a:endParaRPr sz="900" b="1">
              <a:solidFill>
                <a:schemeClr val="accent2"/>
              </a:solidFill>
              <a:latin typeface="Comfortaa"/>
              <a:ea typeface="Comfortaa"/>
              <a:cs typeface="Comfortaa"/>
              <a:sym typeface="Comfortaa"/>
            </a:endParaRPr>
          </a:p>
        </p:txBody>
      </p:sp>
      <p:sp>
        <p:nvSpPr>
          <p:cNvPr id="150" name="Google Shape;150;p27"/>
          <p:cNvSpPr/>
          <p:nvPr/>
        </p:nvSpPr>
        <p:spPr>
          <a:xfrm>
            <a:off x="228300" y="1132025"/>
            <a:ext cx="1383300" cy="3134700"/>
          </a:xfrm>
          <a:prstGeom prst="roundRect">
            <a:avLst>
              <a:gd name="adj" fmla="val 16667"/>
            </a:avLst>
          </a:prstGeom>
          <a:no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FFFFFF"/>
                </a:solidFill>
                <a:latin typeface="Comfortaa"/>
                <a:ea typeface="Comfortaa"/>
                <a:cs typeface="Comfortaa"/>
                <a:sym typeface="Comfortaa"/>
              </a:rPr>
              <a:t>~ Pros/Solutions to Air Pollution ~</a:t>
            </a:r>
            <a:endParaRPr b="1" u="sng">
              <a:solidFill>
                <a:srgbClr val="FFFFFF"/>
              </a:solidFill>
              <a:latin typeface="Comfortaa"/>
              <a:ea typeface="Comfortaa"/>
              <a:cs typeface="Comfortaa"/>
              <a:sym typeface="Comfortaa"/>
            </a:endParaRPr>
          </a:p>
        </p:txBody>
      </p:sp>
      <p:sp>
        <p:nvSpPr>
          <p:cNvPr id="156" name="Google Shape;156;p28"/>
          <p:cNvSpPr txBox="1">
            <a:spLocks noGrp="1"/>
          </p:cNvSpPr>
          <p:nvPr>
            <p:ph type="body" idx="1"/>
          </p:nvPr>
        </p:nvSpPr>
        <p:spPr>
          <a:xfrm>
            <a:off x="133500" y="494000"/>
            <a:ext cx="8877000" cy="4367400"/>
          </a:xfrm>
          <a:prstGeom prst="rect">
            <a:avLst/>
          </a:prstGeom>
        </p:spPr>
        <p:txBody>
          <a:bodyPr spcFirstLastPara="1" wrap="square" lIns="91425" tIns="91425" rIns="91425" bIns="91425" anchor="t" anchorCtr="0">
            <a:noAutofit/>
          </a:bodyPr>
          <a:lstStyle/>
          <a:p>
            <a:pPr marL="457200" lvl="0" indent="-330200" algn="ctr" rtl="0">
              <a:spcBef>
                <a:spcPts val="0"/>
              </a:spcBef>
              <a:spcAft>
                <a:spcPts val="0"/>
              </a:spcAft>
              <a:buSzPts val="1600"/>
              <a:buFont typeface="Comfortaa"/>
              <a:buAutoNum type="arabicParenR"/>
            </a:pPr>
            <a:r>
              <a:rPr lang="en" sz="1600" b="1">
                <a:latin typeface="Comfortaa"/>
                <a:ea typeface="Comfortaa"/>
                <a:cs typeface="Comfortaa"/>
                <a:sym typeface="Comfortaa"/>
              </a:rPr>
              <a:t>Reducing Automobile Gas Emissions</a:t>
            </a:r>
            <a:r>
              <a:rPr lang="en" sz="1200">
                <a:latin typeface="Comfortaa"/>
                <a:ea typeface="Comfortaa"/>
                <a:cs typeface="Comfortaa"/>
                <a:sym typeface="Comfortaa"/>
              </a:rPr>
              <a:t/>
            </a:r>
            <a:br>
              <a:rPr lang="en" sz="1200">
                <a:latin typeface="Comfortaa"/>
                <a:ea typeface="Comfortaa"/>
                <a:cs typeface="Comfortaa"/>
                <a:sym typeface="Comfortaa"/>
              </a:rPr>
            </a:br>
            <a:r>
              <a:rPr lang="en" sz="1200">
                <a:latin typeface="Comfortaa"/>
                <a:ea typeface="Comfortaa"/>
                <a:cs typeface="Comfortaa"/>
                <a:sym typeface="Comfortaa"/>
              </a:rPr>
              <a:t>- Fuel efficiency, also known as “fuel economy”, is used to measure how far a car can travel miles per gallon (mph). To reduce gas use, the EPA/government set up fuel economy standards for automobile companies to follow.</a:t>
            </a:r>
            <a:br>
              <a:rPr lang="en" sz="1200">
                <a:latin typeface="Comfortaa"/>
                <a:ea typeface="Comfortaa"/>
                <a:cs typeface="Comfortaa"/>
                <a:sym typeface="Comfortaa"/>
              </a:rPr>
            </a:br>
            <a:endParaRPr sz="1600">
              <a:latin typeface="Comfortaa"/>
              <a:ea typeface="Comfortaa"/>
              <a:cs typeface="Comfortaa"/>
              <a:sym typeface="Comfortaa"/>
            </a:endParaRPr>
          </a:p>
          <a:p>
            <a:pPr marL="457200" lvl="0" indent="-330200" algn="ctr" rtl="0">
              <a:spcBef>
                <a:spcPts val="0"/>
              </a:spcBef>
              <a:spcAft>
                <a:spcPts val="0"/>
              </a:spcAft>
              <a:buSzPts val="1600"/>
              <a:buFont typeface="Comfortaa"/>
              <a:buAutoNum type="arabicParenR"/>
            </a:pPr>
            <a:r>
              <a:rPr lang="en" sz="1600" b="1">
                <a:latin typeface="Comfortaa"/>
                <a:ea typeface="Comfortaa"/>
                <a:cs typeface="Comfortaa"/>
                <a:sym typeface="Comfortaa"/>
              </a:rPr>
              <a:t>Switch to Renewable Energy Sources</a:t>
            </a:r>
            <a:r>
              <a:rPr lang="en" sz="1200">
                <a:latin typeface="Comfortaa"/>
                <a:ea typeface="Comfortaa"/>
                <a:cs typeface="Comfortaa"/>
                <a:sym typeface="Comfortaa"/>
              </a:rPr>
              <a:t/>
            </a:r>
            <a:br>
              <a:rPr lang="en" sz="1200">
                <a:latin typeface="Comfortaa"/>
                <a:ea typeface="Comfortaa"/>
                <a:cs typeface="Comfortaa"/>
                <a:sym typeface="Comfortaa"/>
              </a:rPr>
            </a:br>
            <a:r>
              <a:rPr lang="en" sz="1200">
                <a:latin typeface="Comfortaa"/>
                <a:ea typeface="Comfortaa"/>
                <a:cs typeface="Comfortaa"/>
                <a:sym typeface="Comfortaa"/>
              </a:rPr>
              <a:t>- Solar energy, a form of renewable energy where the sun is used in order to bring electricity (heat, light, etc.), is growing more in use around the U.S.</a:t>
            </a:r>
            <a:br>
              <a:rPr lang="en" sz="1200">
                <a:latin typeface="Comfortaa"/>
                <a:ea typeface="Comfortaa"/>
                <a:cs typeface="Comfortaa"/>
                <a:sym typeface="Comfortaa"/>
              </a:rPr>
            </a:br>
            <a:endParaRPr sz="1600" b="1">
              <a:latin typeface="Comfortaa"/>
              <a:ea typeface="Comfortaa"/>
              <a:cs typeface="Comfortaa"/>
              <a:sym typeface="Comfortaa"/>
            </a:endParaRPr>
          </a:p>
          <a:p>
            <a:pPr marL="457200" lvl="0" indent="-330200" algn="ctr" rtl="0">
              <a:spcBef>
                <a:spcPts val="0"/>
              </a:spcBef>
              <a:spcAft>
                <a:spcPts val="0"/>
              </a:spcAft>
              <a:buSzPts val="1600"/>
              <a:buFont typeface="Comfortaa"/>
              <a:buAutoNum type="arabicParenR"/>
            </a:pPr>
            <a:r>
              <a:rPr lang="en" sz="1600" b="1">
                <a:latin typeface="Comfortaa"/>
                <a:ea typeface="Comfortaa"/>
                <a:cs typeface="Comfortaa"/>
                <a:sym typeface="Comfortaa"/>
              </a:rPr>
              <a:t>Better Ventilation at Home</a:t>
            </a:r>
            <a:r>
              <a:rPr lang="en" sz="1200">
                <a:latin typeface="Comfortaa"/>
                <a:ea typeface="Comfortaa"/>
                <a:cs typeface="Comfortaa"/>
                <a:sym typeface="Comfortaa"/>
              </a:rPr>
              <a:t/>
            </a:r>
            <a:br>
              <a:rPr lang="en" sz="1200">
                <a:latin typeface="Comfortaa"/>
                <a:ea typeface="Comfortaa"/>
                <a:cs typeface="Comfortaa"/>
                <a:sym typeface="Comfortaa"/>
              </a:rPr>
            </a:br>
            <a:r>
              <a:rPr lang="en" sz="1200">
                <a:latin typeface="Comfortaa"/>
                <a:ea typeface="Comfortaa"/>
                <a:cs typeface="Comfortaa"/>
                <a:sym typeface="Comfortaa"/>
              </a:rPr>
              <a:t>- Your home isn’t safe from any bio-pollutants such as pollen or mold coming from outside air, or from any other gases produced by your stove, fireplace, cigarettes, etc. To have a more healthier home, it’s suggested that you a) figure the source of any pollutants in your home, b) maintain ventilation, and c) use a form of air cleaners to remove any PM or bio-pollutants.</a:t>
            </a:r>
            <a:br>
              <a:rPr lang="en" sz="1200">
                <a:latin typeface="Comfortaa"/>
                <a:ea typeface="Comfortaa"/>
                <a:cs typeface="Comfortaa"/>
                <a:sym typeface="Comfortaa"/>
              </a:rPr>
            </a:br>
            <a:endParaRPr sz="1600" b="1">
              <a:latin typeface="Comfortaa"/>
              <a:ea typeface="Comfortaa"/>
              <a:cs typeface="Comfortaa"/>
              <a:sym typeface="Comfortaa"/>
            </a:endParaRPr>
          </a:p>
          <a:p>
            <a:pPr marL="457200" lvl="0" indent="-330200" algn="ctr" rtl="0">
              <a:spcBef>
                <a:spcPts val="0"/>
              </a:spcBef>
              <a:spcAft>
                <a:spcPts val="0"/>
              </a:spcAft>
              <a:buSzPts val="1600"/>
              <a:buFont typeface="Comfortaa"/>
              <a:buAutoNum type="arabicParenR"/>
            </a:pPr>
            <a:r>
              <a:rPr lang="en" sz="1600" b="1">
                <a:latin typeface="Comfortaa"/>
                <a:ea typeface="Comfortaa"/>
                <a:cs typeface="Comfortaa"/>
                <a:sym typeface="Comfortaa"/>
              </a:rPr>
              <a:t>More Encouragement of Public Transport</a:t>
            </a:r>
            <a:r>
              <a:rPr lang="en" sz="1200">
                <a:latin typeface="Comfortaa"/>
                <a:ea typeface="Comfortaa"/>
                <a:cs typeface="Comfortaa"/>
                <a:sym typeface="Comfortaa"/>
              </a:rPr>
              <a:t/>
            </a:r>
            <a:br>
              <a:rPr lang="en" sz="1200">
                <a:latin typeface="Comfortaa"/>
                <a:ea typeface="Comfortaa"/>
                <a:cs typeface="Comfortaa"/>
                <a:sym typeface="Comfortaa"/>
              </a:rPr>
            </a:br>
            <a:r>
              <a:rPr lang="en" sz="1200">
                <a:latin typeface="Comfortaa"/>
                <a:ea typeface="Comfortaa"/>
                <a:cs typeface="Comfortaa"/>
                <a:sym typeface="Comfortaa"/>
              </a:rPr>
              <a:t>- Public transport can be key to reducing urban sprawl and use of automobiles! Allowing more funding for transport such as buses and trains can help people get around without the use of cars. You can even use renewable energy sources (in Ann Arbour, their bus shuttles run on biofuels!).</a:t>
            </a:r>
            <a:endParaRPr sz="1200">
              <a:latin typeface="Comfortaa"/>
              <a:ea typeface="Comfortaa"/>
              <a:cs typeface="Comfortaa"/>
              <a:sym typeface="Comfortaa"/>
            </a:endParaRPr>
          </a:p>
          <a:p>
            <a:pPr marL="457200" lvl="0" indent="0" algn="ctr" rtl="0">
              <a:spcBef>
                <a:spcPts val="1600"/>
              </a:spcBef>
              <a:spcAft>
                <a:spcPts val="1600"/>
              </a:spcAft>
              <a:buNone/>
            </a:pPr>
            <a:r>
              <a:rPr lang="en" sz="1200">
                <a:latin typeface="Comfortaa"/>
                <a:ea typeface="Comfortaa"/>
                <a:cs typeface="Comfortaa"/>
                <a:sym typeface="Comfortaa"/>
              </a:rPr>
              <a:t/>
            </a:r>
            <a:br>
              <a:rPr lang="en" sz="1200">
                <a:latin typeface="Comfortaa"/>
                <a:ea typeface="Comfortaa"/>
                <a:cs typeface="Comfortaa"/>
                <a:sym typeface="Comfortaa"/>
              </a:rPr>
            </a:br>
            <a:endParaRPr sz="1200">
              <a:latin typeface="Comfortaa"/>
              <a:ea typeface="Comfortaa"/>
              <a:cs typeface="Comfortaa"/>
              <a:sym typeface="Comforta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0" end="0"/>
                                            </p:txEl>
                                          </p:spTgt>
                                        </p:tgtEl>
                                        <p:attrNameLst>
                                          <p:attrName>style.visibility</p:attrName>
                                        </p:attrNameLst>
                                      </p:cBhvr>
                                      <p:to>
                                        <p:strVal val="visible"/>
                                      </p:to>
                                    </p:set>
                                    <p:animEffect transition="in" filter="fade">
                                      <p:cBhvr>
                                        <p:cTn id="12" dur="1000"/>
                                        <p:tgtEl>
                                          <p:spTgt spid="1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xEl>
                                              <p:pRg st="1" end="1"/>
                                            </p:txEl>
                                          </p:spTgt>
                                        </p:tgtEl>
                                        <p:attrNameLst>
                                          <p:attrName>style.visibility</p:attrName>
                                        </p:attrNameLst>
                                      </p:cBhvr>
                                      <p:to>
                                        <p:strVal val="visible"/>
                                      </p:to>
                                    </p:set>
                                    <p:animEffect transition="in" filter="fade">
                                      <p:cBhvr>
                                        <p:cTn id="17" dur="1000"/>
                                        <p:tgtEl>
                                          <p:spTgt spid="15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6">
                                            <p:txEl>
                                              <p:pRg st="2" end="2"/>
                                            </p:txEl>
                                          </p:spTgt>
                                        </p:tgtEl>
                                        <p:attrNameLst>
                                          <p:attrName>style.visibility</p:attrName>
                                        </p:attrNameLst>
                                      </p:cBhvr>
                                      <p:to>
                                        <p:strVal val="visible"/>
                                      </p:to>
                                    </p:set>
                                    <p:animEffect transition="in" filter="fade">
                                      <p:cBhvr>
                                        <p:cTn id="22" dur="1000"/>
                                        <p:tgtEl>
                                          <p:spTgt spid="15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xEl>
                                              <p:pRg st="3" end="3"/>
                                            </p:txEl>
                                          </p:spTgt>
                                        </p:tgtEl>
                                        <p:attrNameLst>
                                          <p:attrName>style.visibility</p:attrName>
                                        </p:attrNameLst>
                                      </p:cBhvr>
                                      <p:to>
                                        <p:strVal val="visible"/>
                                      </p:to>
                                    </p:set>
                                    <p:animEffect transition="in" filter="fade">
                                      <p:cBhvr>
                                        <p:cTn id="27" dur="1000"/>
                                        <p:tgtEl>
                                          <p:spTgt spid="15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6">
                                            <p:txEl>
                                              <p:pRg st="4" end="4"/>
                                            </p:txEl>
                                          </p:spTgt>
                                        </p:tgtEl>
                                        <p:attrNameLst>
                                          <p:attrName>style.visibility</p:attrName>
                                        </p:attrNameLst>
                                      </p:cBhvr>
                                      <p:to>
                                        <p:strVal val="visible"/>
                                      </p:to>
                                    </p:set>
                                    <p:animEffect transition="in" filter="fade">
                                      <p:cBhvr>
                                        <p:cTn id="32" dur="1000"/>
                                        <p:tgtEl>
                                          <p:spTgt spid="1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60"/>
        <p:cNvGrpSpPr/>
        <p:nvPr/>
      </p:nvGrpSpPr>
      <p:grpSpPr>
        <a:xfrm>
          <a:off x="0" y="0"/>
          <a:ext cx="0" cy="0"/>
          <a:chOff x="0" y="0"/>
          <a:chExt cx="0" cy="0"/>
        </a:xfrm>
      </p:grpSpPr>
      <p:pic>
        <p:nvPicPr>
          <p:cNvPr id="161" name="Google Shape;161;p29"/>
          <p:cNvPicPr preferRelativeResize="0"/>
          <p:nvPr/>
        </p:nvPicPr>
        <p:blipFill>
          <a:blip r:embed="rId3">
            <a:alphaModFix/>
          </a:blip>
          <a:stretch>
            <a:fillRect/>
          </a:stretch>
        </p:blipFill>
        <p:spPr>
          <a:xfrm>
            <a:off x="125550" y="98675"/>
            <a:ext cx="4051025" cy="3634725"/>
          </a:xfrm>
          <a:prstGeom prst="rect">
            <a:avLst/>
          </a:prstGeom>
          <a:noFill/>
          <a:ln>
            <a:noFill/>
          </a:ln>
        </p:spPr>
      </p:pic>
      <p:pic>
        <p:nvPicPr>
          <p:cNvPr id="162" name="Google Shape;162;p29"/>
          <p:cNvPicPr preferRelativeResize="0"/>
          <p:nvPr/>
        </p:nvPicPr>
        <p:blipFill>
          <a:blip r:embed="rId4">
            <a:alphaModFix/>
          </a:blip>
          <a:stretch>
            <a:fillRect/>
          </a:stretch>
        </p:blipFill>
        <p:spPr>
          <a:xfrm>
            <a:off x="4328975" y="152400"/>
            <a:ext cx="3527075" cy="2345500"/>
          </a:xfrm>
          <a:prstGeom prst="rect">
            <a:avLst/>
          </a:prstGeom>
          <a:noFill/>
          <a:ln>
            <a:noFill/>
          </a:ln>
        </p:spPr>
      </p:pic>
      <p:sp>
        <p:nvSpPr>
          <p:cNvPr id="163" name="Google Shape;163;p29"/>
          <p:cNvSpPr txBox="1"/>
          <p:nvPr/>
        </p:nvSpPr>
        <p:spPr>
          <a:xfrm>
            <a:off x="134300" y="3827400"/>
            <a:ext cx="4050900" cy="47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Comfortaa"/>
                <a:ea typeface="Comfortaa"/>
                <a:cs typeface="Comfortaa"/>
                <a:sym typeface="Comfortaa"/>
              </a:rPr>
              <a:t>A biodiesel/hybrid tech bus shuttle in Ann Arbour.</a:t>
            </a:r>
            <a:endParaRPr sz="1200">
              <a:solidFill>
                <a:srgbClr val="FFFFFF"/>
              </a:solidFill>
              <a:latin typeface="Comfortaa"/>
              <a:ea typeface="Comfortaa"/>
              <a:cs typeface="Comfortaa"/>
              <a:sym typeface="Comfortaa"/>
            </a:endParaRPr>
          </a:p>
        </p:txBody>
      </p:sp>
      <p:sp>
        <p:nvSpPr>
          <p:cNvPr id="164" name="Google Shape;164;p29"/>
          <p:cNvSpPr txBox="1"/>
          <p:nvPr/>
        </p:nvSpPr>
        <p:spPr>
          <a:xfrm>
            <a:off x="4328963" y="2544900"/>
            <a:ext cx="3527100" cy="6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Comfortaa"/>
                <a:ea typeface="Comfortaa"/>
                <a:cs typeface="Comfortaa"/>
                <a:sym typeface="Comfortaa"/>
              </a:rPr>
              <a:t>Displays of solar panels on a wind farm in Garden, Michigan.</a:t>
            </a:r>
            <a:endParaRPr sz="1200">
              <a:solidFill>
                <a:srgbClr val="FFFFFF"/>
              </a:solidFill>
              <a:latin typeface="Comfortaa"/>
              <a:ea typeface="Comfortaa"/>
              <a:cs typeface="Comfortaa"/>
              <a:sym typeface="Comfortaa"/>
            </a:endParaRPr>
          </a:p>
        </p:txBody>
      </p:sp>
      <p:pic>
        <p:nvPicPr>
          <p:cNvPr id="165" name="Google Shape;165;p29"/>
          <p:cNvPicPr preferRelativeResize="0"/>
          <p:nvPr/>
        </p:nvPicPr>
        <p:blipFill>
          <a:blip r:embed="rId5">
            <a:alphaModFix/>
          </a:blip>
          <a:stretch>
            <a:fillRect/>
          </a:stretch>
        </p:blipFill>
        <p:spPr>
          <a:xfrm>
            <a:off x="5646300" y="3223088"/>
            <a:ext cx="3331500" cy="1868125"/>
          </a:xfrm>
          <a:prstGeom prst="rect">
            <a:avLst/>
          </a:prstGeom>
          <a:noFill/>
          <a:ln>
            <a:noFill/>
          </a:ln>
        </p:spPr>
      </p:pic>
      <p:sp>
        <p:nvSpPr>
          <p:cNvPr id="166" name="Google Shape;166;p29"/>
          <p:cNvSpPr txBox="1"/>
          <p:nvPr/>
        </p:nvSpPr>
        <p:spPr>
          <a:xfrm>
            <a:off x="3497700" y="4136350"/>
            <a:ext cx="2148600" cy="56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Comfortaa"/>
                <a:ea typeface="Comfortaa"/>
                <a:cs typeface="Comfortaa"/>
                <a:sym typeface="Comfortaa"/>
              </a:rPr>
              <a:t>Over here is another form of solar energy, also known as Passive Solar Energy -----&gt;</a:t>
            </a:r>
            <a:endParaRPr sz="1200">
              <a:solidFill>
                <a:srgbClr val="FFFFFF"/>
              </a:solidFill>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11700" y="109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FF"/>
                </a:solidFill>
                <a:latin typeface="Comfortaa"/>
                <a:ea typeface="Comfortaa"/>
                <a:cs typeface="Comfortaa"/>
                <a:sym typeface="Comfortaa"/>
              </a:rPr>
              <a:t>~ How Are We Affected by Air Pollution Now? ~</a:t>
            </a:r>
            <a:endParaRPr b="1" u="sng">
              <a:solidFill>
                <a:srgbClr val="FFFFFF"/>
              </a:solidFill>
              <a:latin typeface="Comfortaa"/>
              <a:ea typeface="Comfortaa"/>
              <a:cs typeface="Comfortaa"/>
              <a:sym typeface="Comfortaa"/>
            </a:endParaRPr>
          </a:p>
        </p:txBody>
      </p:sp>
      <p:sp>
        <p:nvSpPr>
          <p:cNvPr id="172" name="Google Shape;172;p30"/>
          <p:cNvSpPr txBox="1">
            <a:spLocks noGrp="1"/>
          </p:cNvSpPr>
          <p:nvPr>
            <p:ph type="body" idx="1"/>
          </p:nvPr>
        </p:nvSpPr>
        <p:spPr>
          <a:xfrm>
            <a:off x="311700" y="863550"/>
            <a:ext cx="8520600" cy="4279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Comfortaa"/>
                <a:ea typeface="Comfortaa"/>
                <a:cs typeface="Comfortaa"/>
                <a:sym typeface="Comfortaa"/>
              </a:rPr>
              <a:t>	Many countries have taken an initiative to reduce the amount of air pollution produced within their own country. In China, Beijing has some of the lowest air pollution in history as they win the “war” against air pollution through implementing environmental/economic policies and air cleaners. However, the international fight against air pollution isn’t over yet! The U.S. is experiencing worse air pollution than past years, and based on the Trump Administration’s view of global warming, we may be seeing more and more pollution within our time. Many smaller communities that consist of a minority population suffer more of the effects of air pollution than any white suburban neighborhood. In order to ensure a better future for the newer generation in Dearborn/Detroit, we must keep our air clean!</a:t>
            </a:r>
            <a:endParaRPr>
              <a:latin typeface="Comfortaa"/>
              <a:ea typeface="Comfortaa"/>
              <a:cs typeface="Comfortaa"/>
              <a:sym typeface="Comforta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0"/>
            <a:ext cx="8520600" cy="46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FF"/>
                </a:solidFill>
                <a:latin typeface="Comfortaa"/>
                <a:ea typeface="Comfortaa"/>
                <a:cs typeface="Comfortaa"/>
                <a:sym typeface="Comfortaa"/>
              </a:rPr>
              <a:t>~ Bibliography ~</a:t>
            </a:r>
            <a:endParaRPr b="1" u="sng">
              <a:solidFill>
                <a:srgbClr val="FFFFFF"/>
              </a:solidFill>
              <a:latin typeface="Comfortaa"/>
              <a:ea typeface="Comfortaa"/>
              <a:cs typeface="Comfortaa"/>
              <a:sym typeface="Comfortaa"/>
            </a:endParaRPr>
          </a:p>
        </p:txBody>
      </p:sp>
      <p:sp>
        <p:nvSpPr>
          <p:cNvPr id="178" name="Google Shape;178;p31"/>
          <p:cNvSpPr txBox="1">
            <a:spLocks noGrp="1"/>
          </p:cNvSpPr>
          <p:nvPr>
            <p:ph type="body" idx="1"/>
          </p:nvPr>
        </p:nvSpPr>
        <p:spPr>
          <a:xfrm>
            <a:off x="94000" y="398150"/>
            <a:ext cx="9144000" cy="4678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b="1" u="sng">
                <a:latin typeface="Comfortaa"/>
                <a:ea typeface="Comfortaa"/>
                <a:cs typeface="Comfortaa"/>
                <a:sym typeface="Comfortaa"/>
              </a:rPr>
              <a:t>https://www.michiganradio.org/post/toxic-town-michigans-most-polluted-zip-code</a:t>
            </a:r>
            <a:br>
              <a:rPr lang="en" sz="1100" b="1" u="sng">
                <a:latin typeface="Comfortaa"/>
                <a:ea typeface="Comfortaa"/>
                <a:cs typeface="Comfortaa"/>
                <a:sym typeface="Comfortaa"/>
              </a:rPr>
            </a:br>
            <a:r>
              <a:rPr lang="en" sz="1100" b="1" u="sng">
                <a:latin typeface="Comfortaa"/>
                <a:ea typeface="Comfortaa"/>
                <a:cs typeface="Comfortaa"/>
                <a:sym typeface="Comfortaa"/>
              </a:rPr>
              <a:t>https://mashable.com/article/california-worst-air-quality-smoke-fires/#L2omrUXHnOqC</a:t>
            </a:r>
            <a:br>
              <a:rPr lang="en" sz="1100" b="1" u="sng">
                <a:latin typeface="Comfortaa"/>
                <a:ea typeface="Comfortaa"/>
                <a:cs typeface="Comfortaa"/>
                <a:sym typeface="Comfortaa"/>
              </a:rPr>
            </a:br>
            <a:r>
              <a:rPr lang="en" sz="1100" b="1" u="sng">
                <a:latin typeface="Comfortaa"/>
                <a:ea typeface="Comfortaa"/>
                <a:cs typeface="Comfortaa"/>
                <a:sym typeface="Comfortaa"/>
              </a:rPr>
              <a:t>https://twitter.com/RARohde/status/1063444277987033088?ref_src=twsrc%5Etfw%7Ctwcamp%5Etweetembed%7Ctwterm%5E1063444277987033088&amp;ref_url=https%3A%2F%2Fmashable.com%2Farticle%2Fcalifornia-worst-air-quality-smoke-fires%2F</a:t>
            </a:r>
            <a:br>
              <a:rPr lang="en" sz="1100" b="1" u="sng">
                <a:latin typeface="Comfortaa"/>
                <a:ea typeface="Comfortaa"/>
                <a:cs typeface="Comfortaa"/>
                <a:sym typeface="Comfortaa"/>
              </a:rPr>
            </a:br>
            <a:r>
              <a:rPr lang="en" sz="1100" b="1" u="sng">
                <a:latin typeface="Comfortaa"/>
                <a:ea typeface="Comfortaa"/>
                <a:cs typeface="Comfortaa"/>
                <a:sym typeface="Comfortaa"/>
              </a:rPr>
              <a:t>https://www.nrdc.org/stories/air-pollution-everything-you-need-know</a:t>
            </a:r>
            <a:br>
              <a:rPr lang="en" sz="1100" b="1" u="sng">
                <a:latin typeface="Comfortaa"/>
                <a:ea typeface="Comfortaa"/>
                <a:cs typeface="Comfortaa"/>
                <a:sym typeface="Comfortaa"/>
              </a:rPr>
            </a:br>
            <a:r>
              <a:rPr lang="en" sz="1100" b="1" u="sng">
                <a:latin typeface="Comfortaa"/>
                <a:ea typeface="Comfortaa"/>
                <a:cs typeface="Comfortaa"/>
                <a:sym typeface="Comfortaa"/>
              </a:rPr>
              <a:t>https://www.nationalgeographic.com/environment/global-warming/pollution/</a:t>
            </a:r>
            <a:br>
              <a:rPr lang="en" sz="1100" b="1" u="sng">
                <a:latin typeface="Comfortaa"/>
                <a:ea typeface="Comfortaa"/>
                <a:cs typeface="Comfortaa"/>
                <a:sym typeface="Comfortaa"/>
              </a:rPr>
            </a:br>
            <a:r>
              <a:rPr lang="en" sz="1100" b="1" u="sng">
                <a:latin typeface="Comfortaa"/>
                <a:ea typeface="Comfortaa"/>
                <a:cs typeface="Comfortaa"/>
                <a:sym typeface="Comfortaa"/>
              </a:rPr>
              <a:t>https://www.who.int/airpollution/en/</a:t>
            </a:r>
            <a:br>
              <a:rPr lang="en" sz="1100" b="1" u="sng">
                <a:latin typeface="Comfortaa"/>
                <a:ea typeface="Comfortaa"/>
                <a:cs typeface="Comfortaa"/>
                <a:sym typeface="Comfortaa"/>
              </a:rPr>
            </a:br>
            <a:r>
              <a:rPr lang="en" sz="1100" b="1" u="sng">
                <a:latin typeface="Comfortaa"/>
                <a:ea typeface="Comfortaa"/>
                <a:cs typeface="Comfortaa"/>
                <a:sym typeface="Comfortaa"/>
              </a:rPr>
              <a:t>1https://airnow.gov/index.cfm?action=aqibasics.aqi</a:t>
            </a:r>
            <a:br>
              <a:rPr lang="en" sz="1100" b="1" u="sng">
                <a:latin typeface="Comfortaa"/>
                <a:ea typeface="Comfortaa"/>
                <a:cs typeface="Comfortaa"/>
                <a:sym typeface="Comfortaa"/>
              </a:rPr>
            </a:br>
            <a:r>
              <a:rPr lang="en" sz="1100" b="1" u="sng">
                <a:latin typeface="Comfortaa"/>
                <a:ea typeface="Comfortaa"/>
                <a:cs typeface="Comfortaa"/>
                <a:sym typeface="Comfortaa"/>
              </a:rPr>
              <a:t>https://www.theguardian.com/environment/2019/jan/25/worrying-rise-in-global-co2-forecast-for-2019</a:t>
            </a:r>
            <a:br>
              <a:rPr lang="en" sz="1100" b="1" u="sng">
                <a:latin typeface="Comfortaa"/>
                <a:ea typeface="Comfortaa"/>
                <a:cs typeface="Comfortaa"/>
                <a:sym typeface="Comfortaa"/>
              </a:rPr>
            </a:br>
            <a:r>
              <a:rPr lang="en" sz="1100" b="1" u="sng">
                <a:latin typeface="Comfortaa"/>
                <a:ea typeface="Comfortaa"/>
                <a:cs typeface="Comfortaa"/>
                <a:sym typeface="Comfortaa"/>
              </a:rPr>
              <a:t>https://www.canada.ca/en/environment-climate-change/services/air-pollution/quality-environment-economy/ecosystem/wild-animals.html</a:t>
            </a:r>
            <a:br>
              <a:rPr lang="en" sz="1100" b="1" u="sng">
                <a:latin typeface="Comfortaa"/>
                <a:ea typeface="Comfortaa"/>
                <a:cs typeface="Comfortaa"/>
                <a:sym typeface="Comfortaa"/>
              </a:rPr>
            </a:br>
            <a:r>
              <a:rPr lang="en" sz="1100" b="1" u="sng">
                <a:latin typeface="Comfortaa"/>
                <a:ea typeface="Comfortaa"/>
                <a:cs typeface="Comfortaa"/>
                <a:sym typeface="Comfortaa"/>
              </a:rPr>
              <a:t>https://www.cnn.com/videos/world/2017/01/09/beijing-pollution-proof-life-orig.cnn</a:t>
            </a:r>
            <a:br>
              <a:rPr lang="en" sz="1100" b="1" u="sng">
                <a:latin typeface="Comfortaa"/>
                <a:ea typeface="Comfortaa"/>
                <a:cs typeface="Comfortaa"/>
                <a:sym typeface="Comfortaa"/>
              </a:rPr>
            </a:br>
            <a:r>
              <a:rPr lang="en" sz="1100" b="1" u="sng">
                <a:latin typeface="Comfortaa"/>
                <a:ea typeface="Comfortaa"/>
                <a:cs typeface="Comfortaa"/>
                <a:sym typeface="Comfortaa"/>
              </a:rPr>
              <a:t>https://www.eartheclipse.com/environment/primary-causes-of-acid-rain.html</a:t>
            </a:r>
            <a:br>
              <a:rPr lang="en" sz="1100" b="1" u="sng">
                <a:latin typeface="Comfortaa"/>
                <a:ea typeface="Comfortaa"/>
                <a:cs typeface="Comfortaa"/>
                <a:sym typeface="Comfortaa"/>
              </a:rPr>
            </a:br>
            <a:r>
              <a:rPr lang="en" sz="1100" b="1" u="sng">
                <a:latin typeface="Comfortaa"/>
                <a:ea typeface="Comfortaa"/>
                <a:cs typeface="Comfortaa"/>
                <a:sym typeface="Comfortaa"/>
              </a:rPr>
              <a:t>https://www.ucsusa.org/clean-vehicles/fuel-efficiency</a:t>
            </a:r>
            <a:br>
              <a:rPr lang="en" sz="1100" b="1" u="sng">
                <a:latin typeface="Comfortaa"/>
                <a:ea typeface="Comfortaa"/>
                <a:cs typeface="Comfortaa"/>
                <a:sym typeface="Comfortaa"/>
              </a:rPr>
            </a:br>
            <a:r>
              <a:rPr lang="en" sz="1100" b="1" u="sng">
                <a:latin typeface="Comfortaa"/>
                <a:ea typeface="Comfortaa"/>
                <a:cs typeface="Comfortaa"/>
                <a:sym typeface="Comfortaa"/>
              </a:rPr>
              <a:t>https://www.metro-magazine.com/sustainability/news/293950/41-of-u-s-public-transit-buses-use-alt-fuels-hybrid-technology</a:t>
            </a:r>
            <a:br>
              <a:rPr lang="en" sz="1100" b="1" u="sng">
                <a:latin typeface="Comfortaa"/>
                <a:ea typeface="Comfortaa"/>
                <a:cs typeface="Comfortaa"/>
                <a:sym typeface="Comfortaa"/>
              </a:rPr>
            </a:br>
            <a:r>
              <a:rPr lang="en" sz="1100" b="1" u="sng">
                <a:latin typeface="Comfortaa"/>
                <a:ea typeface="Comfortaa"/>
                <a:cs typeface="Comfortaa"/>
                <a:sym typeface="Comfortaa"/>
              </a:rPr>
              <a:t>https://energynews.us/2017/11/08/midwest/as-solar-booms-in-michigan-townships-tackle-land-use-questions/</a:t>
            </a:r>
            <a:br>
              <a:rPr lang="en" sz="1100" b="1" u="sng">
                <a:latin typeface="Comfortaa"/>
                <a:ea typeface="Comfortaa"/>
                <a:cs typeface="Comfortaa"/>
                <a:sym typeface="Comfortaa"/>
              </a:rPr>
            </a:br>
            <a:r>
              <a:rPr lang="en" sz="1100" b="1" u="sng">
                <a:latin typeface="Comfortaa"/>
                <a:ea typeface="Comfortaa"/>
                <a:cs typeface="Comfortaa"/>
                <a:sym typeface="Comfortaa"/>
              </a:rPr>
              <a:t>http://www.alternative-energy-tutorials.com/energy-articles/passive-solar-energy.html</a:t>
            </a:r>
            <a:br>
              <a:rPr lang="en" sz="1100" b="1" u="sng">
                <a:latin typeface="Comfortaa"/>
                <a:ea typeface="Comfortaa"/>
                <a:cs typeface="Comfortaa"/>
                <a:sym typeface="Comfortaa"/>
              </a:rPr>
            </a:br>
            <a:r>
              <a:rPr lang="en" sz="1100" b="1" u="sng">
                <a:latin typeface="Comfortaa"/>
                <a:ea typeface="Comfortaa"/>
                <a:cs typeface="Comfortaa"/>
                <a:sym typeface="Comfortaa"/>
              </a:rPr>
              <a:t>http://blogs.edf.org/markets/2018/05/17/how-china-is-cleaning-up-its-air-pollution-faster-than-the-post-industrial-uk/</a:t>
            </a:r>
            <a:endParaRPr sz="1100" b="1" u="sng">
              <a:latin typeface="Comfortaa"/>
              <a:ea typeface="Comfortaa"/>
              <a:cs typeface="Comfortaa"/>
              <a:sym typeface="Comfortaa"/>
            </a:endParaRPr>
          </a:p>
          <a:p>
            <a:pPr marL="0" lvl="0" indent="0" algn="l" rtl="0">
              <a:lnSpc>
                <a:spcPct val="150000"/>
              </a:lnSpc>
              <a:spcBef>
                <a:spcPts val="1600"/>
              </a:spcBef>
              <a:spcAft>
                <a:spcPts val="0"/>
              </a:spcAft>
              <a:buNone/>
            </a:pPr>
            <a:endParaRPr sz="1100" b="1" u="sng">
              <a:latin typeface="Comfortaa"/>
              <a:ea typeface="Comfortaa"/>
              <a:cs typeface="Comfortaa"/>
              <a:sym typeface="Comfortaa"/>
            </a:endParaRPr>
          </a:p>
          <a:p>
            <a:pPr marL="0" lvl="0" indent="0" algn="l" rtl="0">
              <a:lnSpc>
                <a:spcPct val="115000"/>
              </a:lnSpc>
              <a:spcBef>
                <a:spcPts val="1600"/>
              </a:spcBef>
              <a:spcAft>
                <a:spcPts val="1600"/>
              </a:spcAft>
              <a:buNone/>
            </a:pPr>
            <a:endParaRPr sz="800" u="sng">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63000"/>
            <a:ext cx="85206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FF"/>
                </a:solidFill>
                <a:latin typeface="Comfortaa"/>
                <a:ea typeface="Comfortaa"/>
                <a:cs typeface="Comfortaa"/>
                <a:sym typeface="Comfortaa"/>
              </a:rPr>
              <a:t>~ Current Issues ~</a:t>
            </a:r>
            <a:endParaRPr b="1" u="sng">
              <a:solidFill>
                <a:srgbClr val="FFFFFF"/>
              </a:solidFill>
              <a:latin typeface="Comfortaa"/>
              <a:ea typeface="Comfortaa"/>
              <a:cs typeface="Comfortaa"/>
              <a:sym typeface="Comfortaa"/>
            </a:endParaRPr>
          </a:p>
        </p:txBody>
      </p:sp>
      <p:pic>
        <p:nvPicPr>
          <p:cNvPr id="61" name="Google Shape;61;p14" descr="Bill Kubota, One Detroit / Detroit Public Television  &#10;&#10;With this story that first aired on Detroit Public Television’s MiWeek hosted by Christy McDonald, One Detroit’s Will Glover reports on what life is like in 48217.">
            <a:hlinkClick r:id="rId3"/>
          </p:cNvPr>
          <p:cNvPicPr preferRelativeResize="0"/>
          <p:nvPr/>
        </p:nvPicPr>
        <p:blipFill>
          <a:blip r:embed="rId4">
            <a:alphaModFix/>
          </a:blip>
          <a:stretch>
            <a:fillRect/>
          </a:stretch>
        </p:blipFill>
        <p:spPr>
          <a:xfrm>
            <a:off x="1614225" y="833350"/>
            <a:ext cx="6080900" cy="3916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03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FF"/>
                </a:solidFill>
                <a:latin typeface="Comfortaa"/>
                <a:ea typeface="Comfortaa"/>
                <a:cs typeface="Comfortaa"/>
                <a:sym typeface="Comfortaa"/>
              </a:rPr>
              <a:t>~ Current Issues ~</a:t>
            </a:r>
            <a:endParaRPr b="1" u="sng">
              <a:solidFill>
                <a:srgbClr val="FFFFFF"/>
              </a:solidFill>
              <a:latin typeface="Comfortaa"/>
              <a:ea typeface="Comfortaa"/>
              <a:cs typeface="Comfortaa"/>
              <a:sym typeface="Comfortaa"/>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On June 19, 2017, an air monitoring station was installed in a part of Southwest Detroit.</a:t>
            </a:r>
            <a:br>
              <a:rPr lang="en">
                <a:latin typeface="Comfortaa"/>
                <a:ea typeface="Comfortaa"/>
                <a:cs typeface="Comfortaa"/>
                <a:sym typeface="Comfortaa"/>
              </a:rPr>
            </a:b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Boynton, Michigan, also known as zip code 48217, is considered to be one of the most toxic place in Michigan.</a:t>
            </a:r>
            <a:br>
              <a:rPr lang="en">
                <a:latin typeface="Comfortaa"/>
                <a:ea typeface="Comfortaa"/>
                <a:cs typeface="Comfortaa"/>
                <a:sym typeface="Comfortaa"/>
              </a:rPr>
            </a:br>
            <a:endParaRPr>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en">
                <a:latin typeface="Comfortaa"/>
                <a:ea typeface="Comfortaa"/>
                <a:cs typeface="Comfortaa"/>
                <a:sym typeface="Comfortaa"/>
              </a:rPr>
              <a:t>Many factories operate within the surrounding area of Southwest Detroit/and 48127, such as oil and coal burning plants.</a:t>
            </a:r>
            <a:endParaRPr>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13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FF"/>
                </a:solidFill>
                <a:latin typeface="Comfortaa"/>
                <a:ea typeface="Comfortaa"/>
                <a:cs typeface="Comfortaa"/>
                <a:sym typeface="Comfortaa"/>
              </a:rPr>
              <a:t>~ Current Issues ~</a:t>
            </a:r>
            <a:endParaRPr b="1" u="sng">
              <a:solidFill>
                <a:srgbClr val="FFFFFF"/>
              </a:solidFill>
              <a:latin typeface="Comfortaa"/>
              <a:ea typeface="Comfortaa"/>
              <a:cs typeface="Comfortaa"/>
              <a:sym typeface="Comfortaa"/>
            </a:endParaRPr>
          </a:p>
        </p:txBody>
      </p:sp>
      <p:sp>
        <p:nvSpPr>
          <p:cNvPr id="73" name="Google Shape;73;p16"/>
          <p:cNvSpPr txBox="1">
            <a:spLocks noGrp="1"/>
          </p:cNvSpPr>
          <p:nvPr>
            <p:ph type="body" idx="1"/>
          </p:nvPr>
        </p:nvSpPr>
        <p:spPr>
          <a:xfrm>
            <a:off x="311700" y="1152475"/>
            <a:ext cx="8520600" cy="3843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omfortaa"/>
              <a:buChar char="●"/>
            </a:pPr>
            <a:r>
              <a:rPr lang="en" b="1">
                <a:latin typeface="Comfortaa"/>
                <a:ea typeface="Comfortaa"/>
                <a:cs typeface="Comfortaa"/>
                <a:sym typeface="Comfortaa"/>
              </a:rPr>
              <a:t>Why is the issue with 48217 important to us?</a:t>
            </a:r>
            <a:endParaRPr b="1">
              <a:latin typeface="Comfortaa"/>
              <a:ea typeface="Comfortaa"/>
              <a:cs typeface="Comfortaa"/>
              <a:sym typeface="Comfortaa"/>
            </a:endParaRPr>
          </a:p>
          <a:p>
            <a:pPr marL="457200" lvl="0" indent="0" algn="l" rtl="0">
              <a:spcBef>
                <a:spcPts val="1600"/>
              </a:spcBef>
              <a:spcAft>
                <a:spcPts val="0"/>
              </a:spcAft>
              <a:buNone/>
            </a:pPr>
            <a:r>
              <a:rPr lang="en" b="1">
                <a:latin typeface="Comfortaa"/>
                <a:ea typeface="Comfortaa"/>
                <a:cs typeface="Comfortaa"/>
                <a:sym typeface="Comfortaa"/>
              </a:rPr>
              <a:t>- </a:t>
            </a:r>
            <a:r>
              <a:rPr lang="en">
                <a:latin typeface="Comfortaa"/>
                <a:ea typeface="Comfortaa"/>
                <a:cs typeface="Comfortaa"/>
                <a:sym typeface="Comfortaa"/>
              </a:rPr>
              <a:t>What does this say about the growing air problems in Detroit/Dearborn?</a:t>
            </a:r>
            <a:endParaRPr>
              <a:latin typeface="Comfortaa"/>
              <a:ea typeface="Comfortaa"/>
              <a:cs typeface="Comfortaa"/>
              <a:sym typeface="Comfortaa"/>
            </a:endParaRPr>
          </a:p>
          <a:p>
            <a:pPr marL="457200" lvl="0" indent="-342900" algn="l" rtl="0">
              <a:spcBef>
                <a:spcPts val="1600"/>
              </a:spcBef>
              <a:spcAft>
                <a:spcPts val="0"/>
              </a:spcAft>
              <a:buSzPts val="1800"/>
              <a:buFont typeface="Comfortaa"/>
              <a:buChar char="●"/>
            </a:pPr>
            <a:r>
              <a:rPr lang="en" b="1">
                <a:latin typeface="Comfortaa"/>
                <a:ea typeface="Comfortaa"/>
                <a:cs typeface="Comfortaa"/>
                <a:sym typeface="Comfortaa"/>
              </a:rPr>
              <a:t>Other Instances of Air Pollution:</a:t>
            </a:r>
            <a:endParaRPr b="1">
              <a:latin typeface="Comfortaa"/>
              <a:ea typeface="Comfortaa"/>
              <a:cs typeface="Comfortaa"/>
              <a:sym typeface="Comfortaa"/>
            </a:endParaRPr>
          </a:p>
          <a:p>
            <a:pPr marL="457200" lvl="0" indent="0" algn="l" rtl="0">
              <a:spcBef>
                <a:spcPts val="1600"/>
              </a:spcBef>
              <a:spcAft>
                <a:spcPts val="0"/>
              </a:spcAft>
              <a:buNone/>
            </a:pPr>
            <a:r>
              <a:rPr lang="en" b="1">
                <a:latin typeface="Comfortaa"/>
                <a:ea typeface="Comfortaa"/>
                <a:cs typeface="Comfortaa"/>
                <a:sym typeface="Comfortaa"/>
              </a:rPr>
              <a:t>- </a:t>
            </a:r>
            <a:r>
              <a:rPr lang="en">
                <a:latin typeface="Comfortaa"/>
                <a:ea typeface="Comfortaa"/>
                <a:cs typeface="Comfortaa"/>
                <a:sym typeface="Comfortaa"/>
              </a:rPr>
              <a:t>California Wildfires (worsened air quality in Northern California)</a:t>
            </a:r>
            <a:endParaRPr>
              <a:latin typeface="Comfortaa"/>
              <a:ea typeface="Comfortaa"/>
              <a:cs typeface="Comfortaa"/>
              <a:sym typeface="Comfortaa"/>
            </a:endParaRPr>
          </a:p>
          <a:p>
            <a:pPr marL="0" lvl="0" indent="0" algn="l" rtl="0">
              <a:spcBef>
                <a:spcPts val="1600"/>
              </a:spcBef>
              <a:spcAft>
                <a:spcPts val="1600"/>
              </a:spcAft>
              <a:buNone/>
            </a:pPr>
            <a:endParaRPr>
              <a:latin typeface="Comfortaa"/>
              <a:ea typeface="Comfortaa"/>
              <a:cs typeface="Comfortaa"/>
              <a:sym typeface="Comfortaa"/>
            </a:endParaRPr>
          </a:p>
        </p:txBody>
      </p:sp>
      <p:pic>
        <p:nvPicPr>
          <p:cNvPr id="74" name="Google Shape;74;p16"/>
          <p:cNvPicPr preferRelativeResize="0"/>
          <p:nvPr/>
        </p:nvPicPr>
        <p:blipFill>
          <a:blip r:embed="rId3">
            <a:alphaModFix/>
          </a:blip>
          <a:stretch>
            <a:fillRect/>
          </a:stretch>
        </p:blipFill>
        <p:spPr>
          <a:xfrm>
            <a:off x="6851850" y="0"/>
            <a:ext cx="2052328" cy="1501500"/>
          </a:xfrm>
          <a:prstGeom prst="rect">
            <a:avLst/>
          </a:prstGeom>
          <a:noFill/>
          <a:ln>
            <a:noFill/>
          </a:ln>
        </p:spPr>
      </p:pic>
      <p:pic>
        <p:nvPicPr>
          <p:cNvPr id="75" name="Google Shape;75;p16"/>
          <p:cNvPicPr preferRelativeResize="0"/>
          <p:nvPr/>
        </p:nvPicPr>
        <p:blipFill>
          <a:blip r:embed="rId4">
            <a:alphaModFix/>
          </a:blip>
          <a:stretch>
            <a:fillRect/>
          </a:stretch>
        </p:blipFill>
        <p:spPr>
          <a:xfrm>
            <a:off x="6231043" y="3552425"/>
            <a:ext cx="2457831" cy="1385199"/>
          </a:xfrm>
          <a:prstGeom prst="rect">
            <a:avLst/>
          </a:prstGeom>
          <a:noFill/>
          <a:ln>
            <a:noFill/>
          </a:ln>
        </p:spPr>
      </p:pic>
      <p:pic>
        <p:nvPicPr>
          <p:cNvPr id="76" name="Google Shape;76;p16"/>
          <p:cNvPicPr preferRelativeResize="0"/>
          <p:nvPr/>
        </p:nvPicPr>
        <p:blipFill>
          <a:blip r:embed="rId5">
            <a:alphaModFix/>
          </a:blip>
          <a:stretch>
            <a:fillRect/>
          </a:stretch>
        </p:blipFill>
        <p:spPr>
          <a:xfrm>
            <a:off x="311701" y="3614213"/>
            <a:ext cx="2457826" cy="13815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71500" y="568125"/>
            <a:ext cx="5286850" cy="3405350"/>
          </a:xfrm>
          <a:prstGeom prst="rect">
            <a:avLst/>
          </a:prstGeom>
          <a:noFill/>
          <a:ln>
            <a:noFill/>
          </a:ln>
        </p:spPr>
      </p:pic>
      <p:sp>
        <p:nvSpPr>
          <p:cNvPr id="82" name="Google Shape;82;p17"/>
          <p:cNvSpPr txBox="1"/>
          <p:nvPr/>
        </p:nvSpPr>
        <p:spPr>
          <a:xfrm>
            <a:off x="5479250" y="805775"/>
            <a:ext cx="3236400" cy="31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omfortaa"/>
                <a:ea typeface="Comfortaa"/>
                <a:cs typeface="Comfortaa"/>
                <a:sym typeface="Comfortaa"/>
              </a:rPr>
              <a:t>&lt;----</a:t>
            </a:r>
            <a:endParaRPr sz="1800">
              <a:latin typeface="Comfortaa"/>
              <a:ea typeface="Comfortaa"/>
              <a:cs typeface="Comfortaa"/>
              <a:sym typeface="Comfortaa"/>
            </a:endParaRPr>
          </a:p>
          <a:p>
            <a:pPr marL="0" lvl="0" indent="0" algn="l" rtl="0">
              <a:spcBef>
                <a:spcPts val="0"/>
              </a:spcBef>
              <a:spcAft>
                <a:spcPts val="0"/>
              </a:spcAft>
              <a:buNone/>
            </a:pPr>
            <a:r>
              <a:rPr lang="en" sz="1800">
                <a:latin typeface="Comfortaa"/>
                <a:ea typeface="Comfortaa"/>
                <a:cs typeface="Comfortaa"/>
                <a:sym typeface="Comfortaa"/>
              </a:rPr>
              <a:t>        Chart displaying air pollution based on PM2.5 in most polluted cities</a:t>
            </a:r>
            <a:endParaRPr sz="1800">
              <a:latin typeface="Comfortaa"/>
              <a:ea typeface="Comfortaa"/>
              <a:cs typeface="Comfortaa"/>
              <a:sym typeface="Comfortaa"/>
            </a:endParaRPr>
          </a:p>
          <a:p>
            <a:pPr marL="0" lvl="0" indent="0" algn="l" rtl="0">
              <a:spcBef>
                <a:spcPts val="0"/>
              </a:spcBef>
              <a:spcAft>
                <a:spcPts val="0"/>
              </a:spcAft>
              <a:buNone/>
            </a:pPr>
            <a:r>
              <a:rPr lang="en" sz="1800">
                <a:latin typeface="Comfortaa"/>
                <a:ea typeface="Comfortaa"/>
                <a:cs typeface="Comfortaa"/>
                <a:sym typeface="Comfortaa"/>
              </a:rPr>
              <a:t> </a:t>
            </a:r>
            <a:endParaRPr sz="1800">
              <a:latin typeface="Comfortaa"/>
              <a:ea typeface="Comfortaa"/>
              <a:cs typeface="Comfortaa"/>
              <a:sym typeface="Comfortaa"/>
            </a:endParaRPr>
          </a:p>
          <a:p>
            <a:pPr marL="0" lvl="0" indent="0" algn="l" rtl="0">
              <a:spcBef>
                <a:spcPts val="0"/>
              </a:spcBef>
              <a:spcAft>
                <a:spcPts val="0"/>
              </a:spcAft>
              <a:buNone/>
            </a:pPr>
            <a:r>
              <a:rPr lang="en" b="1">
                <a:latin typeface="Comfortaa"/>
                <a:ea typeface="Comfortaa"/>
                <a:cs typeface="Comfortaa"/>
                <a:sym typeface="Comfortaa"/>
              </a:rPr>
              <a:t>(measured in ug/m3; </a:t>
            </a:r>
            <a:r>
              <a:rPr lang="en" b="1">
                <a:solidFill>
                  <a:srgbClr val="8E7CC3"/>
                </a:solidFill>
                <a:latin typeface="Comfortaa"/>
                <a:ea typeface="Comfortaa"/>
                <a:cs typeface="Comfortaa"/>
                <a:sym typeface="Comfortaa"/>
              </a:rPr>
              <a:t>purple</a:t>
            </a:r>
            <a:r>
              <a:rPr lang="en" b="1">
                <a:solidFill>
                  <a:srgbClr val="351C75"/>
                </a:solidFill>
                <a:latin typeface="Comfortaa"/>
                <a:ea typeface="Comfortaa"/>
                <a:cs typeface="Comfortaa"/>
                <a:sym typeface="Comfortaa"/>
              </a:rPr>
              <a:t> </a:t>
            </a:r>
            <a:r>
              <a:rPr lang="en" b="1">
                <a:latin typeface="Comfortaa"/>
                <a:ea typeface="Comfortaa"/>
                <a:cs typeface="Comfortaa"/>
                <a:sym typeface="Comfortaa"/>
              </a:rPr>
              <a:t>indicates very hazardous air; only in cities with populations &gt;250,000)</a:t>
            </a:r>
            <a:endParaRPr b="1">
              <a:latin typeface="Comfortaa"/>
              <a:ea typeface="Comfortaa"/>
              <a:cs typeface="Comfortaa"/>
              <a:sym typeface="Comfortaa"/>
            </a:endParaRPr>
          </a:p>
          <a:p>
            <a:pPr marL="0" lvl="0" indent="0" algn="l" rtl="0">
              <a:spcBef>
                <a:spcPts val="0"/>
              </a:spcBef>
              <a:spcAft>
                <a:spcPts val="0"/>
              </a:spcAft>
              <a:buNone/>
            </a:pPr>
            <a:endParaRPr sz="1800">
              <a:latin typeface="Comfortaa"/>
              <a:ea typeface="Comfortaa"/>
              <a:cs typeface="Comfortaa"/>
              <a:sym typeface="Comfortaa"/>
            </a:endParaRPr>
          </a:p>
          <a:p>
            <a:pPr marL="0" lvl="0" indent="0" algn="l" rtl="0">
              <a:spcBef>
                <a:spcPts val="0"/>
              </a:spcBef>
              <a:spcAft>
                <a:spcPts val="0"/>
              </a:spcAft>
              <a:buNone/>
            </a:pPr>
            <a:r>
              <a:rPr lang="en" sz="1800">
                <a:latin typeface="Comfortaa"/>
                <a:ea typeface="Comfortaa"/>
                <a:cs typeface="Comfortaa"/>
                <a:sym typeface="Comfortaa"/>
              </a:rPr>
              <a:t>(Done around Nov 2018)</a:t>
            </a:r>
            <a:endParaRPr sz="1800">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216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FFFFFF"/>
                </a:solidFill>
                <a:latin typeface="Comfortaa"/>
                <a:ea typeface="Comfortaa"/>
                <a:cs typeface="Comfortaa"/>
                <a:sym typeface="Comfortaa"/>
              </a:rPr>
              <a:t>~ Critical Thinking ~</a:t>
            </a:r>
            <a:endParaRPr b="1" u="sng">
              <a:solidFill>
                <a:srgbClr val="FFFFFF"/>
              </a:solidFill>
              <a:latin typeface="Comfortaa"/>
              <a:ea typeface="Comfortaa"/>
              <a:cs typeface="Comfortaa"/>
              <a:sym typeface="Comfortaa"/>
            </a:endParaRPr>
          </a:p>
        </p:txBody>
      </p:sp>
      <p:sp>
        <p:nvSpPr>
          <p:cNvPr id="88" name="Google Shape;88;p18"/>
          <p:cNvSpPr txBox="1">
            <a:spLocks noGrp="1"/>
          </p:cNvSpPr>
          <p:nvPr>
            <p:ph type="body" idx="1"/>
          </p:nvPr>
        </p:nvSpPr>
        <p:spPr>
          <a:xfrm>
            <a:off x="311700" y="843575"/>
            <a:ext cx="8520600" cy="3990900"/>
          </a:xfrm>
          <a:prstGeom prst="rect">
            <a:avLst/>
          </a:prstGeom>
        </p:spPr>
        <p:txBody>
          <a:bodyPr spcFirstLastPara="1" wrap="square" lIns="91425" tIns="91425" rIns="91425" bIns="91425" anchor="t" anchorCtr="0">
            <a:noAutofit/>
          </a:bodyPr>
          <a:lstStyle/>
          <a:p>
            <a:pPr marL="457200" lvl="0" indent="-355600" algn="ctr" rtl="0">
              <a:spcBef>
                <a:spcPts val="0"/>
              </a:spcBef>
              <a:spcAft>
                <a:spcPts val="0"/>
              </a:spcAft>
              <a:buSzPts val="2000"/>
              <a:buFont typeface="Comfortaa"/>
              <a:buAutoNum type="arabicParenR"/>
            </a:pPr>
            <a:r>
              <a:rPr lang="en" sz="2000" b="1">
                <a:latin typeface="Comfortaa"/>
                <a:ea typeface="Comfortaa"/>
                <a:cs typeface="Comfortaa"/>
                <a:sym typeface="Comfortaa"/>
              </a:rPr>
              <a:t>How do we define Air Pollution?</a:t>
            </a:r>
            <a:br>
              <a:rPr lang="en" sz="2000" b="1">
                <a:latin typeface="Comfortaa"/>
                <a:ea typeface="Comfortaa"/>
                <a:cs typeface="Comfortaa"/>
                <a:sym typeface="Comfortaa"/>
              </a:rPr>
            </a:br>
            <a:endParaRPr sz="2000" b="1">
              <a:latin typeface="Comfortaa"/>
              <a:ea typeface="Comfortaa"/>
              <a:cs typeface="Comfortaa"/>
              <a:sym typeface="Comfortaa"/>
            </a:endParaRPr>
          </a:p>
          <a:p>
            <a:pPr marL="457200" lvl="0" indent="-355600" algn="ctr" rtl="0">
              <a:spcBef>
                <a:spcPts val="0"/>
              </a:spcBef>
              <a:spcAft>
                <a:spcPts val="0"/>
              </a:spcAft>
              <a:buSzPts val="2000"/>
              <a:buFont typeface="Comfortaa"/>
              <a:buAutoNum type="arabicParenR"/>
            </a:pPr>
            <a:r>
              <a:rPr lang="en" sz="2000" b="1">
                <a:latin typeface="Comfortaa"/>
                <a:ea typeface="Comfortaa"/>
                <a:cs typeface="Comfortaa"/>
                <a:sym typeface="Comfortaa"/>
              </a:rPr>
              <a:t>How can air pollution harm us and our environment?</a:t>
            </a:r>
            <a:br>
              <a:rPr lang="en" sz="2000" b="1">
                <a:latin typeface="Comfortaa"/>
                <a:ea typeface="Comfortaa"/>
                <a:cs typeface="Comfortaa"/>
                <a:sym typeface="Comfortaa"/>
              </a:rPr>
            </a:br>
            <a:endParaRPr sz="2000" b="1">
              <a:latin typeface="Comfortaa"/>
              <a:ea typeface="Comfortaa"/>
              <a:cs typeface="Comfortaa"/>
              <a:sym typeface="Comfortaa"/>
            </a:endParaRPr>
          </a:p>
          <a:p>
            <a:pPr marL="457200" lvl="0" indent="-355600" algn="ctr" rtl="0">
              <a:spcBef>
                <a:spcPts val="0"/>
              </a:spcBef>
              <a:spcAft>
                <a:spcPts val="0"/>
              </a:spcAft>
              <a:buSzPts val="2000"/>
              <a:buFont typeface="Comfortaa"/>
              <a:buAutoNum type="arabicParenR"/>
            </a:pPr>
            <a:r>
              <a:rPr lang="en" sz="2000" b="1">
                <a:latin typeface="Comfortaa"/>
                <a:ea typeface="Comfortaa"/>
                <a:cs typeface="Comfortaa"/>
                <a:sym typeface="Comfortaa"/>
              </a:rPr>
              <a:t>What factors play into air pollution?</a:t>
            </a:r>
            <a:br>
              <a:rPr lang="en" sz="2000" b="1">
                <a:latin typeface="Comfortaa"/>
                <a:ea typeface="Comfortaa"/>
                <a:cs typeface="Comfortaa"/>
                <a:sym typeface="Comfortaa"/>
              </a:rPr>
            </a:br>
            <a:endParaRPr sz="2000" b="1">
              <a:latin typeface="Comfortaa"/>
              <a:ea typeface="Comfortaa"/>
              <a:cs typeface="Comfortaa"/>
              <a:sym typeface="Comfortaa"/>
            </a:endParaRPr>
          </a:p>
          <a:p>
            <a:pPr marL="457200" lvl="0" indent="-355600" algn="ctr" rtl="0">
              <a:spcBef>
                <a:spcPts val="0"/>
              </a:spcBef>
              <a:spcAft>
                <a:spcPts val="0"/>
              </a:spcAft>
              <a:buSzPts val="2000"/>
              <a:buFont typeface="Comfortaa"/>
              <a:buAutoNum type="arabicParenR"/>
            </a:pPr>
            <a:r>
              <a:rPr lang="en" sz="2000" b="1">
                <a:latin typeface="Comfortaa"/>
                <a:ea typeface="Comfortaa"/>
                <a:cs typeface="Comfortaa"/>
                <a:sym typeface="Comfortaa"/>
              </a:rPr>
              <a:t>What are solutions to </a:t>
            </a:r>
            <a:r>
              <a:rPr lang="en" sz="2000" b="1" u="sng">
                <a:latin typeface="Comfortaa"/>
                <a:ea typeface="Comfortaa"/>
                <a:cs typeface="Comfortaa"/>
                <a:sym typeface="Comfortaa"/>
              </a:rPr>
              <a:t>eliminating</a:t>
            </a:r>
            <a:r>
              <a:rPr lang="en" sz="2000" b="1">
                <a:latin typeface="Comfortaa"/>
                <a:ea typeface="Comfortaa"/>
                <a:cs typeface="Comfortaa"/>
                <a:sym typeface="Comfortaa"/>
              </a:rPr>
              <a:t> air pollution?</a:t>
            </a:r>
            <a:br>
              <a:rPr lang="en" sz="2000" b="1">
                <a:latin typeface="Comfortaa"/>
                <a:ea typeface="Comfortaa"/>
                <a:cs typeface="Comfortaa"/>
                <a:sym typeface="Comfortaa"/>
              </a:rPr>
            </a:br>
            <a:endParaRPr sz="2000" b="1">
              <a:latin typeface="Comfortaa"/>
              <a:ea typeface="Comfortaa"/>
              <a:cs typeface="Comfortaa"/>
              <a:sym typeface="Comfortaa"/>
            </a:endParaRPr>
          </a:p>
          <a:p>
            <a:pPr marL="457200" lvl="0" indent="-355600" algn="ctr" rtl="0">
              <a:spcBef>
                <a:spcPts val="0"/>
              </a:spcBef>
              <a:spcAft>
                <a:spcPts val="0"/>
              </a:spcAft>
              <a:buSzPts val="2000"/>
              <a:buFont typeface="Comfortaa"/>
              <a:buAutoNum type="arabicParenR"/>
            </a:pPr>
            <a:r>
              <a:rPr lang="en" sz="2000" b="1">
                <a:latin typeface="Comfortaa"/>
                <a:ea typeface="Comfortaa"/>
                <a:cs typeface="Comfortaa"/>
                <a:sym typeface="Comfortaa"/>
              </a:rPr>
              <a:t>How is air pollution affecting us today?*</a:t>
            </a:r>
            <a:br>
              <a:rPr lang="en" sz="2000" b="1">
                <a:latin typeface="Comfortaa"/>
                <a:ea typeface="Comfortaa"/>
                <a:cs typeface="Comfortaa"/>
                <a:sym typeface="Comfortaa"/>
              </a:rPr>
            </a:br>
            <a:r>
              <a:rPr lang="en" sz="2000" b="1">
                <a:latin typeface="Comfortaa"/>
                <a:ea typeface="Comfortaa"/>
                <a:cs typeface="Comfortaa"/>
                <a:sym typeface="Comfortaa"/>
              </a:rPr>
              <a:t/>
            </a:r>
            <a:br>
              <a:rPr lang="en" sz="2000" b="1">
                <a:latin typeface="Comfortaa"/>
                <a:ea typeface="Comfortaa"/>
                <a:cs typeface="Comfortaa"/>
                <a:sym typeface="Comfortaa"/>
              </a:rPr>
            </a:br>
            <a:r>
              <a:rPr lang="en" sz="2000" b="1">
                <a:latin typeface="Comfortaa"/>
                <a:ea typeface="Comfortaa"/>
                <a:cs typeface="Comfortaa"/>
                <a:sym typeface="Comfortaa"/>
              </a:rPr>
              <a:t>*</a:t>
            </a:r>
            <a:r>
              <a:rPr lang="en" b="1">
                <a:latin typeface="Comfortaa"/>
                <a:ea typeface="Comfortaa"/>
                <a:cs typeface="Comfortaa"/>
                <a:sym typeface="Comfortaa"/>
              </a:rPr>
              <a:t>My personal opinion on the matter</a:t>
            </a:r>
            <a:endParaRPr b="1">
              <a:latin typeface="Comfortaa"/>
              <a:ea typeface="Comfortaa"/>
              <a:cs typeface="Comfortaa"/>
              <a:sym typeface="Comforta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xEl>
                                              <p:pRg st="0" end="0"/>
                                            </p:txEl>
                                          </p:spTgt>
                                        </p:tgtEl>
                                        <p:attrNameLst>
                                          <p:attrName>style.visibility</p:attrName>
                                        </p:attrNameLst>
                                      </p:cBhvr>
                                      <p:to>
                                        <p:strVal val="visible"/>
                                      </p:to>
                                    </p:set>
                                    <p:animEffect transition="in" filter="fade">
                                      <p:cBhvr>
                                        <p:cTn id="12" dur="1000"/>
                                        <p:tgtEl>
                                          <p:spTgt spid="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xEl>
                                              <p:pRg st="1" end="1"/>
                                            </p:txEl>
                                          </p:spTgt>
                                        </p:tgtEl>
                                        <p:attrNameLst>
                                          <p:attrName>style.visibility</p:attrName>
                                        </p:attrNameLst>
                                      </p:cBhvr>
                                      <p:to>
                                        <p:strVal val="visible"/>
                                      </p:to>
                                    </p:set>
                                    <p:animEffect transition="in" filter="fade">
                                      <p:cBhvr>
                                        <p:cTn id="17" dur="1000"/>
                                        <p:tgtEl>
                                          <p:spTgt spid="8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xEl>
                                              <p:pRg st="2" end="2"/>
                                            </p:txEl>
                                          </p:spTgt>
                                        </p:tgtEl>
                                        <p:attrNameLst>
                                          <p:attrName>style.visibility</p:attrName>
                                        </p:attrNameLst>
                                      </p:cBhvr>
                                      <p:to>
                                        <p:strVal val="visible"/>
                                      </p:to>
                                    </p:set>
                                    <p:animEffect transition="in" filter="fade">
                                      <p:cBhvr>
                                        <p:cTn id="22" dur="1000"/>
                                        <p:tgtEl>
                                          <p:spTgt spid="8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xEl>
                                              <p:pRg st="3" end="3"/>
                                            </p:txEl>
                                          </p:spTgt>
                                        </p:tgtEl>
                                        <p:attrNameLst>
                                          <p:attrName>style.visibility</p:attrName>
                                        </p:attrNameLst>
                                      </p:cBhvr>
                                      <p:to>
                                        <p:strVal val="visible"/>
                                      </p:to>
                                    </p:set>
                                    <p:animEffect transition="in" filter="fade">
                                      <p:cBhvr>
                                        <p:cTn id="27" dur="1000"/>
                                        <p:tgtEl>
                                          <p:spTgt spid="8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xEl>
                                              <p:pRg st="4" end="4"/>
                                            </p:txEl>
                                          </p:spTgt>
                                        </p:tgtEl>
                                        <p:attrNameLst>
                                          <p:attrName>style.visibility</p:attrName>
                                        </p:attrNameLst>
                                      </p:cBhvr>
                                      <p:to>
                                        <p:strVal val="visible"/>
                                      </p:to>
                                    </p:set>
                                    <p:animEffect transition="in" filter="fade">
                                      <p:cBhvr>
                                        <p:cTn id="32" dur="1000"/>
                                        <p:tgtEl>
                                          <p:spTgt spid="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FF"/>
                </a:solidFill>
                <a:latin typeface="Comfortaa"/>
                <a:ea typeface="Comfortaa"/>
                <a:cs typeface="Comfortaa"/>
                <a:sym typeface="Comfortaa"/>
              </a:rPr>
              <a:t>~ Definition of Air Pollution ~</a:t>
            </a:r>
            <a:endParaRPr b="1" u="sng">
              <a:solidFill>
                <a:srgbClr val="FFFFFF"/>
              </a:solidFill>
              <a:latin typeface="Comfortaa"/>
              <a:ea typeface="Comfortaa"/>
              <a:cs typeface="Comfortaa"/>
              <a:sym typeface="Comfortaa"/>
            </a:endParaRPr>
          </a:p>
        </p:txBody>
      </p:sp>
      <p:sp>
        <p:nvSpPr>
          <p:cNvPr id="94" name="Google Shape;94;p19"/>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omfortaa"/>
                <a:ea typeface="Comfortaa"/>
                <a:cs typeface="Comfortaa"/>
                <a:sym typeface="Comfortaa"/>
              </a:rPr>
              <a:t>There are many ways people have defined Air Pollution:</a:t>
            </a:r>
            <a:endParaRPr sz="1500" b="1">
              <a:latin typeface="Comfortaa"/>
              <a:ea typeface="Comfortaa"/>
              <a:cs typeface="Comfortaa"/>
              <a:sym typeface="Comfortaa"/>
            </a:endParaRPr>
          </a:p>
          <a:p>
            <a:pPr marL="457200" lvl="0" indent="-323850" algn="l" rtl="0">
              <a:spcBef>
                <a:spcPts val="1600"/>
              </a:spcBef>
              <a:spcAft>
                <a:spcPts val="0"/>
              </a:spcAft>
              <a:buSzPts val="1500"/>
              <a:buFont typeface="Comfortaa"/>
              <a:buChar char="-"/>
            </a:pPr>
            <a:r>
              <a:rPr lang="en" sz="1500">
                <a:latin typeface="Comfortaa"/>
                <a:ea typeface="Comfortaa"/>
                <a:cs typeface="Comfortaa"/>
                <a:sym typeface="Comfortaa"/>
              </a:rPr>
              <a:t>The NRDC defines air pollution as “</a:t>
            </a:r>
            <a:r>
              <a:rPr lang="en" sz="1500" i="1">
                <a:solidFill>
                  <a:srgbClr val="666666"/>
                </a:solidFill>
                <a:latin typeface="Comfortaa"/>
                <a:ea typeface="Comfortaa"/>
                <a:cs typeface="Comfortaa"/>
                <a:sym typeface="Comfortaa"/>
              </a:rPr>
              <a:t>the release of pollutants into the air that are detrimental to human health and the planet as a whole.”</a:t>
            </a:r>
            <a:br>
              <a:rPr lang="en" sz="1500" i="1">
                <a:solidFill>
                  <a:srgbClr val="666666"/>
                </a:solidFill>
                <a:latin typeface="Comfortaa"/>
                <a:ea typeface="Comfortaa"/>
                <a:cs typeface="Comfortaa"/>
                <a:sym typeface="Comfortaa"/>
              </a:rPr>
            </a:br>
            <a:endParaRPr sz="1500" i="1">
              <a:solidFill>
                <a:srgbClr val="666666"/>
              </a:solidFill>
              <a:latin typeface="Comfortaa"/>
              <a:ea typeface="Comfortaa"/>
              <a:cs typeface="Comfortaa"/>
              <a:sym typeface="Comfortaa"/>
            </a:endParaRPr>
          </a:p>
          <a:p>
            <a:pPr marL="457200" lvl="0" indent="-323850" algn="l" rtl="0">
              <a:spcBef>
                <a:spcPts val="0"/>
              </a:spcBef>
              <a:spcAft>
                <a:spcPts val="0"/>
              </a:spcAft>
              <a:buClr>
                <a:srgbClr val="666666"/>
              </a:buClr>
              <a:buSzPts val="1500"/>
              <a:buFont typeface="Comfortaa"/>
              <a:buChar char="-"/>
            </a:pPr>
            <a:r>
              <a:rPr lang="en" sz="1500" i="1">
                <a:solidFill>
                  <a:srgbClr val="666666"/>
                </a:solidFill>
                <a:latin typeface="Comfortaa"/>
                <a:ea typeface="Comfortaa"/>
                <a:cs typeface="Comfortaa"/>
                <a:sym typeface="Comfortaa"/>
              </a:rPr>
              <a:t>The WHO defines air pollution as “</a:t>
            </a:r>
            <a:r>
              <a:rPr lang="en" sz="1500" i="1">
                <a:latin typeface="Comfortaa"/>
                <a:ea typeface="Comfortaa"/>
                <a:cs typeface="Comfortaa"/>
                <a:sym typeface="Comfortaa"/>
              </a:rPr>
              <a:t>contamination of the indoor or outdoor environment by any chemical, physical or biological agent that modifies the natural characteristics of the atmosphere.”</a:t>
            </a:r>
            <a:br>
              <a:rPr lang="en" sz="1500" i="1">
                <a:latin typeface="Comfortaa"/>
                <a:ea typeface="Comfortaa"/>
                <a:cs typeface="Comfortaa"/>
                <a:sym typeface="Comfortaa"/>
              </a:rPr>
            </a:br>
            <a:endParaRPr sz="1500" i="1">
              <a:latin typeface="Comfortaa"/>
              <a:ea typeface="Comfortaa"/>
              <a:cs typeface="Comfortaa"/>
              <a:sym typeface="Comfortaa"/>
            </a:endParaRPr>
          </a:p>
          <a:p>
            <a:pPr marL="457200" lvl="0" indent="-323850" algn="l" rtl="0">
              <a:spcBef>
                <a:spcPts val="0"/>
              </a:spcBef>
              <a:spcAft>
                <a:spcPts val="0"/>
              </a:spcAft>
              <a:buSzPts val="1500"/>
              <a:buFont typeface="Comfortaa"/>
              <a:buChar char="-"/>
            </a:pPr>
            <a:r>
              <a:rPr lang="en" sz="1500">
                <a:latin typeface="Comfortaa"/>
                <a:ea typeface="Comfortaa"/>
                <a:cs typeface="Comfortaa"/>
                <a:sym typeface="Comfortaa"/>
              </a:rPr>
              <a:t>National Geographic defined air pollution as “</a:t>
            </a:r>
            <a:r>
              <a:rPr lang="en" sz="1500" i="1">
                <a:latin typeface="Comfortaa"/>
                <a:ea typeface="Comfortaa"/>
                <a:cs typeface="Comfortaa"/>
                <a:sym typeface="Comfortaa"/>
              </a:rPr>
              <a:t>a mix of particles and gases that can reach harmful concentrations both outside and indoors.</a:t>
            </a:r>
            <a:r>
              <a:rPr lang="en" sz="1500">
                <a:latin typeface="Comfortaa"/>
                <a:ea typeface="Comfortaa"/>
                <a:cs typeface="Comfortaa"/>
                <a:sym typeface="Comfortaa"/>
              </a:rPr>
              <a:t>”</a:t>
            </a:r>
            <a:endParaRPr sz="1500">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FF"/>
                </a:solidFill>
                <a:latin typeface="Comfortaa"/>
                <a:ea typeface="Comfortaa"/>
                <a:cs typeface="Comfortaa"/>
                <a:sym typeface="Comfortaa"/>
              </a:rPr>
              <a:t>~ Definition of Air Pollution ~</a:t>
            </a:r>
            <a:endParaRPr b="1" u="sng">
              <a:solidFill>
                <a:srgbClr val="FFFFFF"/>
              </a:solidFill>
              <a:latin typeface="Comfortaa"/>
              <a:ea typeface="Comfortaa"/>
              <a:cs typeface="Comfortaa"/>
              <a:sym typeface="Comfortaa"/>
            </a:endParaRPr>
          </a:p>
        </p:txBody>
      </p:sp>
      <p:sp>
        <p:nvSpPr>
          <p:cNvPr id="100" name="Google Shape;100;p20"/>
          <p:cNvSpPr txBox="1">
            <a:spLocks noGrp="1"/>
          </p:cNvSpPr>
          <p:nvPr>
            <p:ph type="body" idx="1"/>
          </p:nvPr>
        </p:nvSpPr>
        <p:spPr>
          <a:xfrm>
            <a:off x="311700" y="1152475"/>
            <a:ext cx="8520600" cy="389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mfortaa"/>
                <a:ea typeface="Comfortaa"/>
                <a:cs typeface="Comfortaa"/>
                <a:sym typeface="Comfortaa"/>
              </a:rPr>
              <a:t>Cont.</a:t>
            </a:r>
            <a:endParaRPr b="1">
              <a:latin typeface="Comfortaa"/>
              <a:ea typeface="Comfortaa"/>
              <a:cs typeface="Comfortaa"/>
              <a:sym typeface="Comfortaa"/>
            </a:endParaRPr>
          </a:p>
          <a:p>
            <a:pPr marL="0" lvl="0" indent="0" algn="l" rtl="0">
              <a:spcBef>
                <a:spcPts val="1600"/>
              </a:spcBef>
              <a:spcAft>
                <a:spcPts val="0"/>
              </a:spcAft>
              <a:buNone/>
            </a:pPr>
            <a:r>
              <a:rPr lang="en" sz="1500">
                <a:latin typeface="Comfortaa"/>
                <a:ea typeface="Comfortaa"/>
                <a:cs typeface="Comfortaa"/>
                <a:sym typeface="Comfortaa"/>
              </a:rPr>
              <a:t>While complex, the WHO gives a better definition of what air pollution is. See, when it comes to the issue of air pollution, most often people assume that it’s pollutants that come from a factory. However, people ignore that air pollution isn’t just artificial, but can also be caused by natural occurrences </a:t>
            </a:r>
            <a:r>
              <a:rPr lang="en" sz="1500" b="1" i="1">
                <a:latin typeface="Comfortaa"/>
                <a:ea typeface="Comfortaa"/>
                <a:cs typeface="Comfortaa"/>
                <a:sym typeface="Comfortaa"/>
              </a:rPr>
              <a:t>(refer back to California wildfires).</a:t>
            </a:r>
            <a:endParaRPr sz="1500" b="1" i="1">
              <a:latin typeface="Comfortaa"/>
              <a:ea typeface="Comfortaa"/>
              <a:cs typeface="Comfortaa"/>
              <a:sym typeface="Comfortaa"/>
            </a:endParaRPr>
          </a:p>
          <a:p>
            <a:pPr marL="0" lvl="0" indent="0" algn="l" rtl="0">
              <a:spcBef>
                <a:spcPts val="1600"/>
              </a:spcBef>
              <a:spcAft>
                <a:spcPts val="0"/>
              </a:spcAft>
              <a:buNone/>
            </a:pPr>
            <a:r>
              <a:rPr lang="en" sz="1500">
                <a:latin typeface="Comfortaa"/>
                <a:ea typeface="Comfortaa"/>
                <a:cs typeface="Comfortaa"/>
                <a:sym typeface="Comfortaa"/>
              </a:rPr>
              <a:t>The WHO’s definition also mentions a wide variety of pollutants that can pollute our air. Bacteria contaminants, such as mold, can contaminate the indoor air quality of our homes, buildings, etc. </a:t>
            </a:r>
            <a:r>
              <a:rPr lang="en" sz="1500" b="1">
                <a:latin typeface="Comfortaa"/>
                <a:ea typeface="Comfortaa"/>
                <a:cs typeface="Comfortaa"/>
                <a:sym typeface="Comfortaa"/>
              </a:rPr>
              <a:t>But</a:t>
            </a:r>
            <a:r>
              <a:rPr lang="en" sz="1500">
                <a:latin typeface="Comfortaa"/>
                <a:ea typeface="Comfortaa"/>
                <a:cs typeface="Comfortaa"/>
                <a:sym typeface="Comfortaa"/>
              </a:rPr>
              <a:t>, the WHO’s definition also forgets to mention how air pollution can affect the physical landscape of an area, our water sources, animals, etc.</a:t>
            </a:r>
            <a:endParaRPr sz="1500">
              <a:latin typeface="Comfortaa"/>
              <a:ea typeface="Comfortaa"/>
              <a:cs typeface="Comfortaa"/>
              <a:sym typeface="Comfortaa"/>
            </a:endParaRPr>
          </a:p>
          <a:p>
            <a:pPr marL="0" lvl="0" indent="0" algn="l" rtl="0">
              <a:spcBef>
                <a:spcPts val="1600"/>
              </a:spcBef>
              <a:spcAft>
                <a:spcPts val="1600"/>
              </a:spcAft>
              <a:buNone/>
            </a:pPr>
            <a:endParaRPr sz="1500">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69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FF"/>
                </a:solidFill>
                <a:latin typeface="Comfortaa"/>
                <a:ea typeface="Comfortaa"/>
                <a:cs typeface="Comfortaa"/>
                <a:sym typeface="Comfortaa"/>
              </a:rPr>
              <a:t>~ Definition of Air Pollution ~</a:t>
            </a:r>
            <a:endParaRPr b="1" u="sng">
              <a:solidFill>
                <a:srgbClr val="FFFFFF"/>
              </a:solidFill>
              <a:latin typeface="Comfortaa"/>
              <a:ea typeface="Comfortaa"/>
              <a:cs typeface="Comfortaa"/>
              <a:sym typeface="Comfortaa"/>
            </a:endParaRPr>
          </a:p>
        </p:txBody>
      </p:sp>
      <p:sp>
        <p:nvSpPr>
          <p:cNvPr id="106" name="Google Shape;106;p21"/>
          <p:cNvSpPr txBox="1">
            <a:spLocks noGrp="1"/>
          </p:cNvSpPr>
          <p:nvPr>
            <p:ph type="body" idx="1"/>
          </p:nvPr>
        </p:nvSpPr>
        <p:spPr>
          <a:xfrm>
            <a:off x="0" y="603150"/>
            <a:ext cx="9144000" cy="39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mfortaa"/>
                <a:ea typeface="Comfortaa"/>
                <a:cs typeface="Comfortaa"/>
                <a:sym typeface="Comfortaa"/>
              </a:rPr>
              <a:t>Of course, I can’t explain every single detail to you about air pollution, so we’ll only be going over the two different kinds of air pollution:</a:t>
            </a:r>
            <a:endParaRPr b="1">
              <a:latin typeface="Comfortaa"/>
              <a:ea typeface="Comfortaa"/>
              <a:cs typeface="Comfortaa"/>
              <a:sym typeface="Comfortaa"/>
            </a:endParaRPr>
          </a:p>
          <a:p>
            <a:pPr marL="457200" lvl="0" indent="-323850" algn="l" rtl="0">
              <a:spcBef>
                <a:spcPts val="1600"/>
              </a:spcBef>
              <a:spcAft>
                <a:spcPts val="0"/>
              </a:spcAft>
              <a:buSzPts val="1500"/>
              <a:buFont typeface="Comfortaa"/>
              <a:buChar char="●"/>
            </a:pPr>
            <a:r>
              <a:rPr lang="en" sz="1500" b="1">
                <a:latin typeface="Comfortaa"/>
                <a:ea typeface="Comfortaa"/>
                <a:cs typeface="Comfortaa"/>
                <a:sym typeface="Comfortaa"/>
              </a:rPr>
              <a:t>Outdoor Air Pollution and Indoor Air Pollution</a:t>
            </a:r>
            <a:endParaRPr sz="1500" b="1">
              <a:latin typeface="Comfortaa"/>
              <a:ea typeface="Comfortaa"/>
              <a:cs typeface="Comfortaa"/>
              <a:sym typeface="Comfortaa"/>
            </a:endParaRPr>
          </a:p>
          <a:p>
            <a:pPr marL="0" lvl="0" indent="0" algn="l" rtl="0">
              <a:spcBef>
                <a:spcPts val="1600"/>
              </a:spcBef>
              <a:spcAft>
                <a:spcPts val="0"/>
              </a:spcAft>
              <a:buNone/>
            </a:pPr>
            <a:r>
              <a:rPr lang="en" b="1">
                <a:latin typeface="Comfortaa"/>
                <a:ea typeface="Comfortaa"/>
                <a:cs typeface="Comfortaa"/>
                <a:sym typeface="Comfortaa"/>
              </a:rPr>
              <a:t>Before we get into those things, I want to mention a couple of key terms:</a:t>
            </a:r>
            <a:endParaRPr b="1">
              <a:latin typeface="Comfortaa"/>
              <a:ea typeface="Comfortaa"/>
              <a:cs typeface="Comfortaa"/>
              <a:sym typeface="Comfortaa"/>
            </a:endParaRPr>
          </a:p>
          <a:p>
            <a:pPr marL="457200" lvl="0" indent="-342900" algn="l" rtl="0">
              <a:spcBef>
                <a:spcPts val="1600"/>
              </a:spcBef>
              <a:spcAft>
                <a:spcPts val="0"/>
              </a:spcAft>
              <a:buSzPts val="1800"/>
              <a:buFont typeface="Comfortaa"/>
              <a:buChar char="-"/>
            </a:pPr>
            <a:r>
              <a:rPr lang="en" sz="1500">
                <a:latin typeface="Comfortaa"/>
                <a:ea typeface="Comfortaa"/>
                <a:cs typeface="Comfortaa"/>
                <a:sym typeface="Comfortaa"/>
              </a:rPr>
              <a:t>Air Quality Index (AQI): “an index for reporting daily air quality. It tells you how clean or polluted your air is, and what associated health effects might be a concern for you.”</a:t>
            </a:r>
            <a:endParaRPr sz="1500">
              <a:latin typeface="Comfortaa"/>
              <a:ea typeface="Comfortaa"/>
              <a:cs typeface="Comfortaa"/>
              <a:sym typeface="Comfortaa"/>
            </a:endParaRPr>
          </a:p>
        </p:txBody>
      </p:sp>
      <p:pic>
        <p:nvPicPr>
          <p:cNvPr id="107" name="Google Shape;107;p21"/>
          <p:cNvPicPr preferRelativeResize="0"/>
          <p:nvPr/>
        </p:nvPicPr>
        <p:blipFill>
          <a:blip r:embed="rId3">
            <a:alphaModFix/>
          </a:blip>
          <a:stretch>
            <a:fillRect/>
          </a:stretch>
        </p:blipFill>
        <p:spPr>
          <a:xfrm>
            <a:off x="311700" y="3113950"/>
            <a:ext cx="4310875" cy="1975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On-screen Show (16:9)</PresentationFormat>
  <Paragraphs>75</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Comfortaa</vt:lpstr>
      <vt:lpstr>Simple Light</vt:lpstr>
      <vt:lpstr>A I R</vt:lpstr>
      <vt:lpstr>~ Current Issues ~</vt:lpstr>
      <vt:lpstr>~ Current Issues ~</vt:lpstr>
      <vt:lpstr>~ Current Issues ~</vt:lpstr>
      <vt:lpstr>Slide 5</vt:lpstr>
      <vt:lpstr>~ Critical Thinking ~</vt:lpstr>
      <vt:lpstr>~ Definition of Air Pollution ~</vt:lpstr>
      <vt:lpstr>~ Definition of Air Pollution ~</vt:lpstr>
      <vt:lpstr>~ Definition of Air Pollution ~</vt:lpstr>
      <vt:lpstr>~ Definition of Air Pollution ~</vt:lpstr>
      <vt:lpstr>~ Definition of Air Pollution ~</vt:lpstr>
      <vt:lpstr>~ Cons/Problems with Air Pollution ~</vt:lpstr>
      <vt:lpstr>Slide 13</vt:lpstr>
      <vt:lpstr>~ Factors That Cause Air Pollution ~</vt:lpstr>
      <vt:lpstr>~ Expert Opinion ~</vt:lpstr>
      <vt:lpstr>~ Pros/Solutions to Air Pollution ~</vt:lpstr>
      <vt:lpstr>Slide 17</vt:lpstr>
      <vt:lpstr>~ How Are We Affected by Air Pollution Now? ~</vt:lpstr>
      <vt:lpstr>~ Bibliography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 R</dc:title>
  <dc:creator>Owner</dc:creator>
  <cp:lastModifiedBy>Owner</cp:lastModifiedBy>
  <cp:revision>1</cp:revision>
  <dcterms:modified xsi:type="dcterms:W3CDTF">2020-03-17T20:08:00Z</dcterms:modified>
</cp:coreProperties>
</file>