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1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19A8-0FC4-47A6-B1B2-8AAE8F2C1F6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73818-CAE0-407B-9478-9B5615A15C0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19A8-0FC4-47A6-B1B2-8AAE8F2C1F6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73818-CAE0-407B-9478-9B5615A15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19A8-0FC4-47A6-B1B2-8AAE8F2C1F6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73818-CAE0-407B-9478-9B5615A15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19A8-0FC4-47A6-B1B2-8AAE8F2C1F6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73818-CAE0-407B-9478-9B5615A15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19A8-0FC4-47A6-B1B2-8AAE8F2C1F6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4873818-CAE0-407B-9478-9B5615A15C0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19A8-0FC4-47A6-B1B2-8AAE8F2C1F6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73818-CAE0-407B-9478-9B5615A15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19A8-0FC4-47A6-B1B2-8AAE8F2C1F6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73818-CAE0-407B-9478-9B5615A15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19A8-0FC4-47A6-B1B2-8AAE8F2C1F6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73818-CAE0-407B-9478-9B5615A15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19A8-0FC4-47A6-B1B2-8AAE8F2C1F6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73818-CAE0-407B-9478-9B5615A15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19A8-0FC4-47A6-B1B2-8AAE8F2C1F6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73818-CAE0-407B-9478-9B5615A15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19A8-0FC4-47A6-B1B2-8AAE8F2C1F6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73818-CAE0-407B-9478-9B5615A15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2BE19A8-0FC4-47A6-B1B2-8AAE8F2C1F6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4873818-CAE0-407B-9478-9B5615A15C0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0500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Frankenstein</a:t>
            </a:r>
            <a:br>
              <a:rPr lang="en-US" dirty="0" smtClean="0">
                <a:latin typeface="Aharoni" pitchFamily="2" charset="-79"/>
                <a:cs typeface="Aharoni" pitchFamily="2" charset="-79"/>
              </a:rPr>
            </a:br>
            <a:r>
              <a:rPr lang="en-US" dirty="0" smtClean="0">
                <a:latin typeface="Aharoni" pitchFamily="2" charset="-79"/>
                <a:cs typeface="Aharoni" pitchFamily="2" charset="-79"/>
              </a:rPr>
              <a:t>by</a:t>
            </a:r>
            <a:br>
              <a:rPr lang="en-US" dirty="0" smtClean="0">
                <a:latin typeface="Aharoni" pitchFamily="2" charset="-79"/>
                <a:cs typeface="Aharoni" pitchFamily="2" charset="-79"/>
              </a:rPr>
            </a:br>
            <a:r>
              <a:rPr lang="en-US" dirty="0" smtClean="0">
                <a:latin typeface="Aharoni" pitchFamily="2" charset="-79"/>
                <a:cs typeface="Aharoni" pitchFamily="2" charset="-79"/>
              </a:rPr>
              <a:t>mary shelley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0772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Frankenstein</a:t>
            </a:r>
            <a:br>
              <a:rPr lang="en-US" dirty="0" smtClean="0"/>
            </a:br>
            <a:r>
              <a:rPr lang="en-US" dirty="0" smtClean="0"/>
              <a:t>or</a:t>
            </a:r>
            <a:br>
              <a:rPr lang="en-US" dirty="0" smtClean="0"/>
            </a:br>
            <a:r>
              <a:rPr lang="en-US" dirty="0" smtClean="0"/>
              <a:t>The Modern Prometheus?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37760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Prometheus was punished by Zeus because he stole fire from the Gods and gave it to mankind.</a:t>
            </a:r>
          </a:p>
          <a:p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He was chained up and each day a eagle came and ate his liver, then it would grow back and happen over and over again.</a:t>
            </a:r>
          </a:p>
          <a:p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He was eternally tortured.</a:t>
            </a:r>
          </a:p>
          <a:p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He created mankind out of clay with the best intentions.</a:t>
            </a:r>
          </a:p>
          <a:p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What do you think she had in mind by using this subtitle?</a:t>
            </a:r>
            <a:endParaRPr lang="en-US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Setting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1700’s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St. Petersburg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London, England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Sailing to the North Pole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Scotland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France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Switzerland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Characters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638" y="1219200"/>
            <a:ext cx="8633361" cy="5410200"/>
          </a:xfrm>
        </p:spPr>
        <p:txBody>
          <a:bodyPr>
            <a:normAutofit fontScale="55000" lnSpcReduction="20000"/>
          </a:bodyPr>
          <a:lstStyle/>
          <a:p>
            <a:r>
              <a:rPr lang="en-US" sz="4400" u="sng" dirty="0" smtClean="0">
                <a:solidFill>
                  <a:schemeClr val="accent4">
                    <a:lumMod val="50000"/>
                  </a:schemeClr>
                </a:solidFill>
              </a:rPr>
              <a:t>Victor Frankenstein</a:t>
            </a:r>
            <a:r>
              <a:rPr lang="en-US" sz="4400" dirty="0" smtClean="0">
                <a:solidFill>
                  <a:schemeClr val="accent4">
                    <a:lumMod val="50000"/>
                  </a:schemeClr>
                </a:solidFill>
              </a:rPr>
              <a:t>: Scientist who created the creature</a:t>
            </a:r>
          </a:p>
          <a:p>
            <a:r>
              <a:rPr lang="en-US" sz="4400" u="sng" dirty="0" smtClean="0">
                <a:solidFill>
                  <a:schemeClr val="accent4">
                    <a:lumMod val="50000"/>
                  </a:schemeClr>
                </a:solidFill>
              </a:rPr>
              <a:t>Robert Walton</a:t>
            </a:r>
            <a:r>
              <a:rPr lang="en-US" sz="4400" dirty="0" smtClean="0">
                <a:solidFill>
                  <a:schemeClr val="accent4">
                    <a:lumMod val="50000"/>
                  </a:schemeClr>
                </a:solidFill>
              </a:rPr>
              <a:t>: Sailor, explorer.</a:t>
            </a:r>
          </a:p>
          <a:p>
            <a:r>
              <a:rPr lang="en-US" sz="4400" u="sng" dirty="0" smtClean="0">
                <a:solidFill>
                  <a:schemeClr val="accent4">
                    <a:lumMod val="50000"/>
                  </a:schemeClr>
                </a:solidFill>
              </a:rPr>
              <a:t>Margaret  Saville</a:t>
            </a:r>
            <a:r>
              <a:rPr lang="en-US" sz="4400" dirty="0" smtClean="0">
                <a:solidFill>
                  <a:schemeClr val="accent4">
                    <a:lumMod val="50000"/>
                  </a:schemeClr>
                </a:solidFill>
              </a:rPr>
              <a:t>: Sister of Robert Walton</a:t>
            </a:r>
          </a:p>
          <a:p>
            <a:r>
              <a:rPr lang="en-US" sz="4400" u="sng" dirty="0" smtClean="0">
                <a:solidFill>
                  <a:schemeClr val="accent4">
                    <a:lumMod val="50000"/>
                  </a:schemeClr>
                </a:solidFill>
              </a:rPr>
              <a:t>Elizabeth </a:t>
            </a:r>
            <a:r>
              <a:rPr lang="en-US" sz="4400" u="sng" dirty="0" err="1" smtClean="0">
                <a:solidFill>
                  <a:schemeClr val="accent4">
                    <a:lumMod val="50000"/>
                  </a:schemeClr>
                </a:solidFill>
              </a:rPr>
              <a:t>Lavenza</a:t>
            </a:r>
            <a:r>
              <a:rPr lang="en-US" sz="4400" dirty="0" smtClean="0">
                <a:solidFill>
                  <a:schemeClr val="accent4">
                    <a:lumMod val="50000"/>
                  </a:schemeClr>
                </a:solidFill>
              </a:rPr>
              <a:t>: Adopted sister of Victor’s.</a:t>
            </a:r>
          </a:p>
          <a:p>
            <a:r>
              <a:rPr lang="en-US" sz="4400" u="sng" dirty="0" smtClean="0">
                <a:solidFill>
                  <a:schemeClr val="accent4">
                    <a:lumMod val="50000"/>
                  </a:schemeClr>
                </a:solidFill>
              </a:rPr>
              <a:t>William Godwin</a:t>
            </a:r>
          </a:p>
          <a:p>
            <a:r>
              <a:rPr lang="en-US" sz="4400" u="sng" dirty="0" smtClean="0">
                <a:solidFill>
                  <a:schemeClr val="accent4">
                    <a:lumMod val="50000"/>
                  </a:schemeClr>
                </a:solidFill>
              </a:rPr>
              <a:t>Henry </a:t>
            </a:r>
            <a:r>
              <a:rPr lang="en-US" sz="4400" u="sng" dirty="0" err="1" smtClean="0">
                <a:solidFill>
                  <a:schemeClr val="accent4">
                    <a:lumMod val="50000"/>
                  </a:schemeClr>
                </a:solidFill>
              </a:rPr>
              <a:t>Clerval</a:t>
            </a:r>
            <a:endParaRPr lang="en-US" sz="4400" u="sng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sz="4400" u="sng" dirty="0" smtClean="0">
                <a:solidFill>
                  <a:schemeClr val="accent4">
                    <a:lumMod val="50000"/>
                  </a:schemeClr>
                </a:solidFill>
              </a:rPr>
              <a:t>The Creature</a:t>
            </a:r>
          </a:p>
          <a:p>
            <a:r>
              <a:rPr lang="en-US" sz="4400" u="sng" dirty="0" smtClean="0">
                <a:solidFill>
                  <a:schemeClr val="accent4">
                    <a:lumMod val="50000"/>
                  </a:schemeClr>
                </a:solidFill>
              </a:rPr>
              <a:t>Alphonse Frankenstein</a:t>
            </a:r>
          </a:p>
          <a:p>
            <a:r>
              <a:rPr lang="en-US" sz="4400" u="sng" dirty="0" smtClean="0">
                <a:solidFill>
                  <a:schemeClr val="accent4">
                    <a:lumMod val="50000"/>
                  </a:schemeClr>
                </a:solidFill>
              </a:rPr>
              <a:t>William Frankenstein</a:t>
            </a:r>
          </a:p>
          <a:p>
            <a:r>
              <a:rPr lang="en-US" sz="4400" u="sng" dirty="0" smtClean="0">
                <a:solidFill>
                  <a:schemeClr val="accent4">
                    <a:lumMod val="50000"/>
                  </a:schemeClr>
                </a:solidFill>
              </a:rPr>
              <a:t>Ernest Frankenstein</a:t>
            </a:r>
          </a:p>
          <a:p>
            <a:r>
              <a:rPr lang="en-US" sz="4400" u="sng" dirty="0" smtClean="0">
                <a:solidFill>
                  <a:schemeClr val="accent4">
                    <a:lumMod val="50000"/>
                  </a:schemeClr>
                </a:solidFill>
              </a:rPr>
              <a:t>Justine </a:t>
            </a:r>
            <a:r>
              <a:rPr lang="en-US" sz="4400" u="sng" dirty="0" err="1" smtClean="0">
                <a:solidFill>
                  <a:schemeClr val="accent4">
                    <a:lumMod val="50000"/>
                  </a:schemeClr>
                </a:solidFill>
              </a:rPr>
              <a:t>Mortiz</a:t>
            </a:r>
            <a:endParaRPr lang="en-US" sz="4400" u="sng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sz="4400" u="sng" dirty="0" smtClean="0">
                <a:solidFill>
                  <a:schemeClr val="accent4">
                    <a:lumMod val="50000"/>
                  </a:schemeClr>
                </a:solidFill>
              </a:rPr>
              <a:t>Felix</a:t>
            </a:r>
          </a:p>
          <a:p>
            <a:r>
              <a:rPr lang="en-US" sz="4400" u="sng" dirty="0" smtClean="0">
                <a:solidFill>
                  <a:schemeClr val="accent4">
                    <a:lumMod val="50000"/>
                  </a:schemeClr>
                </a:solidFill>
              </a:rPr>
              <a:t>Agatha</a:t>
            </a:r>
          </a:p>
          <a:p>
            <a:r>
              <a:rPr lang="en-US" sz="4400" u="sng" dirty="0" err="1" smtClean="0">
                <a:solidFill>
                  <a:schemeClr val="accent4">
                    <a:lumMod val="50000"/>
                  </a:schemeClr>
                </a:solidFill>
              </a:rPr>
              <a:t>Safie</a:t>
            </a:r>
            <a:endParaRPr lang="en-US" sz="4400" u="sng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None/>
            </a:pPr>
            <a:endParaRPr lang="en-US" sz="4400" dirty="0" smtClean="0"/>
          </a:p>
          <a:p>
            <a:pPr>
              <a:buNone/>
            </a:pPr>
            <a:endParaRPr lang="en-US" sz="4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Qualities of Romanticism: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18</a:t>
            </a:r>
            <a:r>
              <a:rPr lang="en-US" baseline="30000" dirty="0" smtClean="0">
                <a:solidFill>
                  <a:schemeClr val="accent4">
                    <a:lumMod val="50000"/>
                  </a:schemeClr>
                </a:solidFill>
              </a:rPr>
              <a:t>th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and 19</a:t>
            </a:r>
            <a:r>
              <a:rPr lang="en-US" baseline="30000" dirty="0" smtClean="0">
                <a:solidFill>
                  <a:schemeClr val="accent4">
                    <a:lumMod val="50000"/>
                  </a:schemeClr>
                </a:solidFill>
              </a:rPr>
              <a:t>th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century movement.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A depiction of emotion and imagination.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The beauties of nature.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The settings are exotic and in remote locations.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A hero or heroine who rebels against the social norms.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An intense interest in nature and it’s beauty.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An interest in the irrational realms of dreams, superstitions, legends, and ghosts.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Emotional Intense language and characters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71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Romanticism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0901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500" u="sng" dirty="0" smtClean="0">
                <a:solidFill>
                  <a:schemeClr val="accent4">
                    <a:lumMod val="50000"/>
                  </a:schemeClr>
                </a:solidFill>
              </a:rPr>
              <a:t>Characteristics:</a:t>
            </a:r>
          </a:p>
          <a:p>
            <a:r>
              <a:rPr lang="en-US" u="sng" dirty="0" smtClean="0">
                <a:solidFill>
                  <a:schemeClr val="accent4">
                    <a:lumMod val="50000"/>
                  </a:schemeClr>
                </a:solidFill>
              </a:rPr>
              <a:t>The love of nature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:</a:t>
            </a:r>
            <a:endParaRPr lang="en-US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13716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en-US" u="sng" dirty="0" smtClean="0">
                <a:solidFill>
                  <a:schemeClr val="accent4">
                    <a:lumMod val="50000"/>
                  </a:schemeClr>
                </a:solidFill>
              </a:rPr>
              <a:t>Example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: “…I feel a cold northern breeze play upon my cheeks which braces my nerves, and fills me with delight” (9).</a:t>
            </a:r>
          </a:p>
          <a:p>
            <a:r>
              <a:rPr lang="en-US" u="sng" dirty="0" smtClean="0">
                <a:solidFill>
                  <a:schemeClr val="accent4">
                    <a:lumMod val="50000"/>
                  </a:schemeClr>
                </a:solidFill>
              </a:rPr>
              <a:t>Belief in the power of the individual:</a:t>
            </a:r>
          </a:p>
          <a:p>
            <a:pPr marL="13716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en-US" u="sng" dirty="0" smtClean="0">
                <a:solidFill>
                  <a:schemeClr val="accent4">
                    <a:lumMod val="50000"/>
                  </a:schemeClr>
                </a:solidFill>
              </a:rPr>
              <a:t>Example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: “I am practically industrious – painstaking; - a workman to execute with perseverance and 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labour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…” (15).</a:t>
            </a:r>
          </a:p>
          <a:p>
            <a:r>
              <a:rPr lang="en-US" u="sng" dirty="0" smtClean="0">
                <a:solidFill>
                  <a:schemeClr val="accent4">
                    <a:lumMod val="50000"/>
                  </a:schemeClr>
                </a:solidFill>
              </a:rPr>
              <a:t>Desire to explore the unknown:</a:t>
            </a:r>
          </a:p>
          <a:p>
            <a:pPr marL="137160" indent="0"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en-US" u="sng" dirty="0" smtClean="0">
                <a:solidFill>
                  <a:schemeClr val="accent4">
                    <a:lumMod val="50000"/>
                  </a:schemeClr>
                </a:solidFill>
              </a:rPr>
              <a:t>Example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: “When shall I return?...If I succeed, many months, perhaps years, will pass before you and I may meet. If I fail, you will see me soon, or never” (11).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Gothic Qualities: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</a:rPr>
              <a:t>Focus on mystery, horror, and supernatural.</a:t>
            </a:r>
          </a:p>
          <a:p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</a:rPr>
              <a:t>Remote settings, mysterious events.</a:t>
            </a:r>
          </a:p>
          <a:p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</a:rPr>
              <a:t>Struggle between good Vs. evil.</a:t>
            </a:r>
          </a:p>
          <a:p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</a:rPr>
              <a:t>The fear of the dark side of human nature.</a:t>
            </a:r>
            <a:endParaRPr lang="en-US" sz="4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Themes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Friendship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Rejection/Alienation and Loneliness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Forbidden Knowledge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Nature Vs. Nurture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Duty and Responsibility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Ambition/pride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365</TotalTime>
  <Words>271</Words>
  <Application>Microsoft Office PowerPoint</Application>
  <PresentationFormat>On-screen Show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Frankenstein by mary shelley</vt:lpstr>
      <vt:lpstr>Frankenstein or The Modern Prometheus?</vt:lpstr>
      <vt:lpstr>Setting</vt:lpstr>
      <vt:lpstr>Characters</vt:lpstr>
      <vt:lpstr>Qualities of Romanticism:</vt:lpstr>
      <vt:lpstr>Romanticism</vt:lpstr>
      <vt:lpstr>Gothic Qualities:</vt:lpstr>
      <vt:lpstr>Themes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Owner</dc:creator>
  <cp:lastModifiedBy>Windows User</cp:lastModifiedBy>
  <cp:revision>23</cp:revision>
  <dcterms:created xsi:type="dcterms:W3CDTF">2014-01-30T00:39:57Z</dcterms:created>
  <dcterms:modified xsi:type="dcterms:W3CDTF">2020-01-28T11:09:58Z</dcterms:modified>
</cp:coreProperties>
</file>