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95" r:id="rId2"/>
    <p:sldId id="266" r:id="rId3"/>
    <p:sldId id="296" r:id="rId4"/>
    <p:sldId id="269" r:id="rId5"/>
    <p:sldId id="270" r:id="rId6"/>
    <p:sldId id="313" r:id="rId7"/>
    <p:sldId id="271" r:id="rId8"/>
    <p:sldId id="272" r:id="rId9"/>
    <p:sldId id="273" r:id="rId10"/>
    <p:sldId id="274" r:id="rId11"/>
    <p:sldId id="275" r:id="rId12"/>
    <p:sldId id="277" r:id="rId13"/>
    <p:sldId id="314" r:id="rId14"/>
    <p:sldId id="281" r:id="rId15"/>
    <p:sldId id="278" r:id="rId16"/>
    <p:sldId id="298" r:id="rId17"/>
    <p:sldId id="312" r:id="rId18"/>
    <p:sldId id="279" r:id="rId19"/>
    <p:sldId id="299" r:id="rId20"/>
    <p:sldId id="301" r:id="rId21"/>
    <p:sldId id="302" r:id="rId22"/>
    <p:sldId id="303" r:id="rId23"/>
    <p:sldId id="304" r:id="rId24"/>
    <p:sldId id="305" r:id="rId25"/>
    <p:sldId id="306" r:id="rId26"/>
    <p:sldId id="307" r:id="rId27"/>
    <p:sldId id="310" r:id="rId28"/>
    <p:sldId id="311"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7" autoAdjust="0"/>
    <p:restoredTop sz="94690" autoAdjust="0"/>
  </p:normalViewPr>
  <p:slideViewPr>
    <p:cSldViewPr>
      <p:cViewPr>
        <p:scale>
          <a:sx n="76" d="100"/>
          <a:sy n="76" d="100"/>
        </p:scale>
        <p:origin x="-94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75684C2-DEE2-4A3F-A09A-5F9A0E233458}" type="datetimeFigureOut">
              <a:rPr lang="en-US" smtClean="0"/>
              <a:pPr/>
              <a:t>1/7/2020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2B83CBC-19E8-448C-B6FD-C29CD7A33AFE}" type="slidenum">
              <a:rPr lang="en-US" smtClean="0"/>
              <a:pPr/>
              <a:t>‹#›</a:t>
            </a:fld>
            <a:endParaRPr lang="en-US"/>
          </a:p>
        </p:txBody>
      </p:sp>
    </p:spTree>
    <p:extLst>
      <p:ext uri="{BB962C8B-B14F-4D97-AF65-F5344CB8AC3E}">
        <p14:creationId xmlns:p14="http://schemas.microsoft.com/office/powerpoint/2010/main" val="32714216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1F230A7-0BF6-4C6B-9F17-5B406169E608}" type="datetimeFigureOut">
              <a:rPr lang="en-US"/>
              <a:pPr>
                <a:defRPr/>
              </a:pPr>
              <a:t>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5E099D-3EFB-45EB-8FAA-8455EDCD00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777784-7308-4DF8-BE31-C1DB1BE0A17B}" type="datetimeFigureOut">
              <a:rPr lang="en-US"/>
              <a:pPr>
                <a:defRPr/>
              </a:pPr>
              <a:t>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B2F0DF-EF4C-439A-97BA-3990FF7E54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F7FB9B-182E-4390-988A-808F21AA4F94}" type="datetimeFigureOut">
              <a:rPr lang="en-US"/>
              <a:pPr>
                <a:defRPr/>
              </a:pPr>
              <a:t>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63C3BB-FDB0-43A5-A708-A75524C05D9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A4CE75-A18C-470C-8980-EF1C0F1DD3A2}" type="datetimeFigureOut">
              <a:rPr lang="en-US"/>
              <a:pPr>
                <a:defRPr/>
              </a:pPr>
              <a:t>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EF6A5E-D733-421E-9CF0-18F09FE836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3153942-6D18-4306-B680-F287F3F48313}" type="datetimeFigureOut">
              <a:rPr lang="en-US"/>
              <a:pPr>
                <a:defRPr/>
              </a:pPr>
              <a:t>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767D01-5F3F-47D2-84CA-5074B41698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3322F8-E5C7-4028-9AB7-B54F6D8DEA66}" type="datetimeFigureOut">
              <a:rPr lang="en-US"/>
              <a:pPr>
                <a:defRPr/>
              </a:pPr>
              <a:t>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F8E265-ABB2-4D35-9280-EF7A6BB808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94E9FA6-5385-491A-BBF9-1E41D2CC7A71}" type="datetimeFigureOut">
              <a:rPr lang="en-US"/>
              <a:pPr>
                <a:defRPr/>
              </a:pPr>
              <a:t>1/7/2020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3EC8DD4-3683-497D-AC69-0849D58DC3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8408DA-FD34-4A44-AFAC-79966DC2F94F}" type="datetimeFigureOut">
              <a:rPr lang="en-US"/>
              <a:pPr>
                <a:defRPr/>
              </a:pPr>
              <a:t>1/7/2020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9EB60EC-E368-4502-A448-C847C553E2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BE198F-1503-4A9F-A2B3-36A393442008}" type="datetimeFigureOut">
              <a:rPr lang="en-US"/>
              <a:pPr>
                <a:defRPr/>
              </a:pPr>
              <a:t>1/7/2020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1DE3DFD-5DAA-4227-A304-DFF7AEB3B9C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213DB6-B174-4A55-A318-B2306A6F44F5}" type="datetimeFigureOut">
              <a:rPr lang="en-US"/>
              <a:pPr>
                <a:defRPr/>
              </a:pPr>
              <a:t>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C01295-645B-4B5C-AF5A-8AEF7E9D094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CFB1A8F-6C97-4182-89C2-6418E615A5DE}" type="datetimeFigureOut">
              <a:rPr lang="en-US"/>
              <a:pPr>
                <a:defRPr/>
              </a:pPr>
              <a:t>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467D20-20C7-40EA-AE46-180758155A8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E36F6BB-4FD8-48FA-9699-862DD4F18E55}" type="datetimeFigureOut">
              <a:rPr lang="en-US"/>
              <a:pPr>
                <a:defRPr/>
              </a:pPr>
              <a:t>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0336DF5-9E92-4C2A-B94F-2A7B12792B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lstStyle/>
          <a:p>
            <a:pPr algn="l"/>
            <a:r>
              <a:rPr lang="en-US" sz="2800" b="1" u="sng" dirty="0" err="1" smtClean="0"/>
              <a:t>Bellwork</a:t>
            </a:r>
            <a:r>
              <a:rPr lang="en-US" sz="2800" b="1" u="sng" dirty="0" smtClean="0"/>
              <a:t> #1:</a:t>
            </a:r>
            <a:r>
              <a:rPr lang="en-US" sz="2800" b="1" dirty="0" smtClean="0"/>
              <a:t/>
            </a:r>
            <a:br>
              <a:rPr lang="en-US" sz="2800" b="1" dirty="0" smtClean="0"/>
            </a:br>
            <a:r>
              <a:rPr lang="en-US" sz="2800" b="1" dirty="0" smtClean="0"/>
              <a:t>SW present and listen to book talks.</a:t>
            </a:r>
            <a:br>
              <a:rPr lang="en-US" sz="2800" b="1" dirty="0" smtClean="0"/>
            </a:br>
            <a:r>
              <a:rPr lang="en-US" sz="2800" b="1" dirty="0" err="1" smtClean="0"/>
              <a:t>SW</a:t>
            </a:r>
            <a:r>
              <a:rPr lang="en-US" sz="2800" b="1" dirty="0" smtClean="0"/>
              <a:t> watch a video clip on </a:t>
            </a:r>
            <a:r>
              <a:rPr lang="en-US" sz="2800" b="1" dirty="0" err="1" smtClean="0"/>
              <a:t>Mauratius</a:t>
            </a:r>
            <a:r>
              <a:rPr lang="en-US" sz="2800" b="1" dirty="0" smtClean="0"/>
              <a:t>, Sea Haven, and The Stepford Wives  and respond to a viewing guide.</a:t>
            </a:r>
            <a:br>
              <a:rPr lang="en-US" sz="2800" b="1" dirty="0" smtClean="0"/>
            </a:br>
            <a:r>
              <a:rPr lang="en-US" sz="2800" b="1" dirty="0" smtClean="0"/>
              <a:t>SW discuss utopian and dystopian qualities they see in each society.</a:t>
            </a:r>
            <a:endParaRPr lang="en-US" sz="2800" b="1" u="sng" dirty="0"/>
          </a:p>
        </p:txBody>
      </p:sp>
      <p:sp>
        <p:nvSpPr>
          <p:cNvPr id="3" name="Content Placeholder 2"/>
          <p:cNvSpPr>
            <a:spLocks noGrp="1"/>
          </p:cNvSpPr>
          <p:nvPr>
            <p:ph idx="1"/>
          </p:nvPr>
        </p:nvSpPr>
        <p:spPr>
          <a:xfrm>
            <a:off x="381000" y="2819400"/>
            <a:ext cx="8229600" cy="3535363"/>
          </a:xfrm>
        </p:spPr>
        <p:txBody>
          <a:bodyPr/>
          <a:lstStyle/>
          <a:p>
            <a:pPr marL="514350" indent="-514350">
              <a:buAutoNum type="arabicPeriod"/>
            </a:pPr>
            <a:r>
              <a:rPr lang="en-US" sz="2800" dirty="0" smtClean="0"/>
              <a:t>What makes </a:t>
            </a:r>
            <a:r>
              <a:rPr lang="en-US" sz="2800" dirty="0" err="1" smtClean="0"/>
              <a:t>Mauratius</a:t>
            </a:r>
            <a:r>
              <a:rPr lang="en-US" sz="2800" dirty="0" smtClean="0"/>
              <a:t> so unique?</a:t>
            </a:r>
          </a:p>
          <a:p>
            <a:pPr marL="514350" indent="-514350">
              <a:buAutoNum type="arabicPeriod"/>
            </a:pPr>
            <a:r>
              <a:rPr lang="en-US" sz="2800" dirty="0" smtClean="0"/>
              <a:t>What is their employment rate?</a:t>
            </a:r>
          </a:p>
          <a:p>
            <a:pPr marL="514350" indent="-514350">
              <a:buAutoNum type="arabicPeriod"/>
            </a:pPr>
            <a:r>
              <a:rPr lang="en-US" sz="2800" dirty="0" smtClean="0"/>
              <a:t>How do they celebrate their religions differently than us?</a:t>
            </a:r>
          </a:p>
          <a:p>
            <a:pPr marL="514350" indent="-514350">
              <a:buAutoNum type="arabicPeriod"/>
            </a:pPr>
            <a:r>
              <a:rPr lang="en-US" sz="2800" dirty="0" smtClean="0"/>
              <a:t>Why can’t our society be like theirs?</a:t>
            </a:r>
          </a:p>
          <a:p>
            <a:pPr marL="514350" indent="-514350">
              <a:buAutoNum type="arabicPeriod"/>
            </a:pPr>
            <a:r>
              <a:rPr lang="en-US" sz="2800" dirty="0" smtClean="0"/>
              <a:t>How do you think they make that work?</a:t>
            </a:r>
          </a:p>
        </p:txBody>
      </p:sp>
    </p:spTree>
    <p:extLst>
      <p:ext uri="{BB962C8B-B14F-4D97-AF65-F5344CB8AC3E}">
        <p14:creationId xmlns:p14="http://schemas.microsoft.com/office/powerpoint/2010/main" val="525948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838200"/>
            <a:ext cx="8229600" cy="990600"/>
          </a:xfrm>
        </p:spPr>
        <p:txBody>
          <a:bodyPr/>
          <a:lstStyle/>
          <a:p>
            <a:pPr algn="l"/>
            <a:r>
              <a:rPr lang="en-US" sz="2800" b="1" u="sng" dirty="0" err="1" smtClean="0"/>
              <a:t>Bellwork</a:t>
            </a:r>
            <a:r>
              <a:rPr lang="en-US" sz="2800" b="1" u="sng" dirty="0" smtClean="0"/>
              <a:t> #11:</a:t>
            </a:r>
            <a:br>
              <a:rPr lang="en-US" sz="2800" b="1" u="sng" dirty="0" smtClean="0"/>
            </a:br>
            <a:r>
              <a:rPr lang="en-US" sz="2800" b="1" dirty="0" smtClean="0"/>
              <a:t>SW share out book talks to the class.</a:t>
            </a:r>
            <a:r>
              <a:rPr lang="en-US" sz="2800" b="1" u="sng" dirty="0" smtClean="0"/>
              <a:t/>
            </a:r>
            <a:br>
              <a:rPr lang="en-US" sz="2800" b="1" u="sng" dirty="0" smtClean="0"/>
            </a:br>
            <a:r>
              <a:rPr lang="en-US" sz="2800" b="1" dirty="0" err="1" smtClean="0"/>
              <a:t>SW</a:t>
            </a:r>
            <a:r>
              <a:rPr lang="en-US" sz="2800" b="1" dirty="0" smtClean="0"/>
              <a:t> listen, interpret, and apply their lit. group focus to Book 1, sect. </a:t>
            </a:r>
            <a:r>
              <a:rPr lang="en-US" sz="2800" b="1" dirty="0"/>
              <a:t>5</a:t>
            </a:r>
            <a:r>
              <a:rPr lang="en-US" sz="2800" b="1" dirty="0" smtClean="0"/>
              <a:t>.</a:t>
            </a:r>
            <a:br>
              <a:rPr lang="en-US" sz="2800" b="1" dirty="0" smtClean="0"/>
            </a:br>
            <a:r>
              <a:rPr lang="en-US" sz="2800" b="1" dirty="0" smtClean="0"/>
              <a:t>SW share out their findings with their groups and the class.</a:t>
            </a:r>
            <a:endParaRPr lang="en-US" sz="2800" b="1" u="sng" dirty="0" smtClean="0"/>
          </a:p>
        </p:txBody>
      </p:sp>
      <p:sp>
        <p:nvSpPr>
          <p:cNvPr id="30722" name="Content Placeholder 2"/>
          <p:cNvSpPr>
            <a:spLocks noGrp="1"/>
          </p:cNvSpPr>
          <p:nvPr>
            <p:ph idx="1"/>
          </p:nvPr>
        </p:nvSpPr>
        <p:spPr>
          <a:xfrm>
            <a:off x="457200" y="2819400"/>
            <a:ext cx="8229600" cy="3306763"/>
          </a:xfrm>
        </p:spPr>
        <p:txBody>
          <a:bodyPr/>
          <a:lstStyle/>
          <a:p>
            <a:r>
              <a:rPr lang="en-US" dirty="0" smtClean="0"/>
              <a:t>What joy do you think Winston gets from life in this society? Explain. If he could conduct a 2 minute hate, what would it be about? Why? If you could conduct a two minute hate, what would it be about? Why?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81000" y="1066800"/>
            <a:ext cx="8229600" cy="1143000"/>
          </a:xfrm>
        </p:spPr>
        <p:txBody>
          <a:bodyPr/>
          <a:lstStyle/>
          <a:p>
            <a:pPr algn="l"/>
            <a:r>
              <a:rPr lang="en-US" sz="2800" b="1" u="sng" dirty="0" err="1" smtClean="0"/>
              <a:t>Bellwork</a:t>
            </a:r>
            <a:r>
              <a:rPr lang="en-US" sz="2800" b="1" u="sng" dirty="0" smtClean="0"/>
              <a:t> #12:</a:t>
            </a:r>
            <a:br>
              <a:rPr lang="en-US" sz="2800" b="1" u="sng" dirty="0" smtClean="0"/>
            </a:br>
            <a:r>
              <a:rPr lang="en-US" sz="2800" b="1" dirty="0" smtClean="0"/>
              <a:t>SW Discuss 2 min. Hates and view samples.</a:t>
            </a:r>
            <a:r>
              <a:rPr lang="en-US" sz="2800" b="1" u="sng" dirty="0" smtClean="0"/>
              <a:t/>
            </a:r>
            <a:br>
              <a:rPr lang="en-US" sz="2800" b="1" u="sng" dirty="0" smtClean="0"/>
            </a:br>
            <a:r>
              <a:rPr lang="en-US" sz="2800" b="1" dirty="0" smtClean="0"/>
              <a:t>SW listen, discuss, and interpret section 6 of book 1.</a:t>
            </a:r>
            <a:r>
              <a:rPr lang="en-US" sz="2800" b="1" u="sng" dirty="0" smtClean="0"/>
              <a:t/>
            </a:r>
            <a:br>
              <a:rPr lang="en-US" sz="2800" b="1" u="sng" dirty="0" smtClean="0"/>
            </a:br>
            <a:r>
              <a:rPr lang="en-US" sz="2800" b="1" dirty="0" smtClean="0"/>
              <a:t>SW work in their Lit. groups to work on their focus areas they will track throughout Book 1.</a:t>
            </a:r>
            <a:endParaRPr lang="en-US" sz="2800" b="1" u="sng" dirty="0" smtClean="0"/>
          </a:p>
        </p:txBody>
      </p:sp>
      <p:sp>
        <p:nvSpPr>
          <p:cNvPr id="31746" name="Content Placeholder 2"/>
          <p:cNvSpPr>
            <a:spLocks noGrp="1"/>
          </p:cNvSpPr>
          <p:nvPr>
            <p:ph idx="1"/>
          </p:nvPr>
        </p:nvSpPr>
        <p:spPr>
          <a:xfrm>
            <a:off x="457200" y="3276600"/>
            <a:ext cx="8229600" cy="4297363"/>
          </a:xfrm>
        </p:spPr>
        <p:txBody>
          <a:bodyPr/>
          <a:lstStyle/>
          <a:p>
            <a:r>
              <a:rPr lang="en-US" sz="2800" dirty="0" smtClean="0"/>
              <a:t>What type of government is in 1984? How do you know? What characteristics does it possess that leads you to believe this? Do you believe it works for their society? Why or why not?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381000" y="304800"/>
            <a:ext cx="8229600" cy="1143000"/>
          </a:xfrm>
        </p:spPr>
        <p:txBody>
          <a:bodyPr/>
          <a:lstStyle/>
          <a:p>
            <a:pPr algn="l"/>
            <a:r>
              <a:rPr lang="en-US" sz="2800" b="1" u="sng" dirty="0" err="1" smtClean="0"/>
              <a:t>Bellwork</a:t>
            </a:r>
            <a:r>
              <a:rPr lang="en-US" sz="2800" b="1" u="sng" dirty="0" smtClean="0"/>
              <a:t> #13:</a:t>
            </a:r>
            <a:br>
              <a:rPr lang="en-US" sz="2800" b="1" u="sng" dirty="0" smtClean="0"/>
            </a:br>
            <a:r>
              <a:rPr lang="en-US" sz="2800" b="1" dirty="0" smtClean="0"/>
              <a:t>SW SSR+ and respond to a prompt/book talks.</a:t>
            </a:r>
            <a:br>
              <a:rPr lang="en-US" sz="2800" b="1" dirty="0" smtClean="0"/>
            </a:br>
            <a:r>
              <a:rPr lang="en-US" sz="2800" b="1" dirty="0" smtClean="0"/>
              <a:t>SW listening and interpret section 7 of Book 1</a:t>
            </a:r>
            <a:r>
              <a:rPr lang="en-US" sz="2800" b="1" dirty="0"/>
              <a:t>.</a:t>
            </a:r>
            <a:r>
              <a:rPr lang="en-US" sz="2800" b="1" dirty="0" smtClean="0"/>
              <a:t/>
            </a:r>
            <a:br>
              <a:rPr lang="en-US" sz="2800" b="1" dirty="0" smtClean="0"/>
            </a:br>
            <a:r>
              <a:rPr lang="en-US" sz="2800" b="1" dirty="0" smtClean="0"/>
              <a:t>SW apply their focus area roles to this section.</a:t>
            </a:r>
            <a:endParaRPr lang="en-US" sz="2800" b="1" u="sng" dirty="0" smtClean="0"/>
          </a:p>
        </p:txBody>
      </p:sp>
      <p:sp>
        <p:nvSpPr>
          <p:cNvPr id="33794" name="Content Placeholder 2"/>
          <p:cNvSpPr>
            <a:spLocks noGrp="1"/>
          </p:cNvSpPr>
          <p:nvPr>
            <p:ph idx="1"/>
          </p:nvPr>
        </p:nvSpPr>
        <p:spPr>
          <a:xfrm>
            <a:off x="381000" y="2057400"/>
            <a:ext cx="8229600" cy="4144963"/>
          </a:xfrm>
        </p:spPr>
        <p:txBody>
          <a:bodyPr/>
          <a:lstStyle/>
          <a:p>
            <a:pPr marL="0" indent="0">
              <a:buNone/>
            </a:pPr>
            <a:r>
              <a:rPr lang="en-US" dirty="0" smtClean="0"/>
              <a:t>Explain why Winston has a hard time trusting women? Who does he think Julia is? Why? Winston has a _____ and they split up because they couldn’t have a ______.</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b="1" u="sng" dirty="0" err="1"/>
              <a:t>Bellwork</a:t>
            </a:r>
            <a:r>
              <a:rPr lang="en-US" sz="2400" b="1" u="sng" dirty="0"/>
              <a:t> #</a:t>
            </a:r>
            <a:r>
              <a:rPr lang="en-US" sz="2400" b="1" u="sng" dirty="0" smtClean="0"/>
              <a:t>14:</a:t>
            </a:r>
            <a:r>
              <a:rPr lang="en-US" sz="2400" b="1" u="sng" dirty="0"/>
              <a:t/>
            </a:r>
            <a:br>
              <a:rPr lang="en-US" sz="2400" b="1" u="sng" dirty="0"/>
            </a:br>
            <a:r>
              <a:rPr lang="en-US" sz="2400" b="1" dirty="0"/>
              <a:t>SW </a:t>
            </a:r>
            <a:r>
              <a:rPr lang="en-US" sz="2400" b="1" dirty="0" smtClean="0"/>
              <a:t>review section 7 and add to their focus areas.</a:t>
            </a:r>
            <a:r>
              <a:rPr lang="en-US" sz="2400" b="1" dirty="0"/>
              <a:t/>
            </a:r>
            <a:br>
              <a:rPr lang="en-US" sz="2400" b="1" dirty="0"/>
            </a:br>
            <a:r>
              <a:rPr lang="en-US" sz="2400" b="1" dirty="0"/>
              <a:t>SW listening and interpret section </a:t>
            </a:r>
            <a:r>
              <a:rPr lang="en-US" sz="2400" b="1" dirty="0" smtClean="0"/>
              <a:t>8 of </a:t>
            </a:r>
            <a:r>
              <a:rPr lang="en-US" sz="2400" b="1" dirty="0"/>
              <a:t>Book 1.</a:t>
            </a:r>
            <a:br>
              <a:rPr lang="en-US" sz="2400" b="1" dirty="0"/>
            </a:br>
            <a:r>
              <a:rPr lang="en-US" sz="2400" b="1" dirty="0"/>
              <a:t>SW apply their focus area roles to this section.</a:t>
            </a:r>
            <a:endParaRPr lang="en-US" sz="2400" dirty="0"/>
          </a:p>
        </p:txBody>
      </p:sp>
      <p:sp>
        <p:nvSpPr>
          <p:cNvPr id="3" name="Content Placeholder 2"/>
          <p:cNvSpPr>
            <a:spLocks noGrp="1"/>
          </p:cNvSpPr>
          <p:nvPr>
            <p:ph idx="1"/>
          </p:nvPr>
        </p:nvSpPr>
        <p:spPr>
          <a:xfrm>
            <a:off x="457200" y="1828800"/>
            <a:ext cx="8229600" cy="4297363"/>
          </a:xfrm>
        </p:spPr>
        <p:txBody>
          <a:bodyPr/>
          <a:lstStyle/>
          <a:p>
            <a:r>
              <a:rPr lang="en-US" dirty="0"/>
              <a:t>Winston writes in his Journal:  “I understand HOW: I do not understand WHY” (68).</a:t>
            </a:r>
          </a:p>
          <a:p>
            <a:r>
              <a:rPr lang="en-US" dirty="0"/>
              <a:t>What does he mean by this, in reference to BIG BROTHER? Why is this concept so hard for him to figure out?</a:t>
            </a:r>
          </a:p>
          <a:p>
            <a:endParaRPr lang="en-US" dirty="0"/>
          </a:p>
        </p:txBody>
      </p:sp>
    </p:spTree>
    <p:extLst>
      <p:ext uri="{BB962C8B-B14F-4D97-AF65-F5344CB8AC3E}">
        <p14:creationId xmlns:p14="http://schemas.microsoft.com/office/powerpoint/2010/main" val="1609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533401"/>
            <a:ext cx="8229600" cy="990600"/>
          </a:xfrm>
        </p:spPr>
        <p:txBody>
          <a:bodyPr/>
          <a:lstStyle/>
          <a:p>
            <a:pPr algn="l"/>
            <a:r>
              <a:rPr lang="en-US" sz="2800" b="1" u="sng" dirty="0" err="1" smtClean="0"/>
              <a:t>Bellwork</a:t>
            </a:r>
            <a:r>
              <a:rPr lang="en-US" sz="2800" b="1" u="sng" dirty="0" smtClean="0"/>
              <a:t> #15:</a:t>
            </a:r>
            <a:r>
              <a:rPr lang="en-US" sz="2800" b="1" dirty="0" smtClean="0"/>
              <a:t/>
            </a:r>
            <a:br>
              <a:rPr lang="en-US" sz="2800" b="1" dirty="0" smtClean="0"/>
            </a:br>
            <a:r>
              <a:rPr lang="en-US" sz="2800" b="1" dirty="0" smtClean="0"/>
              <a:t>SW apply their knowledge to a quiz on book 1.</a:t>
            </a:r>
            <a:br>
              <a:rPr lang="en-US" sz="2800" b="1" dirty="0" smtClean="0"/>
            </a:br>
            <a:r>
              <a:rPr lang="en-US" sz="2800" b="1" dirty="0" smtClean="0"/>
              <a:t>SW Begin viewing 1984, book 1.</a:t>
            </a:r>
            <a:br>
              <a:rPr lang="en-US" sz="2800" b="1" dirty="0" smtClean="0"/>
            </a:br>
            <a:endParaRPr lang="en-US" sz="2800" b="1" u="sng" dirty="0" smtClean="0"/>
          </a:p>
        </p:txBody>
      </p:sp>
      <p:sp>
        <p:nvSpPr>
          <p:cNvPr id="34818" name="Content Placeholder 2"/>
          <p:cNvSpPr>
            <a:spLocks noGrp="1"/>
          </p:cNvSpPr>
          <p:nvPr>
            <p:ph idx="1"/>
          </p:nvPr>
        </p:nvSpPr>
        <p:spPr>
          <a:xfrm>
            <a:off x="457200" y="1524000"/>
            <a:ext cx="8229600" cy="4602163"/>
          </a:xfrm>
        </p:spPr>
        <p:txBody>
          <a:bodyPr/>
          <a:lstStyle/>
          <a:p>
            <a:pPr marL="0" indent="0">
              <a:buNone/>
            </a:pPr>
            <a:r>
              <a:rPr lang="en-US" sz="2400" u="sng" dirty="0"/>
              <a:t>Write down the following events and number them in Book 1:</a:t>
            </a:r>
          </a:p>
          <a:p>
            <a:r>
              <a:rPr lang="en-US" sz="2400" dirty="0"/>
              <a:t>Winston Smith walked the streets of the Proles and entered a pub.</a:t>
            </a:r>
          </a:p>
          <a:p>
            <a:r>
              <a:rPr lang="en-US" sz="2400" dirty="0"/>
              <a:t>Winston watched the 2 minute hate and thought, “Down with BB.”</a:t>
            </a:r>
          </a:p>
          <a:p>
            <a:r>
              <a:rPr lang="en-US" sz="2400" dirty="0"/>
              <a:t>Winston bought the journal, sat in his flat in the alcove, and began writing in it.</a:t>
            </a:r>
          </a:p>
          <a:p>
            <a:r>
              <a:rPr lang="en-US" sz="2400" dirty="0"/>
              <a:t>Winston Smith lives in Oceania, London, Air Strip One, and works for the Ministry of Truth.</a:t>
            </a:r>
          </a:p>
          <a:p>
            <a:r>
              <a:rPr lang="en-US" sz="2400" dirty="0"/>
              <a:t>Winston helped Mrs. Parson with her sink.</a:t>
            </a:r>
          </a:p>
          <a:p>
            <a:r>
              <a:rPr lang="en-US" sz="2400" dirty="0"/>
              <a:t>Winston revisits the antique/junk shop and buys a glass/coral paper weight.</a:t>
            </a:r>
          </a:p>
          <a:p>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457200"/>
            <a:ext cx="8229600" cy="1477963"/>
          </a:xfrm>
        </p:spPr>
        <p:txBody>
          <a:bodyPr/>
          <a:lstStyle/>
          <a:p>
            <a:pPr algn="l"/>
            <a:r>
              <a:rPr lang="en-US" sz="2800" b="1" u="sng" dirty="0" err="1" smtClean="0"/>
              <a:t>Bellwork</a:t>
            </a:r>
            <a:r>
              <a:rPr lang="en-US" sz="2800" b="1" u="sng" dirty="0" smtClean="0"/>
              <a:t> #16:</a:t>
            </a:r>
            <a:br>
              <a:rPr lang="en-US" sz="2800" b="1" u="sng" dirty="0" smtClean="0"/>
            </a:br>
            <a:r>
              <a:rPr lang="en-US" sz="2800" b="1" dirty="0" smtClean="0"/>
              <a:t>SW present book talks.</a:t>
            </a:r>
            <a:r>
              <a:rPr lang="en-US" sz="2800" b="1" u="sng" dirty="0" smtClean="0"/>
              <a:t/>
            </a:r>
            <a:br>
              <a:rPr lang="en-US" sz="2800" b="1" u="sng" dirty="0" smtClean="0"/>
            </a:br>
            <a:r>
              <a:rPr lang="en-US" sz="2800" b="1" dirty="0" err="1" smtClean="0"/>
              <a:t>SW</a:t>
            </a:r>
            <a:r>
              <a:rPr lang="en-US" sz="2800" b="1" dirty="0" smtClean="0"/>
              <a:t> view Book 1 &amp;2 of 1984 and work on their focus area presentation/1984 Questions.</a:t>
            </a:r>
            <a:br>
              <a:rPr lang="en-US" sz="2800" b="1" dirty="0" smtClean="0"/>
            </a:br>
            <a:endParaRPr lang="en-US" sz="2800" b="1" u="sng" dirty="0" smtClean="0"/>
          </a:p>
        </p:txBody>
      </p:sp>
      <p:sp>
        <p:nvSpPr>
          <p:cNvPr id="35842" name="Content Placeholder 2"/>
          <p:cNvSpPr>
            <a:spLocks noGrp="1"/>
          </p:cNvSpPr>
          <p:nvPr>
            <p:ph idx="1"/>
          </p:nvPr>
        </p:nvSpPr>
        <p:spPr>
          <a:xfrm>
            <a:off x="457200" y="2438400"/>
            <a:ext cx="8229600" cy="3687763"/>
          </a:xfrm>
        </p:spPr>
        <p:txBody>
          <a:bodyPr/>
          <a:lstStyle/>
          <a:p>
            <a:r>
              <a:rPr lang="en-US" smtClean="0"/>
              <a:t>If you were living in a society like the one in 1984, how would you find happiness or joy? Explain. You can’t simply say that you wouldn’t live there. What if you had no other choice, as sometimes is the way of life.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731838"/>
          </a:xfrm>
        </p:spPr>
        <p:txBody>
          <a:bodyPr/>
          <a:lstStyle/>
          <a:p>
            <a:pPr algn="l"/>
            <a:r>
              <a:rPr lang="en-US" sz="2800" b="1" u="sng" dirty="0" err="1"/>
              <a:t>Bellwork</a:t>
            </a:r>
            <a:r>
              <a:rPr lang="en-US" sz="2800" b="1" u="sng" dirty="0"/>
              <a:t> #</a:t>
            </a:r>
            <a:r>
              <a:rPr lang="en-US" sz="2800" b="1" u="sng" dirty="0" smtClean="0"/>
              <a:t>17:</a:t>
            </a:r>
            <a:r>
              <a:rPr lang="en-US" sz="2800" b="1" u="sng" dirty="0"/>
              <a:t/>
            </a:r>
            <a:br>
              <a:rPr lang="en-US" sz="2800" b="1" u="sng" dirty="0"/>
            </a:br>
            <a:r>
              <a:rPr lang="en-US" sz="2400" b="1" dirty="0" smtClean="0"/>
              <a:t>SW apply their knowledge on a book 2 Quiz based on the movie.</a:t>
            </a:r>
            <a:br>
              <a:rPr lang="en-US" sz="2400" b="1" dirty="0" smtClean="0"/>
            </a:br>
            <a:r>
              <a:rPr lang="en-US" sz="2400" b="1" dirty="0" err="1" smtClean="0"/>
              <a:t>SW</a:t>
            </a:r>
            <a:r>
              <a:rPr lang="en-US" sz="2400" b="1" dirty="0" smtClean="0"/>
              <a:t> choose a dystopian novel for the remainder of the unit.</a:t>
            </a:r>
            <a:br>
              <a:rPr lang="en-US" sz="2400" b="1" dirty="0" smtClean="0"/>
            </a:br>
            <a:r>
              <a:rPr lang="en-US" sz="2400" b="1" dirty="0" smtClean="0"/>
              <a:t>SW discuss the project with the dystopian novels they chose.</a:t>
            </a:r>
            <a:br>
              <a:rPr lang="en-US" sz="2400" b="1" dirty="0" smtClean="0"/>
            </a:br>
            <a:r>
              <a:rPr lang="en-US" sz="2400" b="1" dirty="0"/>
              <a:t/>
            </a:r>
            <a:br>
              <a:rPr lang="en-US" sz="2400" b="1" dirty="0"/>
            </a:br>
            <a:endParaRPr lang="en-US" sz="2400" dirty="0"/>
          </a:p>
        </p:txBody>
      </p:sp>
      <p:sp>
        <p:nvSpPr>
          <p:cNvPr id="3" name="Content Placeholder 2"/>
          <p:cNvSpPr>
            <a:spLocks noGrp="1"/>
          </p:cNvSpPr>
          <p:nvPr>
            <p:ph idx="1"/>
          </p:nvPr>
        </p:nvSpPr>
        <p:spPr>
          <a:xfrm>
            <a:off x="457200" y="1905000"/>
            <a:ext cx="8229600" cy="4221163"/>
          </a:xfrm>
        </p:spPr>
        <p:txBody>
          <a:bodyPr/>
          <a:lstStyle/>
          <a:p>
            <a:r>
              <a:rPr lang="en-US" sz="2800" dirty="0"/>
              <a:t>As Winston is discussing the history of Oceania, he says:</a:t>
            </a:r>
          </a:p>
          <a:p>
            <a:pPr lvl="1"/>
            <a:r>
              <a:rPr lang="en-US" dirty="0"/>
              <a:t> “ three hundred million people all with the same face . The reality was decaying, dingy cities, where underfed people shuffled to and fro in leaky shoes, in patched –up nineteenth-century houses that smelt always of cabbage and bad lavatories” (64). </a:t>
            </a:r>
          </a:p>
          <a:p>
            <a:pPr lvl="1"/>
            <a:r>
              <a:rPr lang="en-US" dirty="0"/>
              <a:t>What can you infer about the idea of conformity from this quote?</a:t>
            </a:r>
          </a:p>
          <a:p>
            <a:endParaRPr lang="en-US" dirty="0"/>
          </a:p>
        </p:txBody>
      </p:sp>
    </p:spTree>
    <p:extLst>
      <p:ext uri="{BB962C8B-B14F-4D97-AF65-F5344CB8AC3E}">
        <p14:creationId xmlns:p14="http://schemas.microsoft.com/office/powerpoint/2010/main" val="36002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l"/>
            <a:r>
              <a:rPr lang="en-US" sz="2400" b="1" u="sng" dirty="0" err="1" smtClean="0"/>
              <a:t>Bellwork</a:t>
            </a:r>
            <a:r>
              <a:rPr lang="en-US" sz="2400" b="1" u="sng" dirty="0" smtClean="0"/>
              <a:t> #18:</a:t>
            </a:r>
            <a:br>
              <a:rPr lang="en-US" sz="2400" b="1" u="sng" dirty="0" smtClean="0"/>
            </a:br>
            <a:r>
              <a:rPr lang="en-US" sz="2400" b="1" dirty="0" smtClean="0"/>
              <a:t>SW SSR+ with their Dystopian novels and respond to a prompt.</a:t>
            </a:r>
            <a:r>
              <a:rPr lang="en-US" sz="2400" b="1" u="sng" dirty="0" smtClean="0"/>
              <a:t/>
            </a:r>
            <a:br>
              <a:rPr lang="en-US" sz="2400" b="1" u="sng" dirty="0" smtClean="0"/>
            </a:br>
            <a:r>
              <a:rPr lang="en-US" sz="2400" b="1" dirty="0"/>
              <a:t>SW discuss their lit. group norms and </a:t>
            </a:r>
            <a:r>
              <a:rPr lang="en-US" sz="2400" b="1" dirty="0" smtClean="0"/>
              <a:t>responsibilities.</a:t>
            </a:r>
            <a:br>
              <a:rPr lang="en-US" sz="2400" b="1" dirty="0" smtClean="0"/>
            </a:br>
            <a:r>
              <a:rPr lang="en-US" sz="2400" b="1" dirty="0" smtClean="0"/>
              <a:t>SW begin and discuss their presentations with these novels.</a:t>
            </a:r>
            <a:br>
              <a:rPr lang="en-US" sz="2400" b="1" dirty="0" smtClean="0"/>
            </a:br>
            <a:r>
              <a:rPr lang="en-US" sz="2400" b="1" dirty="0" smtClean="0"/>
              <a:t>SW view 2 min. Hates.</a:t>
            </a:r>
            <a:endParaRPr lang="en-US" sz="2400" b="1" u="sng" dirty="0"/>
          </a:p>
        </p:txBody>
      </p:sp>
      <p:sp>
        <p:nvSpPr>
          <p:cNvPr id="3" name="Content Placeholder 2"/>
          <p:cNvSpPr>
            <a:spLocks noGrp="1"/>
          </p:cNvSpPr>
          <p:nvPr>
            <p:ph idx="1"/>
          </p:nvPr>
        </p:nvSpPr>
        <p:spPr>
          <a:xfrm>
            <a:off x="457200" y="2209800"/>
            <a:ext cx="8229600" cy="3916363"/>
          </a:xfrm>
        </p:spPr>
        <p:txBody>
          <a:bodyPr/>
          <a:lstStyle/>
          <a:p>
            <a:r>
              <a:rPr lang="en-US" dirty="0" smtClean="0"/>
              <a:t>SSR+ Prompt:</a:t>
            </a:r>
          </a:p>
          <a:p>
            <a:r>
              <a:rPr lang="en-US" dirty="0" smtClean="0"/>
              <a:t>What dystopic characteristics does your society have already? (list at least 3).</a:t>
            </a:r>
          </a:p>
          <a:p>
            <a:r>
              <a:rPr lang="en-US" dirty="0" smtClean="0"/>
              <a:t>How does this society work for this community? </a:t>
            </a:r>
            <a:r>
              <a:rPr lang="en-US" smtClean="0"/>
              <a:t>Explain.</a:t>
            </a:r>
            <a:endParaRPr lang="en-US" dirty="0"/>
          </a:p>
        </p:txBody>
      </p:sp>
    </p:spTree>
    <p:extLst>
      <p:ext uri="{BB962C8B-B14F-4D97-AF65-F5344CB8AC3E}">
        <p14:creationId xmlns:p14="http://schemas.microsoft.com/office/powerpoint/2010/main" val="3022939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609600"/>
            <a:ext cx="8229600" cy="1143000"/>
          </a:xfrm>
        </p:spPr>
        <p:txBody>
          <a:bodyPr/>
          <a:lstStyle/>
          <a:p>
            <a:pPr algn="l"/>
            <a:r>
              <a:rPr lang="en-US" sz="2800" b="1" u="sng" dirty="0" err="1" smtClean="0"/>
              <a:t>Bellwork</a:t>
            </a:r>
            <a:r>
              <a:rPr lang="en-US" sz="2800" b="1" u="sng" dirty="0" smtClean="0"/>
              <a:t> #19:</a:t>
            </a:r>
            <a:br>
              <a:rPr lang="en-US" sz="2800" b="1" u="sng" dirty="0" smtClean="0"/>
            </a:br>
            <a:r>
              <a:rPr lang="en-US" sz="2800" b="1" dirty="0" smtClean="0"/>
              <a:t>SW  Present book talks.</a:t>
            </a:r>
            <a:br>
              <a:rPr lang="en-US" sz="2800" b="1" dirty="0" smtClean="0"/>
            </a:br>
            <a:r>
              <a:rPr lang="en-US" sz="2800" b="1" dirty="0" smtClean="0"/>
              <a:t>SW SSR+ with their dystopian novel and discuss with their group.</a:t>
            </a:r>
            <a:br>
              <a:rPr lang="en-US" sz="2800" b="1" dirty="0" smtClean="0"/>
            </a:br>
            <a:r>
              <a:rPr lang="en-US" sz="2800" b="1" dirty="0" err="1" smtClean="0"/>
              <a:t>SW</a:t>
            </a:r>
            <a:r>
              <a:rPr lang="en-US" sz="2800" b="1" dirty="0" smtClean="0"/>
              <a:t> view 2 min. Hates and critique them.</a:t>
            </a:r>
            <a:endParaRPr lang="en-US" sz="2800" b="1" u="sng" dirty="0" smtClean="0"/>
          </a:p>
        </p:txBody>
      </p:sp>
      <p:sp>
        <p:nvSpPr>
          <p:cNvPr id="36866" name="Content Placeholder 2"/>
          <p:cNvSpPr>
            <a:spLocks noGrp="1"/>
          </p:cNvSpPr>
          <p:nvPr>
            <p:ph idx="1"/>
          </p:nvPr>
        </p:nvSpPr>
        <p:spPr>
          <a:xfrm>
            <a:off x="457200" y="2438400"/>
            <a:ext cx="8229600" cy="3687763"/>
          </a:xfrm>
        </p:spPr>
        <p:txBody>
          <a:bodyPr/>
          <a:lstStyle/>
          <a:p>
            <a:r>
              <a:rPr lang="en-US" dirty="0" smtClean="0"/>
              <a:t>How is conformity an advantage and a disadvantage to society? Explain.</a:t>
            </a:r>
          </a:p>
          <a:p>
            <a:r>
              <a:rPr lang="en-US" dirty="0" smtClean="0"/>
              <a:t>List ways in which Winston has conformed and ways he has rebelled.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lstStyle/>
          <a:p>
            <a:r>
              <a:rPr lang="en-US" dirty="0" smtClean="0"/>
              <a:t>Create mini tree maps for each 2 min. hate discussing the pros and cons of each presentation.</a:t>
            </a:r>
            <a:endParaRPr lang="en-US" dirty="0"/>
          </a:p>
        </p:txBody>
      </p:sp>
      <p:sp>
        <p:nvSpPr>
          <p:cNvPr id="4" name="Title 1"/>
          <p:cNvSpPr>
            <a:spLocks noGrp="1"/>
          </p:cNvSpPr>
          <p:nvPr>
            <p:ph type="title"/>
          </p:nvPr>
        </p:nvSpPr>
        <p:spPr>
          <a:xfrm>
            <a:off x="381000" y="685800"/>
            <a:ext cx="8229600" cy="1143000"/>
          </a:xfrm>
        </p:spPr>
        <p:txBody>
          <a:bodyPr/>
          <a:lstStyle/>
          <a:p>
            <a:pPr algn="l"/>
            <a:r>
              <a:rPr lang="en-US" sz="2800" b="1" u="sng" dirty="0" err="1" smtClean="0"/>
              <a:t>Bellwork</a:t>
            </a:r>
            <a:r>
              <a:rPr lang="en-US" sz="2800" b="1" u="sng" dirty="0" smtClean="0"/>
              <a:t> #20:</a:t>
            </a:r>
            <a:br>
              <a:rPr lang="en-US" sz="2800" b="1" u="sng" dirty="0" smtClean="0"/>
            </a:br>
            <a:r>
              <a:rPr lang="en-US" sz="2800" b="1" dirty="0" smtClean="0"/>
              <a:t>SW  Present book talks.</a:t>
            </a:r>
            <a:br>
              <a:rPr lang="en-US" sz="2800" b="1" dirty="0" smtClean="0"/>
            </a:br>
            <a:r>
              <a:rPr lang="en-US" sz="2800" b="1" dirty="0" smtClean="0"/>
              <a:t>SW SSR+ with their dystopian novel and discuss with their group.</a:t>
            </a:r>
            <a:br>
              <a:rPr lang="en-US" sz="2800" b="1" dirty="0" smtClean="0"/>
            </a:br>
            <a:r>
              <a:rPr lang="en-US" sz="2800" b="1" dirty="0" err="1" smtClean="0"/>
              <a:t>SW</a:t>
            </a:r>
            <a:r>
              <a:rPr lang="en-US" sz="2800" b="1" dirty="0" smtClean="0"/>
              <a:t> view 2 min. Hates and critique them.</a:t>
            </a:r>
            <a:endParaRPr lang="en-US" sz="2800" b="1" u="sng" dirty="0" smtClean="0"/>
          </a:p>
        </p:txBody>
      </p:sp>
    </p:spTree>
    <p:extLst>
      <p:ext uri="{BB962C8B-B14F-4D97-AF65-F5344CB8AC3E}">
        <p14:creationId xmlns:p14="http://schemas.microsoft.com/office/powerpoint/2010/main" val="3848563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609600"/>
            <a:ext cx="8229600" cy="1143000"/>
          </a:xfrm>
        </p:spPr>
        <p:txBody>
          <a:bodyPr/>
          <a:lstStyle/>
          <a:p>
            <a:pPr algn="l"/>
            <a:r>
              <a:rPr lang="en-US" sz="2800" b="1" u="sng" dirty="0" err="1" smtClean="0"/>
              <a:t>Bellwork</a:t>
            </a:r>
            <a:r>
              <a:rPr lang="en-US" sz="2800" b="1" u="sng" dirty="0" smtClean="0"/>
              <a:t> #</a:t>
            </a:r>
            <a:r>
              <a:rPr lang="en-US" sz="2800" b="1" u="sng" dirty="0"/>
              <a:t>2</a:t>
            </a:r>
            <a:r>
              <a:rPr lang="en-US" sz="2800" b="1" u="sng" dirty="0" smtClean="0"/>
              <a:t>:</a:t>
            </a:r>
            <a:br>
              <a:rPr lang="en-US" sz="2800" b="1" u="sng" dirty="0" smtClean="0"/>
            </a:br>
            <a:r>
              <a:rPr lang="en-US" sz="2800" b="1" dirty="0" smtClean="0"/>
              <a:t>SW discuss the meaning of a utopia.</a:t>
            </a:r>
            <a:br>
              <a:rPr lang="en-US" sz="2800" b="1" dirty="0" smtClean="0"/>
            </a:br>
            <a:r>
              <a:rPr lang="en-US" sz="2800" b="1" dirty="0" smtClean="0"/>
              <a:t>SW read and T2T based upon an article on utopias.</a:t>
            </a:r>
            <a:br>
              <a:rPr lang="en-US" sz="2800" b="1" dirty="0" smtClean="0"/>
            </a:br>
            <a:r>
              <a:rPr lang="en-US" sz="2800" b="1" dirty="0" smtClean="0"/>
              <a:t>SW apply their prior knowledge and new learning's to a circle map and begin working on expert folders.</a:t>
            </a:r>
            <a:endParaRPr lang="en-US" sz="2800" b="1" u="sng" dirty="0" smtClean="0"/>
          </a:p>
        </p:txBody>
      </p:sp>
      <p:sp>
        <p:nvSpPr>
          <p:cNvPr id="22530" name="Content Placeholder 2"/>
          <p:cNvSpPr>
            <a:spLocks noGrp="1"/>
          </p:cNvSpPr>
          <p:nvPr>
            <p:ph idx="1"/>
          </p:nvPr>
        </p:nvSpPr>
        <p:spPr>
          <a:xfrm>
            <a:off x="457200" y="2438400"/>
            <a:ext cx="8229600" cy="3687763"/>
          </a:xfrm>
        </p:spPr>
        <p:txBody>
          <a:bodyPr/>
          <a:lstStyle/>
          <a:p>
            <a:r>
              <a:rPr lang="en-US" dirty="0" smtClean="0"/>
              <a:t>Create a bubble map based upon the word “Utopia.” Use adjectives to describe what you know about this concept. Don’t forget your frame of reference and question.</a:t>
            </a:r>
          </a:p>
          <a:p>
            <a:r>
              <a:rPr lang="en-US" dirty="0" smtClean="0"/>
              <a:t>Describe your “Utopia.” What does it look like? What makes it your ideal place? Explain.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pPr algn="l"/>
            <a:r>
              <a:rPr lang="en-US" sz="2800" b="1" u="sng" dirty="0" err="1" smtClean="0"/>
              <a:t>Bellwork</a:t>
            </a:r>
            <a:r>
              <a:rPr lang="en-US" sz="2800" b="1" u="sng" dirty="0" smtClean="0"/>
              <a:t> #21:</a:t>
            </a:r>
            <a:r>
              <a:rPr lang="en-US" sz="2800" b="1" dirty="0" smtClean="0"/>
              <a:t/>
            </a:r>
            <a:br>
              <a:rPr lang="en-US" sz="2800" b="1" dirty="0" smtClean="0"/>
            </a:br>
            <a:r>
              <a:rPr lang="en-US" sz="2800" b="1" dirty="0" smtClean="0"/>
              <a:t>SW view 2 + 2=5 and discuss the meaning and relevance in today’s society.</a:t>
            </a:r>
            <a:r>
              <a:rPr lang="en-US" sz="2800" b="1" dirty="0"/>
              <a:t/>
            </a:r>
            <a:br>
              <a:rPr lang="en-US" sz="2800" b="1" dirty="0"/>
            </a:br>
            <a:r>
              <a:rPr lang="en-US" sz="2800" b="1" dirty="0"/>
              <a:t>SW present book talks.</a:t>
            </a:r>
            <a:br>
              <a:rPr lang="en-US" sz="2800" b="1" dirty="0"/>
            </a:br>
            <a:r>
              <a:rPr lang="en-US" sz="2800" b="1" dirty="0"/>
              <a:t>SW </a:t>
            </a:r>
            <a:r>
              <a:rPr lang="en-US" sz="2800" b="1" dirty="0" smtClean="0"/>
              <a:t>will respond and discuss conformity issues within a group and share out.</a:t>
            </a:r>
            <a:endParaRPr lang="en-US" sz="2800" dirty="0"/>
          </a:p>
        </p:txBody>
      </p:sp>
      <p:sp>
        <p:nvSpPr>
          <p:cNvPr id="3" name="Content Placeholder 2"/>
          <p:cNvSpPr>
            <a:spLocks noGrp="1"/>
          </p:cNvSpPr>
          <p:nvPr>
            <p:ph idx="1"/>
          </p:nvPr>
        </p:nvSpPr>
        <p:spPr>
          <a:xfrm>
            <a:off x="457200" y="2971800"/>
            <a:ext cx="8229600" cy="3429000"/>
          </a:xfrm>
        </p:spPr>
        <p:txBody>
          <a:bodyPr/>
          <a:lstStyle/>
          <a:p>
            <a:r>
              <a:rPr lang="en-US" dirty="0" smtClean="0"/>
              <a:t>View 2+2=5.</a:t>
            </a:r>
          </a:p>
          <a:p>
            <a:r>
              <a:rPr lang="en-US" dirty="0" smtClean="0"/>
              <a:t>What do you think the boy is going to do initially? Why?</a:t>
            </a:r>
          </a:p>
          <a:p>
            <a:r>
              <a:rPr lang="en-US" dirty="0" smtClean="0"/>
              <a:t>Were you surprised by the outcome? Why or why not?</a:t>
            </a:r>
          </a:p>
          <a:p>
            <a:r>
              <a:rPr lang="en-US" dirty="0" smtClean="0"/>
              <a:t>What would you do in that situation?</a:t>
            </a:r>
            <a:endParaRPr lang="en-US" dirty="0"/>
          </a:p>
        </p:txBody>
      </p:sp>
    </p:spTree>
    <p:extLst>
      <p:ext uri="{BB962C8B-B14F-4D97-AF65-F5344CB8AC3E}">
        <p14:creationId xmlns:p14="http://schemas.microsoft.com/office/powerpoint/2010/main" val="3467792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sz="2800" b="1" dirty="0" smtClean="0"/>
              <a:t/>
            </a:r>
            <a:br>
              <a:rPr lang="en-US" sz="2800" b="1" dirty="0" smtClean="0"/>
            </a:br>
            <a:r>
              <a:rPr lang="en-US" sz="2800" b="1" u="sng" dirty="0" err="1" smtClean="0"/>
              <a:t>Bellwork</a:t>
            </a:r>
            <a:r>
              <a:rPr lang="en-US" sz="2800" b="1" u="sng" dirty="0" smtClean="0"/>
              <a:t> #22:</a:t>
            </a:r>
            <a:r>
              <a:rPr lang="en-US" sz="2800" b="1" dirty="0"/>
              <a:t/>
            </a:r>
            <a:br>
              <a:rPr lang="en-US" sz="2800" b="1" dirty="0"/>
            </a:br>
            <a:r>
              <a:rPr lang="en-US" sz="2800" b="1" dirty="0"/>
              <a:t>SW present book talks.</a:t>
            </a:r>
            <a:br>
              <a:rPr lang="en-US" sz="2800" b="1" dirty="0"/>
            </a:br>
            <a:r>
              <a:rPr lang="en-US" sz="2800" b="1" dirty="0"/>
              <a:t>SW </a:t>
            </a:r>
            <a:r>
              <a:rPr lang="en-US" sz="2800" b="1" dirty="0" smtClean="0"/>
              <a:t>view last part of 1984</a:t>
            </a:r>
            <a:endParaRPr lang="en-US" sz="2800" dirty="0"/>
          </a:p>
        </p:txBody>
      </p:sp>
      <p:sp>
        <p:nvSpPr>
          <p:cNvPr id="3" name="Content Placeholder 2"/>
          <p:cNvSpPr>
            <a:spLocks noGrp="1"/>
          </p:cNvSpPr>
          <p:nvPr>
            <p:ph idx="1"/>
          </p:nvPr>
        </p:nvSpPr>
        <p:spPr>
          <a:xfrm>
            <a:off x="457200" y="2286000"/>
            <a:ext cx="8229600" cy="3840163"/>
          </a:xfrm>
        </p:spPr>
        <p:txBody>
          <a:bodyPr/>
          <a:lstStyle/>
          <a:p>
            <a:r>
              <a:rPr lang="en-US" dirty="0" smtClean="0"/>
              <a:t>In what ways do you conform? What ways are you rebellious? Do you believe either one prevails over the other? Explain.</a:t>
            </a:r>
            <a:endParaRPr lang="en-US" dirty="0"/>
          </a:p>
        </p:txBody>
      </p:sp>
    </p:spTree>
    <p:extLst>
      <p:ext uri="{BB962C8B-B14F-4D97-AF65-F5344CB8AC3E}">
        <p14:creationId xmlns:p14="http://schemas.microsoft.com/office/powerpoint/2010/main" val="1059564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lstStyle/>
          <a:p>
            <a:pPr algn="l"/>
            <a:r>
              <a:rPr lang="en-US" sz="2800" b="1" u="sng" dirty="0" err="1" smtClean="0"/>
              <a:t>Bellwork</a:t>
            </a:r>
            <a:r>
              <a:rPr lang="en-US" sz="2800" b="1" u="sng" dirty="0" smtClean="0"/>
              <a:t> #23:</a:t>
            </a:r>
            <a:br>
              <a:rPr lang="en-US" sz="2800" b="1" u="sng" dirty="0" smtClean="0"/>
            </a:br>
            <a:r>
              <a:rPr lang="en-US" sz="2800" b="1" dirty="0" smtClean="0"/>
              <a:t>SW SSR+ with their dystopian novels and discuss the relevance with their groups.</a:t>
            </a:r>
            <a:br>
              <a:rPr lang="en-US" sz="2800" b="1" dirty="0" smtClean="0"/>
            </a:br>
            <a:r>
              <a:rPr lang="en-US" sz="2800" b="1" dirty="0" smtClean="0"/>
              <a:t>SW present book talks.</a:t>
            </a:r>
            <a:br>
              <a:rPr lang="en-US" sz="2800" b="1" dirty="0" smtClean="0"/>
            </a:br>
            <a:r>
              <a:rPr lang="en-US" sz="2800" b="1" dirty="0" smtClean="0"/>
              <a:t>SW discuss guidelines to the abstract.</a:t>
            </a:r>
            <a:endParaRPr lang="en-US" sz="2800" b="1" u="sng" dirty="0"/>
          </a:p>
        </p:txBody>
      </p:sp>
      <p:sp>
        <p:nvSpPr>
          <p:cNvPr id="3" name="Content Placeholder 2"/>
          <p:cNvSpPr>
            <a:spLocks noGrp="1"/>
          </p:cNvSpPr>
          <p:nvPr>
            <p:ph idx="1"/>
          </p:nvPr>
        </p:nvSpPr>
        <p:spPr>
          <a:xfrm>
            <a:off x="457200" y="2819400"/>
            <a:ext cx="8229600" cy="3306763"/>
          </a:xfrm>
        </p:spPr>
        <p:txBody>
          <a:bodyPr/>
          <a:lstStyle/>
          <a:p>
            <a:r>
              <a:rPr lang="en-US" b="1" u="sng" dirty="0" smtClean="0"/>
              <a:t>SSR+ Prompt:</a:t>
            </a:r>
          </a:p>
          <a:p>
            <a:pPr marL="0" indent="0">
              <a:buNone/>
            </a:pPr>
            <a:r>
              <a:rPr lang="en-US" dirty="0" smtClean="0"/>
              <a:t>Connect your dystopian novel to 1984. Create a double bubble with 3 differences on each side and 3 similarities.</a:t>
            </a:r>
            <a:endParaRPr lang="en-US" dirty="0"/>
          </a:p>
        </p:txBody>
      </p:sp>
    </p:spTree>
    <p:extLst>
      <p:ext uri="{BB962C8B-B14F-4D97-AF65-F5344CB8AC3E}">
        <p14:creationId xmlns:p14="http://schemas.microsoft.com/office/powerpoint/2010/main" val="1257128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sz="2800" b="1" u="sng" dirty="0" err="1" smtClean="0"/>
              <a:t>Bellwork</a:t>
            </a:r>
            <a:r>
              <a:rPr lang="en-US" sz="2800" b="1" u="sng" dirty="0" smtClean="0"/>
              <a:t> #24:</a:t>
            </a:r>
            <a:br>
              <a:rPr lang="en-US" sz="2800" b="1" u="sng" dirty="0" smtClean="0"/>
            </a:br>
            <a:r>
              <a:rPr lang="en-US" sz="2800" b="1" dirty="0" smtClean="0"/>
              <a:t>SW SSR+ with their dystopian novels and discuss the relevance with their groups.</a:t>
            </a:r>
            <a:br>
              <a:rPr lang="en-US" sz="2800" b="1" dirty="0" smtClean="0"/>
            </a:br>
            <a:r>
              <a:rPr lang="en-US" sz="2800" b="1" dirty="0" smtClean="0"/>
              <a:t>SW present book talks.</a:t>
            </a:r>
            <a:br>
              <a:rPr lang="en-US" sz="2800" b="1" dirty="0" smtClean="0"/>
            </a:br>
            <a:r>
              <a:rPr lang="en-US" sz="2800" b="1" dirty="0" smtClean="0"/>
              <a:t>SW work on late/redo for the portfolio and their abstract.</a:t>
            </a:r>
            <a:br>
              <a:rPr lang="en-US" sz="2800" b="1" dirty="0" smtClean="0"/>
            </a:br>
            <a:endParaRPr lang="en-US" sz="2800" b="1" u="sng" dirty="0"/>
          </a:p>
        </p:txBody>
      </p:sp>
      <p:sp>
        <p:nvSpPr>
          <p:cNvPr id="3" name="Content Placeholder 2"/>
          <p:cNvSpPr>
            <a:spLocks noGrp="1"/>
          </p:cNvSpPr>
          <p:nvPr>
            <p:ph idx="1"/>
          </p:nvPr>
        </p:nvSpPr>
        <p:spPr>
          <a:xfrm>
            <a:off x="457200" y="2895600"/>
            <a:ext cx="8229600" cy="3230563"/>
          </a:xfrm>
        </p:spPr>
        <p:txBody>
          <a:bodyPr/>
          <a:lstStyle/>
          <a:p>
            <a:r>
              <a:rPr lang="en-US" dirty="0"/>
              <a:t>Create an interesting topic sentence to begin your abstract. Be prepared to share out with the class.</a:t>
            </a:r>
          </a:p>
          <a:p>
            <a:endParaRPr lang="en-US" dirty="0"/>
          </a:p>
        </p:txBody>
      </p:sp>
    </p:spTree>
    <p:extLst>
      <p:ext uri="{BB962C8B-B14F-4D97-AF65-F5344CB8AC3E}">
        <p14:creationId xmlns:p14="http://schemas.microsoft.com/office/powerpoint/2010/main" val="2527189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1143000"/>
          </a:xfrm>
        </p:spPr>
        <p:txBody>
          <a:bodyPr/>
          <a:lstStyle/>
          <a:p>
            <a:pPr algn="l"/>
            <a:r>
              <a:rPr lang="en-US" sz="2800" b="1" u="sng" dirty="0" err="1" smtClean="0"/>
              <a:t>Bellwork</a:t>
            </a:r>
            <a:r>
              <a:rPr lang="en-US" sz="2800" b="1" u="sng" dirty="0" smtClean="0"/>
              <a:t> #25:</a:t>
            </a:r>
            <a:br>
              <a:rPr lang="en-US" sz="2800" b="1" u="sng" dirty="0" smtClean="0"/>
            </a:br>
            <a:r>
              <a:rPr lang="en-US" sz="2800" b="1" dirty="0" smtClean="0"/>
              <a:t>SW SSR+ with their dystopian novels and discuss the relevance with their groups.</a:t>
            </a:r>
            <a:br>
              <a:rPr lang="en-US" sz="2800" b="1" dirty="0" smtClean="0"/>
            </a:br>
            <a:r>
              <a:rPr lang="en-US" sz="2800" b="1" dirty="0" smtClean="0"/>
              <a:t>SW present book talks</a:t>
            </a:r>
            <a:r>
              <a:rPr lang="en-US" sz="2800" b="1" dirty="0"/>
              <a:t>.</a:t>
            </a:r>
            <a:br>
              <a:rPr lang="en-US" sz="2800" b="1" dirty="0"/>
            </a:br>
            <a:r>
              <a:rPr lang="en-US" sz="2800" b="1" dirty="0"/>
              <a:t>SW </a:t>
            </a:r>
            <a:r>
              <a:rPr lang="en-US" sz="2800" b="1" dirty="0" smtClean="0"/>
              <a:t>create </a:t>
            </a:r>
            <a:r>
              <a:rPr lang="en-US" sz="2800" b="1" dirty="0"/>
              <a:t>their </a:t>
            </a:r>
            <a:r>
              <a:rPr lang="en-US" sz="2800" b="1" dirty="0" smtClean="0"/>
              <a:t>abstracts, and work on any late work, and any redo for their portfolios.</a:t>
            </a:r>
            <a:br>
              <a:rPr lang="en-US" sz="2800" b="1" dirty="0" smtClean="0"/>
            </a:br>
            <a:endParaRPr lang="en-US" sz="2800" b="1" u="sng" dirty="0"/>
          </a:p>
        </p:txBody>
      </p:sp>
      <p:sp>
        <p:nvSpPr>
          <p:cNvPr id="3" name="Content Placeholder 2"/>
          <p:cNvSpPr>
            <a:spLocks noGrp="1"/>
          </p:cNvSpPr>
          <p:nvPr>
            <p:ph idx="1"/>
          </p:nvPr>
        </p:nvSpPr>
        <p:spPr>
          <a:xfrm>
            <a:off x="381000" y="2971800"/>
            <a:ext cx="8229600" cy="2773363"/>
          </a:xfrm>
        </p:spPr>
        <p:txBody>
          <a:bodyPr/>
          <a:lstStyle/>
          <a:p>
            <a:r>
              <a:rPr lang="en-US" dirty="0" smtClean="0"/>
              <a:t>Create an interesting concluding sentence or thought for your abstract.</a:t>
            </a:r>
            <a:endParaRPr lang="en-US" dirty="0"/>
          </a:p>
        </p:txBody>
      </p:sp>
    </p:spTree>
    <p:extLst>
      <p:ext uri="{BB962C8B-B14F-4D97-AF65-F5344CB8AC3E}">
        <p14:creationId xmlns:p14="http://schemas.microsoft.com/office/powerpoint/2010/main" val="1225491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229600" cy="1143000"/>
          </a:xfrm>
        </p:spPr>
        <p:txBody>
          <a:bodyPr/>
          <a:lstStyle/>
          <a:p>
            <a:pPr algn="l"/>
            <a:r>
              <a:rPr lang="en-US" sz="2800" b="1" u="sng" dirty="0" err="1" smtClean="0"/>
              <a:t>Bellwork</a:t>
            </a:r>
            <a:r>
              <a:rPr lang="en-US" sz="2800" b="1" u="sng" dirty="0" smtClean="0"/>
              <a:t> #26:</a:t>
            </a:r>
            <a:br>
              <a:rPr lang="en-US" sz="2800" b="1" u="sng" dirty="0" smtClean="0"/>
            </a:br>
            <a:r>
              <a:rPr lang="en-US" sz="2800" b="1" dirty="0" smtClean="0"/>
              <a:t> SW SSR+ with their dystopian novels and discuss the relevance with their groups.</a:t>
            </a:r>
            <a:br>
              <a:rPr lang="en-US" sz="2800" b="1" dirty="0" smtClean="0"/>
            </a:br>
            <a:r>
              <a:rPr lang="en-US" sz="2800" b="1" dirty="0" smtClean="0"/>
              <a:t>SW present book talks.</a:t>
            </a:r>
            <a:br>
              <a:rPr lang="en-US" sz="2800" b="1" dirty="0" smtClean="0"/>
            </a:br>
            <a:r>
              <a:rPr lang="en-US" sz="2800" b="1" dirty="0" smtClean="0"/>
              <a:t>SW work on their abstracts or any other assignment from their portfolio they would like to redo.</a:t>
            </a:r>
            <a:endParaRPr lang="en-US" sz="2800" b="1" u="sng" dirty="0"/>
          </a:p>
        </p:txBody>
      </p:sp>
      <p:sp>
        <p:nvSpPr>
          <p:cNvPr id="3" name="Content Placeholder 2"/>
          <p:cNvSpPr>
            <a:spLocks noGrp="1"/>
          </p:cNvSpPr>
          <p:nvPr>
            <p:ph idx="1"/>
          </p:nvPr>
        </p:nvSpPr>
        <p:spPr>
          <a:xfrm>
            <a:off x="457200" y="3276600"/>
            <a:ext cx="8229600" cy="2849563"/>
          </a:xfrm>
        </p:spPr>
        <p:txBody>
          <a:bodyPr/>
          <a:lstStyle/>
          <a:p>
            <a:r>
              <a:rPr lang="en-US" dirty="0" smtClean="0"/>
              <a:t>What did you like about your dystopian novel? What would you change? Explain.</a:t>
            </a:r>
            <a:endParaRPr lang="en-US" dirty="0"/>
          </a:p>
        </p:txBody>
      </p:sp>
    </p:spTree>
    <p:extLst>
      <p:ext uri="{BB962C8B-B14F-4D97-AF65-F5344CB8AC3E}">
        <p14:creationId xmlns:p14="http://schemas.microsoft.com/office/powerpoint/2010/main" val="34429487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pPr algn="l"/>
            <a:r>
              <a:rPr lang="en-US" sz="2800" b="1" u="sng" dirty="0" err="1" smtClean="0"/>
              <a:t>Bellwork</a:t>
            </a:r>
            <a:r>
              <a:rPr lang="en-US" sz="2800" b="1" u="sng" dirty="0" smtClean="0"/>
              <a:t> #27:</a:t>
            </a:r>
            <a:br>
              <a:rPr lang="en-US" sz="2800" b="1" u="sng" dirty="0" smtClean="0"/>
            </a:br>
            <a:r>
              <a:rPr lang="en-US" sz="2800" b="1" dirty="0" smtClean="0"/>
              <a:t>SW SSR+ with their dystopian novels and discuss the relevance with their groups.</a:t>
            </a:r>
            <a:br>
              <a:rPr lang="en-US" sz="2800" b="1" dirty="0" smtClean="0"/>
            </a:br>
            <a:r>
              <a:rPr lang="en-US" sz="2800" b="1" dirty="0" smtClean="0"/>
              <a:t>SW present book talks.</a:t>
            </a:r>
            <a:br>
              <a:rPr lang="en-US" sz="2800" b="1" dirty="0" smtClean="0"/>
            </a:br>
            <a:r>
              <a:rPr lang="en-US" sz="2800" b="1" dirty="0" smtClean="0"/>
              <a:t>SW turn in their abstract by the end of the hour.</a:t>
            </a:r>
            <a:br>
              <a:rPr lang="en-US" sz="2800" b="1" dirty="0" smtClean="0"/>
            </a:br>
            <a:r>
              <a:rPr lang="en-US" sz="2800" b="1" dirty="0" smtClean="0"/>
              <a:t>SW work on any portfolio assignment that you wish to redo/late work due by the end of the hour.</a:t>
            </a:r>
            <a:endParaRPr lang="en-US" sz="2800" b="1" u="sng" dirty="0"/>
          </a:p>
        </p:txBody>
      </p:sp>
      <p:sp>
        <p:nvSpPr>
          <p:cNvPr id="3" name="Content Placeholder 2"/>
          <p:cNvSpPr>
            <a:spLocks noGrp="1"/>
          </p:cNvSpPr>
          <p:nvPr>
            <p:ph idx="1"/>
          </p:nvPr>
        </p:nvSpPr>
        <p:spPr>
          <a:xfrm>
            <a:off x="457200" y="3352800"/>
            <a:ext cx="8229600" cy="2773363"/>
          </a:xfrm>
        </p:spPr>
        <p:txBody>
          <a:bodyPr/>
          <a:lstStyle/>
          <a:p>
            <a:r>
              <a:rPr lang="en-US" dirty="0" smtClean="0"/>
              <a:t>How is your social issue relevant to our society today? List/name a current event that connects to your issue.</a:t>
            </a:r>
            <a:endParaRPr lang="en-US" dirty="0"/>
          </a:p>
        </p:txBody>
      </p:sp>
    </p:spTree>
    <p:extLst>
      <p:ext uri="{BB962C8B-B14F-4D97-AF65-F5344CB8AC3E}">
        <p14:creationId xmlns:p14="http://schemas.microsoft.com/office/powerpoint/2010/main" val="16226447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pPr algn="l"/>
            <a:r>
              <a:rPr lang="en-US" sz="2800" b="1" u="sng" dirty="0" err="1" smtClean="0"/>
              <a:t>Bellwork</a:t>
            </a:r>
            <a:r>
              <a:rPr lang="en-US" sz="2800" b="1" u="sng" dirty="0" smtClean="0"/>
              <a:t> #28:</a:t>
            </a:r>
            <a:br>
              <a:rPr lang="en-US" sz="2800" b="1" u="sng" dirty="0" smtClean="0"/>
            </a:br>
            <a:r>
              <a:rPr lang="en-US" sz="2800" dirty="0" smtClean="0"/>
              <a:t>SW present their book talks.</a:t>
            </a:r>
            <a:br>
              <a:rPr lang="en-US" sz="2800" dirty="0" smtClean="0"/>
            </a:br>
            <a:r>
              <a:rPr lang="en-US" sz="2800" dirty="0" smtClean="0"/>
              <a:t>SW present and discuss their dystopian novel </a:t>
            </a:r>
            <a:r>
              <a:rPr lang="en-US" sz="2800" dirty="0" smtClean="0"/>
              <a:t>projects.</a:t>
            </a:r>
            <a:endParaRPr lang="en-US" sz="2800" b="1" u="sng" dirty="0"/>
          </a:p>
        </p:txBody>
      </p:sp>
      <p:sp>
        <p:nvSpPr>
          <p:cNvPr id="3" name="Content Placeholder 2"/>
          <p:cNvSpPr>
            <a:spLocks noGrp="1"/>
          </p:cNvSpPr>
          <p:nvPr>
            <p:ph idx="1"/>
          </p:nvPr>
        </p:nvSpPr>
        <p:spPr>
          <a:xfrm>
            <a:off x="457200" y="2590800"/>
            <a:ext cx="8229600" cy="3154363"/>
          </a:xfrm>
        </p:spPr>
        <p:txBody>
          <a:bodyPr/>
          <a:lstStyle/>
          <a:p>
            <a:r>
              <a:rPr lang="en-US" dirty="0" smtClean="0"/>
              <a:t>No </a:t>
            </a:r>
            <a:r>
              <a:rPr lang="en-US" dirty="0" err="1" smtClean="0"/>
              <a:t>Bellwork</a:t>
            </a:r>
            <a:r>
              <a:rPr lang="en-US" dirty="0" smtClean="0"/>
              <a:t>. Collect Dystopian Novels.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143000"/>
          </a:xfrm>
        </p:spPr>
        <p:txBody>
          <a:bodyPr/>
          <a:lstStyle/>
          <a:p>
            <a:pPr algn="l"/>
            <a:r>
              <a:rPr lang="en-US" sz="2800" b="1" u="sng" dirty="0" err="1" smtClean="0"/>
              <a:t>Bellwork</a:t>
            </a:r>
            <a:r>
              <a:rPr lang="en-US" sz="2800" b="1" u="sng" dirty="0" smtClean="0"/>
              <a:t> #29:</a:t>
            </a:r>
            <a:r>
              <a:rPr lang="en-US" sz="2800" dirty="0" smtClean="0"/>
              <a:t/>
            </a:r>
            <a:br>
              <a:rPr lang="en-US" sz="2800" dirty="0" smtClean="0"/>
            </a:br>
            <a:r>
              <a:rPr lang="en-US" sz="2800" dirty="0" smtClean="0"/>
              <a:t>SW present their book talks.</a:t>
            </a:r>
            <a:br>
              <a:rPr lang="en-US" sz="2800" dirty="0" smtClean="0"/>
            </a:br>
            <a:r>
              <a:rPr lang="en-US" sz="2800" dirty="0" err="1" smtClean="0"/>
              <a:t>SW</a:t>
            </a:r>
            <a:r>
              <a:rPr lang="en-US" sz="2800" dirty="0" smtClean="0"/>
              <a:t> </a:t>
            </a:r>
            <a:r>
              <a:rPr lang="en-US" sz="2800" dirty="0" smtClean="0"/>
              <a:t>present and discuss their dystopian novel presentations.</a:t>
            </a:r>
            <a:endParaRPr lang="en-US" sz="2800" b="1" u="sng" dirty="0"/>
          </a:p>
        </p:txBody>
      </p:sp>
      <p:sp>
        <p:nvSpPr>
          <p:cNvPr id="3" name="Content Placeholder 2"/>
          <p:cNvSpPr>
            <a:spLocks noGrp="1"/>
          </p:cNvSpPr>
          <p:nvPr>
            <p:ph idx="1"/>
          </p:nvPr>
        </p:nvSpPr>
        <p:spPr>
          <a:xfrm>
            <a:off x="457200" y="2438400"/>
            <a:ext cx="8229600" cy="3687763"/>
          </a:xfrm>
        </p:spPr>
        <p:txBody>
          <a:bodyPr/>
          <a:lstStyle/>
          <a:p>
            <a:r>
              <a:rPr lang="en-US" dirty="0" smtClean="0"/>
              <a:t>Create mini tree maps based upon the novels presented. List their names, rate them 1-5 (5 being most interesting), and explain if you would read their novels, why or why not?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229600" cy="1143000"/>
          </a:xfrm>
        </p:spPr>
        <p:txBody>
          <a:bodyPr/>
          <a:lstStyle/>
          <a:p>
            <a:pPr algn="l"/>
            <a:r>
              <a:rPr lang="en-US" sz="2800" b="1" u="sng" dirty="0" err="1" smtClean="0"/>
              <a:t>Bellwork</a:t>
            </a:r>
            <a:r>
              <a:rPr lang="en-US" sz="2800" b="1" u="sng" dirty="0" smtClean="0"/>
              <a:t> #</a:t>
            </a:r>
            <a:r>
              <a:rPr lang="en-US" sz="2800" b="1" u="sng" dirty="0"/>
              <a:t>3</a:t>
            </a:r>
            <a:r>
              <a:rPr lang="en-US" sz="2800" b="1" u="sng" dirty="0" smtClean="0"/>
              <a:t>:</a:t>
            </a:r>
            <a:r>
              <a:rPr lang="en-US" sz="2800" b="1" dirty="0" smtClean="0"/>
              <a:t/>
            </a:r>
            <a:br>
              <a:rPr lang="en-US" sz="2800" b="1" dirty="0" smtClean="0"/>
            </a:br>
            <a:r>
              <a:rPr lang="en-US" sz="2800" b="1" dirty="0" smtClean="0"/>
              <a:t>SW gallery walk for information based upon background information within this unit.</a:t>
            </a:r>
            <a:br>
              <a:rPr lang="en-US" sz="2800" b="1" dirty="0" smtClean="0"/>
            </a:br>
            <a:r>
              <a:rPr lang="en-US" sz="2800" b="1" dirty="0" smtClean="0"/>
              <a:t>SW discuss and share out their findings.</a:t>
            </a:r>
            <a:br>
              <a:rPr lang="en-US" sz="2800" b="1" dirty="0" smtClean="0"/>
            </a:br>
            <a:r>
              <a:rPr lang="en-US" sz="2800" b="1" dirty="0" smtClean="0"/>
              <a:t>SW apply what they learned to a quiz</a:t>
            </a:r>
            <a:endParaRPr lang="en-US" sz="2800" b="1" u="sng" dirty="0"/>
          </a:p>
        </p:txBody>
      </p:sp>
      <p:sp>
        <p:nvSpPr>
          <p:cNvPr id="3" name="Content Placeholder 2"/>
          <p:cNvSpPr>
            <a:spLocks noGrp="1"/>
          </p:cNvSpPr>
          <p:nvPr>
            <p:ph idx="1"/>
          </p:nvPr>
        </p:nvSpPr>
        <p:spPr>
          <a:xfrm>
            <a:off x="609600" y="2971800"/>
            <a:ext cx="8229600" cy="2468563"/>
          </a:xfrm>
        </p:spPr>
        <p:txBody>
          <a:bodyPr/>
          <a:lstStyle/>
          <a:p>
            <a:r>
              <a:rPr lang="en-US" dirty="0" smtClean="0"/>
              <a:t>Write </a:t>
            </a:r>
            <a:r>
              <a:rPr lang="en-US" b="1" u="sng" dirty="0" smtClean="0"/>
              <a:t>Gallery Walk </a:t>
            </a:r>
            <a:r>
              <a:rPr lang="en-US" dirty="0" smtClean="0"/>
              <a:t>for </a:t>
            </a:r>
            <a:r>
              <a:rPr lang="en-US" dirty="0" err="1" smtClean="0"/>
              <a:t>bellwork</a:t>
            </a:r>
            <a:r>
              <a:rPr lang="en-US" dirty="0" smtClean="0"/>
              <a:t> and create a page under your unit notes labeled: </a:t>
            </a:r>
            <a:r>
              <a:rPr lang="en-US" b="1" dirty="0" smtClean="0"/>
              <a:t>Utopias and 1984.</a:t>
            </a:r>
            <a:endParaRPr lang="en-US" b="1" u="sng" dirty="0"/>
          </a:p>
          <a:p>
            <a:pPr marL="0" indent="0">
              <a:buNone/>
            </a:pPr>
            <a:endParaRPr lang="en-US" dirty="0"/>
          </a:p>
        </p:txBody>
      </p:sp>
    </p:spTree>
    <p:extLst>
      <p:ext uri="{BB962C8B-B14F-4D97-AF65-F5344CB8AC3E}">
        <p14:creationId xmlns:p14="http://schemas.microsoft.com/office/powerpoint/2010/main" val="1537481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533400" y="914400"/>
            <a:ext cx="8229600" cy="1143000"/>
          </a:xfrm>
        </p:spPr>
        <p:txBody>
          <a:bodyPr/>
          <a:lstStyle/>
          <a:p>
            <a:pPr algn="l"/>
            <a:r>
              <a:rPr lang="en-US" sz="2800" b="1" u="sng" dirty="0" err="1" smtClean="0"/>
              <a:t>Bellwork</a:t>
            </a:r>
            <a:r>
              <a:rPr lang="en-US" sz="2800" b="1" u="sng" dirty="0" smtClean="0"/>
              <a:t> #</a:t>
            </a:r>
            <a:r>
              <a:rPr lang="en-US" sz="2800" b="1" u="sng" dirty="0"/>
              <a:t>4</a:t>
            </a:r>
            <a:r>
              <a:rPr lang="en-US" sz="2800" b="1" u="sng" dirty="0" smtClean="0"/>
              <a:t>:</a:t>
            </a:r>
            <a:br>
              <a:rPr lang="en-US" sz="2800" b="1" u="sng" dirty="0" smtClean="0"/>
            </a:br>
            <a:r>
              <a:rPr lang="en-US" sz="2800" b="1" dirty="0" smtClean="0"/>
              <a:t>SW listen, read, and  interpret Chapter 1, section 1 of 1984.</a:t>
            </a:r>
            <a:br>
              <a:rPr lang="en-US" sz="2800" b="1" dirty="0" smtClean="0"/>
            </a:br>
            <a:r>
              <a:rPr lang="en-US" sz="2800" b="1" dirty="0" smtClean="0"/>
              <a:t>SW respond to three column notes based upon this section.</a:t>
            </a:r>
            <a:endParaRPr lang="en-US" sz="2800" b="1" u="sng" dirty="0" smtClean="0"/>
          </a:p>
        </p:txBody>
      </p:sp>
      <p:sp>
        <p:nvSpPr>
          <p:cNvPr id="25602" name="Content Placeholder 2"/>
          <p:cNvSpPr>
            <a:spLocks noGrp="1"/>
          </p:cNvSpPr>
          <p:nvPr>
            <p:ph idx="1"/>
          </p:nvPr>
        </p:nvSpPr>
        <p:spPr>
          <a:xfrm>
            <a:off x="228600" y="2819400"/>
            <a:ext cx="8229600" cy="2819400"/>
          </a:xfrm>
        </p:spPr>
        <p:txBody>
          <a:bodyPr/>
          <a:lstStyle/>
          <a:p>
            <a:r>
              <a:rPr lang="en-US" dirty="0" smtClean="0"/>
              <a:t>What does “Big Brother is watching you” mean? What is your interpretation? What can you predict about 1984 and this saying?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990600"/>
            <a:ext cx="8229600" cy="914400"/>
          </a:xfrm>
        </p:spPr>
        <p:txBody>
          <a:bodyPr/>
          <a:lstStyle/>
          <a:p>
            <a:pPr algn="l"/>
            <a:r>
              <a:rPr lang="en-US" sz="2800" b="1" u="sng" dirty="0" err="1" smtClean="0"/>
              <a:t>Bellwork</a:t>
            </a:r>
            <a:r>
              <a:rPr lang="en-US" sz="2800" b="1" u="sng" dirty="0" smtClean="0"/>
              <a:t> #</a:t>
            </a:r>
            <a:r>
              <a:rPr lang="en-US" sz="2800" b="1" u="sng" dirty="0"/>
              <a:t>5</a:t>
            </a:r>
            <a:r>
              <a:rPr lang="en-US" sz="2800" b="1" u="sng" dirty="0" smtClean="0"/>
              <a:t>:</a:t>
            </a:r>
            <a:r>
              <a:rPr lang="en-US" sz="2800" b="1" dirty="0" smtClean="0"/>
              <a:t/>
            </a:r>
            <a:br>
              <a:rPr lang="en-US" sz="2800" b="1" dirty="0" smtClean="0"/>
            </a:br>
            <a:r>
              <a:rPr lang="en-US" sz="2800" b="1" dirty="0" smtClean="0"/>
              <a:t>SW recap and discuss section 1 of 1984.</a:t>
            </a:r>
            <a:br>
              <a:rPr lang="en-US" sz="2800" b="1" dirty="0" smtClean="0"/>
            </a:br>
            <a:r>
              <a:rPr lang="en-US" sz="2800" b="1" dirty="0" smtClean="0"/>
              <a:t>SW SSR+ a part of section 1 and apply a prompt to it.</a:t>
            </a:r>
            <a:br>
              <a:rPr lang="en-US" sz="2800" b="1" dirty="0" smtClean="0"/>
            </a:br>
            <a:r>
              <a:rPr lang="en-US" sz="2800" b="1" dirty="0" smtClean="0"/>
              <a:t>SW continue to listen to section </a:t>
            </a:r>
            <a:r>
              <a:rPr lang="en-US" sz="2800" b="1" dirty="0"/>
              <a:t>1</a:t>
            </a:r>
            <a:r>
              <a:rPr lang="en-US" sz="2800" b="1" dirty="0" smtClean="0"/>
              <a:t>.</a:t>
            </a:r>
            <a:br>
              <a:rPr lang="en-US" sz="2800" b="1" dirty="0" smtClean="0"/>
            </a:br>
            <a:r>
              <a:rPr lang="en-US" sz="2800" b="1" dirty="0" smtClean="0"/>
              <a:t>SW take three column notes based upon this section with a focus in mind.</a:t>
            </a:r>
            <a:endParaRPr lang="en-US" sz="2800" b="1" u="sng" dirty="0" smtClean="0"/>
          </a:p>
        </p:txBody>
      </p:sp>
      <p:sp>
        <p:nvSpPr>
          <p:cNvPr id="26626" name="Content Placeholder 2"/>
          <p:cNvSpPr>
            <a:spLocks noGrp="1"/>
          </p:cNvSpPr>
          <p:nvPr>
            <p:ph idx="1"/>
          </p:nvPr>
        </p:nvSpPr>
        <p:spPr>
          <a:xfrm>
            <a:off x="381000" y="3124200"/>
            <a:ext cx="8229600" cy="2849563"/>
          </a:xfrm>
        </p:spPr>
        <p:txBody>
          <a:bodyPr/>
          <a:lstStyle/>
          <a:p>
            <a:r>
              <a:rPr lang="en-US" altLang="en-US" dirty="0" smtClean="0"/>
              <a:t>Create a </a:t>
            </a:r>
            <a:r>
              <a:rPr lang="en-US" altLang="en-US" u="sng" dirty="0" smtClean="0"/>
              <a:t>Tree Map</a:t>
            </a:r>
            <a:r>
              <a:rPr lang="en-US" altLang="en-US" dirty="0" smtClean="0"/>
              <a:t>: identify Utopian and Dystopian qualities observed in this book so far. At least 5 of each.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b="1" u="sng" dirty="0" err="1" smtClean="0"/>
              <a:t>Bellwork</a:t>
            </a:r>
            <a:r>
              <a:rPr lang="en-US" sz="2400" b="1" u="sng" dirty="0" smtClean="0"/>
              <a:t> #6 &amp; 7:</a:t>
            </a:r>
            <a:r>
              <a:rPr lang="en-US" sz="2400" b="1" dirty="0" smtClean="0"/>
              <a:t> </a:t>
            </a:r>
            <a:br>
              <a:rPr lang="en-US" sz="2400" b="1" dirty="0" smtClean="0"/>
            </a:br>
            <a:r>
              <a:rPr lang="en-US" sz="2400" b="1" dirty="0" smtClean="0"/>
              <a:t>SW Listen to book talks and discuss.</a:t>
            </a:r>
            <a:br>
              <a:rPr lang="en-US" sz="2400" b="1" dirty="0" smtClean="0"/>
            </a:br>
            <a:r>
              <a:rPr lang="en-US" sz="2400" b="1" dirty="0" smtClean="0"/>
              <a:t>SW view a dystopian economy through the Stepford Wives and discuss.</a:t>
            </a:r>
            <a:endParaRPr lang="en-US" sz="2400" b="1" u="sng" dirty="0"/>
          </a:p>
        </p:txBody>
      </p:sp>
      <p:sp>
        <p:nvSpPr>
          <p:cNvPr id="3" name="Content Placeholder 2"/>
          <p:cNvSpPr>
            <a:spLocks noGrp="1"/>
          </p:cNvSpPr>
          <p:nvPr>
            <p:ph idx="1"/>
          </p:nvPr>
        </p:nvSpPr>
        <p:spPr>
          <a:xfrm>
            <a:off x="457200" y="1981200"/>
            <a:ext cx="8229600" cy="4144963"/>
          </a:xfrm>
        </p:spPr>
        <p:txBody>
          <a:bodyPr/>
          <a:lstStyle/>
          <a:p>
            <a:r>
              <a:rPr lang="en-US" dirty="0" smtClean="0"/>
              <a:t>While viewing the Stepford Wives, compare and contrast their Utopic qualities to their Dystopic ones using a double-bubble, with 5 differences on each side and 5 similarities.</a:t>
            </a:r>
            <a:endParaRPr lang="en-US" dirty="0"/>
          </a:p>
        </p:txBody>
      </p:sp>
    </p:spTree>
    <p:extLst>
      <p:ext uri="{BB962C8B-B14F-4D97-AF65-F5344CB8AC3E}">
        <p14:creationId xmlns:p14="http://schemas.microsoft.com/office/powerpoint/2010/main" val="3984013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52400" y="457200"/>
            <a:ext cx="8229600" cy="1143000"/>
          </a:xfrm>
        </p:spPr>
        <p:txBody>
          <a:bodyPr/>
          <a:lstStyle/>
          <a:p>
            <a:pPr algn="l"/>
            <a:r>
              <a:rPr lang="en-US" sz="2800" b="1" u="sng" dirty="0" err="1" smtClean="0"/>
              <a:t>Bellwork</a:t>
            </a:r>
            <a:r>
              <a:rPr lang="en-US" sz="2800" b="1" u="sng" dirty="0" smtClean="0"/>
              <a:t> #</a:t>
            </a:r>
            <a:r>
              <a:rPr lang="en-US" sz="2800" b="1" u="sng" dirty="0"/>
              <a:t>8</a:t>
            </a:r>
            <a:r>
              <a:rPr lang="en-US" sz="2800" b="1" u="sng" dirty="0" smtClean="0"/>
              <a:t>:</a:t>
            </a:r>
            <a:br>
              <a:rPr lang="en-US" sz="2800" b="1" u="sng" dirty="0" smtClean="0"/>
            </a:br>
            <a:r>
              <a:rPr lang="en-US" sz="2800" b="1" dirty="0" smtClean="0"/>
              <a:t>SW recap book 1, sect. 1 through BW.</a:t>
            </a:r>
            <a:br>
              <a:rPr lang="en-US" sz="2800" b="1" dirty="0" smtClean="0"/>
            </a:br>
            <a:r>
              <a:rPr lang="en-US" sz="2800" b="1" dirty="0" smtClean="0"/>
              <a:t>SW Listen, </a:t>
            </a:r>
            <a:r>
              <a:rPr lang="en-US" sz="2400" b="1" dirty="0" smtClean="0"/>
              <a:t>interpret</a:t>
            </a:r>
            <a:r>
              <a:rPr lang="en-US" sz="2800" b="1" dirty="0" smtClean="0"/>
              <a:t>, and read Book 1, sect 2 and apply their focus areas to this section.</a:t>
            </a:r>
            <a:endParaRPr lang="en-US" sz="2800" b="1" u="sng" dirty="0" smtClean="0"/>
          </a:p>
        </p:txBody>
      </p:sp>
      <p:sp>
        <p:nvSpPr>
          <p:cNvPr id="27650" name="Content Placeholder 2"/>
          <p:cNvSpPr>
            <a:spLocks noGrp="1"/>
          </p:cNvSpPr>
          <p:nvPr>
            <p:ph idx="1"/>
          </p:nvPr>
        </p:nvSpPr>
        <p:spPr>
          <a:xfrm>
            <a:off x="228600" y="1981200"/>
            <a:ext cx="8229600" cy="4297363"/>
          </a:xfrm>
        </p:spPr>
        <p:txBody>
          <a:bodyPr/>
          <a:lstStyle/>
          <a:p>
            <a:pPr marL="0" indent="0">
              <a:buFont typeface="Arial" charset="0"/>
              <a:buNone/>
            </a:pPr>
            <a:r>
              <a:rPr lang="en-US" sz="2400" dirty="0" smtClean="0"/>
              <a:t>Read and write the following paragraph based upon Book 1, sect. 1 &amp; 2 and fill in the missing information:</a:t>
            </a:r>
          </a:p>
          <a:p>
            <a:pPr marL="0" indent="0">
              <a:buFont typeface="Arial" charset="0"/>
              <a:buNone/>
            </a:pPr>
            <a:r>
              <a:rPr lang="en-US" sz="2400" dirty="0" smtClean="0"/>
              <a:t>	Winston Smith lives in ______, where they are at a state of _______ war with _______ or _______ at any given time. His society never uses pens, instead they speak into a ________ where everything is recorded by ______. They use a language called ______. Winston breaks an ______ law, since there are no laws in their society, by writing in a ______. Winston works at the Ministry of _____ (</a:t>
            </a:r>
            <a:r>
              <a:rPr lang="en-US" sz="2400" dirty="0" err="1" smtClean="0"/>
              <a:t>minitrue</a:t>
            </a:r>
            <a:r>
              <a:rPr lang="en-US" sz="2400" dirty="0" smtClean="0"/>
              <a:t>) where he has a connection with ______. Their society fears ______ because they look up to Big Brother and tell on the adults. Winston placed the journal in a ______, but feared that someone would notice the pen stains on his fingers.  A </a:t>
            </a:r>
            <a:r>
              <a:rPr lang="en-US" sz="2400" dirty="0" err="1" smtClean="0"/>
              <a:t>thoughtcrime</a:t>
            </a:r>
            <a:r>
              <a:rPr lang="en-US" sz="2400" dirty="0" smtClean="0"/>
              <a:t> is _____.</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381000" y="838200"/>
            <a:ext cx="8229600" cy="1143000"/>
          </a:xfrm>
        </p:spPr>
        <p:txBody>
          <a:bodyPr/>
          <a:lstStyle/>
          <a:p>
            <a:pPr algn="l"/>
            <a:r>
              <a:rPr lang="en-US" sz="2800" b="1" u="sng" dirty="0" err="1" smtClean="0"/>
              <a:t>Bellwork</a:t>
            </a:r>
            <a:r>
              <a:rPr lang="en-US" sz="2800" b="1" u="sng" dirty="0" smtClean="0"/>
              <a:t> #</a:t>
            </a:r>
            <a:r>
              <a:rPr lang="en-US" sz="2800" b="1" u="sng" dirty="0"/>
              <a:t>9</a:t>
            </a:r>
            <a:r>
              <a:rPr lang="en-US" sz="2800" b="1" u="sng" dirty="0" smtClean="0"/>
              <a:t>:</a:t>
            </a:r>
            <a:br>
              <a:rPr lang="en-US" sz="2800" b="1" u="sng" dirty="0" smtClean="0"/>
            </a:br>
            <a:r>
              <a:rPr lang="en-US" sz="2800" b="1" dirty="0" smtClean="0"/>
              <a:t>SW SSR+ and respond to a prompt.</a:t>
            </a:r>
            <a:r>
              <a:rPr lang="en-US" sz="2800" b="1" u="sng" dirty="0" smtClean="0"/>
              <a:t/>
            </a:r>
            <a:br>
              <a:rPr lang="en-US" sz="2800" b="1" u="sng" dirty="0" smtClean="0"/>
            </a:br>
            <a:r>
              <a:rPr lang="en-US" sz="2800" b="1" dirty="0" smtClean="0"/>
              <a:t>SW listen, interpret, and discuss section 3 and apply their focus area groups to section 1,2, &amp; 3 of book 1.</a:t>
            </a:r>
            <a:endParaRPr lang="en-US" sz="2800" b="1" u="sng" dirty="0" smtClean="0"/>
          </a:p>
        </p:txBody>
      </p:sp>
      <p:sp>
        <p:nvSpPr>
          <p:cNvPr id="28674" name="Content Placeholder 2"/>
          <p:cNvSpPr>
            <a:spLocks noGrp="1"/>
          </p:cNvSpPr>
          <p:nvPr>
            <p:ph idx="1"/>
          </p:nvPr>
        </p:nvSpPr>
        <p:spPr>
          <a:xfrm>
            <a:off x="381000" y="2667000"/>
            <a:ext cx="8229600" cy="3154363"/>
          </a:xfrm>
        </p:spPr>
        <p:txBody>
          <a:bodyPr/>
          <a:lstStyle/>
          <a:p>
            <a:r>
              <a:rPr lang="en-US" dirty="0" smtClean="0"/>
              <a:t>What is INGSOC? What did you learn about the children in this society? What does </a:t>
            </a:r>
            <a:r>
              <a:rPr lang="en-US" smtClean="0"/>
              <a:t>he further </a:t>
            </a:r>
            <a:r>
              <a:rPr lang="en-US" dirty="0" smtClean="0"/>
              <a:t>reveal to you about Obrien?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04800" y="609600"/>
            <a:ext cx="8229600" cy="1143000"/>
          </a:xfrm>
        </p:spPr>
        <p:txBody>
          <a:bodyPr/>
          <a:lstStyle/>
          <a:p>
            <a:pPr algn="l"/>
            <a:r>
              <a:rPr lang="en-US" sz="2800" b="1" u="sng" dirty="0" err="1" smtClean="0"/>
              <a:t>Bellwork</a:t>
            </a:r>
            <a:r>
              <a:rPr lang="en-US" sz="2800" b="1" u="sng" dirty="0" smtClean="0"/>
              <a:t> #10:</a:t>
            </a:r>
            <a:br>
              <a:rPr lang="en-US" sz="2800" b="1" u="sng" dirty="0" smtClean="0"/>
            </a:br>
            <a:r>
              <a:rPr lang="en-US" sz="2800" b="1" dirty="0" smtClean="0"/>
              <a:t>SW present Book talks to the class.</a:t>
            </a:r>
            <a:r>
              <a:rPr lang="en-US" sz="2800" b="1" u="sng" dirty="0" smtClean="0"/>
              <a:t/>
            </a:r>
            <a:br>
              <a:rPr lang="en-US" sz="2800" b="1" u="sng" dirty="0" smtClean="0"/>
            </a:br>
            <a:r>
              <a:rPr lang="en-US" sz="2800" b="1" dirty="0" smtClean="0"/>
              <a:t>SW listen, interpret, and look for examples of their Literature group focus in previous sections covered and in section 4 of book 1.</a:t>
            </a:r>
            <a:endParaRPr lang="en-US" sz="2800" b="1" u="sng" dirty="0" smtClean="0"/>
          </a:p>
        </p:txBody>
      </p:sp>
      <p:sp>
        <p:nvSpPr>
          <p:cNvPr id="29698" name="Content Placeholder 2"/>
          <p:cNvSpPr>
            <a:spLocks noGrp="1"/>
          </p:cNvSpPr>
          <p:nvPr>
            <p:ph idx="1"/>
          </p:nvPr>
        </p:nvSpPr>
        <p:spPr>
          <a:xfrm>
            <a:off x="304800" y="2438400"/>
            <a:ext cx="8229600" cy="4419600"/>
          </a:xfrm>
        </p:spPr>
        <p:txBody>
          <a:bodyPr/>
          <a:lstStyle/>
          <a:p>
            <a:r>
              <a:rPr lang="en-US" dirty="0" smtClean="0"/>
              <a:t>How does the language of NEWSPEAK influence the society of Oceania? Explain. Create a </a:t>
            </a:r>
            <a:r>
              <a:rPr lang="en-US" b="1" u="sng" dirty="0" smtClean="0"/>
              <a:t>Tree Map</a:t>
            </a:r>
            <a:r>
              <a:rPr lang="en-US" dirty="0" smtClean="0"/>
              <a:t> based upon all of the words that you know currently that are NEWSPEAK words and another column that lists their English interpretation.</a:t>
            </a:r>
          </a:p>
          <a:p>
            <a:r>
              <a:rPr lang="en-US" b="1" dirty="0" smtClean="0"/>
              <a:t>For example: </a:t>
            </a:r>
            <a:r>
              <a:rPr lang="en-US" dirty="0" err="1" smtClean="0"/>
              <a:t>Ingsoc</a:t>
            </a:r>
            <a:r>
              <a:rPr lang="en-US" dirty="0" smtClean="0"/>
              <a:t> = English Socialism</a:t>
            </a:r>
            <a:endParaRPr lang="en-US"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8934</TotalTime>
  <Words>1055</Words>
  <Application>Microsoft Office PowerPoint</Application>
  <PresentationFormat>On-screen Show (4:3)</PresentationFormat>
  <Paragraphs>79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Bellwork #1: SW present and listen to book talks. SW watch a video clip on Mauratius, Sea Haven, and The Stepford Wives  and respond to a viewing guide. SW discuss utopian and dystopian qualities they see in each society.</vt:lpstr>
      <vt:lpstr>Bellwork #2: SW discuss the meaning of a utopia. SW read and T2T based upon an article on utopias. SW apply their prior knowledge and new learning's to a circle map and begin working on expert folders.</vt:lpstr>
      <vt:lpstr>Bellwork #3: SW gallery walk for information based upon background information within this unit. SW discuss and share out their findings. SW apply what they learned to a quiz</vt:lpstr>
      <vt:lpstr>Bellwork #4: SW listen, read, and  interpret Chapter 1, section 1 of 1984. SW respond to three column notes based upon this section.</vt:lpstr>
      <vt:lpstr>Bellwork #5: SW recap and discuss section 1 of 1984. SW SSR+ a part of section 1 and apply a prompt to it. SW continue to listen to section 1. SW take three column notes based upon this section with a focus in mind.</vt:lpstr>
      <vt:lpstr>Bellwork #6 &amp; 7:  SW Listen to book talks and discuss. SW view a dystopian economy through the Stepford Wives and discuss.</vt:lpstr>
      <vt:lpstr>Bellwork #8: SW recap book 1, sect. 1 through BW. SW Listen, interpret, and read Book 1, sect 2 and apply their focus areas to this section.</vt:lpstr>
      <vt:lpstr>Bellwork #9: SW SSR+ and respond to a prompt. SW listen, interpret, and discuss section 3 and apply their focus area groups to section 1,2, &amp; 3 of book 1.</vt:lpstr>
      <vt:lpstr>Bellwork #10: SW present Book talks to the class. SW listen, interpret, and look for examples of their Literature group focus in previous sections covered and in section 4 of book 1.</vt:lpstr>
      <vt:lpstr>Bellwork #11: SW share out book talks to the class. SW listen, interpret, and apply their lit. group focus to Book 1, sect. 5. SW share out their findings with their groups and the class.</vt:lpstr>
      <vt:lpstr>Bellwork #12: SW Discuss 2 min. Hates and view samples. SW listen, discuss, and interpret section 6 of book 1. SW work in their Lit. groups to work on their focus areas they will track throughout Book 1.</vt:lpstr>
      <vt:lpstr>Bellwork #13: SW SSR+ and respond to a prompt/book talks. SW listening and interpret section 7 of Book 1. SW apply their focus area roles to this section.</vt:lpstr>
      <vt:lpstr>Bellwork #14: SW review section 7 and add to their focus areas. SW listening and interpret section 8 of Book 1. SW apply their focus area roles to this section.</vt:lpstr>
      <vt:lpstr>Bellwork #15: SW apply their knowledge to a quiz on book 1. SW Begin viewing 1984, book 1. </vt:lpstr>
      <vt:lpstr>Bellwork #16: SW present book talks. SW view Book 1 &amp;2 of 1984 and work on their focus area presentation/1984 Questions. </vt:lpstr>
      <vt:lpstr>Bellwork #17: SW apply their knowledge on a book 2 Quiz based on the movie. SW choose a dystopian novel for the remainder of the unit. SW discuss the project with the dystopian novels they chose.  </vt:lpstr>
      <vt:lpstr>Bellwork #18: SW SSR+ with their Dystopian novels and respond to a prompt. SW discuss their lit. group norms and responsibilities. SW begin and discuss their presentations with these novels. SW view 2 min. Hates.</vt:lpstr>
      <vt:lpstr>Bellwork #19: SW  Present book talks. SW SSR+ with their dystopian novel and discuss with their group. SW view 2 min. Hates and critique them.</vt:lpstr>
      <vt:lpstr>Bellwork #20: SW  Present book talks. SW SSR+ with their dystopian novel and discuss with their group. SW view 2 min. Hates and critique them.</vt:lpstr>
      <vt:lpstr>Bellwork #21: SW view 2 + 2=5 and discuss the meaning and relevance in today’s society. SW present book talks. SW will respond and discuss conformity issues within a group and share out.</vt:lpstr>
      <vt:lpstr> Bellwork #22: SW present book talks. SW view last part of 1984</vt:lpstr>
      <vt:lpstr>Bellwork #23: SW SSR+ with their dystopian novels and discuss the relevance with their groups. SW present book talks. SW discuss guidelines to the abstract.</vt:lpstr>
      <vt:lpstr>Bellwork #24: SW SSR+ with their dystopian novels and discuss the relevance with their groups. SW present book talks. SW work on late/redo for the portfolio and their abstract. </vt:lpstr>
      <vt:lpstr>Bellwork #25: SW SSR+ with their dystopian novels and discuss the relevance with their groups. SW present book talks. SW create their abstracts, and work on any late work, and any redo for their portfolios. </vt:lpstr>
      <vt:lpstr>Bellwork #26:  SW SSR+ with their dystopian novels and discuss the relevance with their groups. SW present book talks. SW work on their abstracts or any other assignment from their portfolio they would like to redo.</vt:lpstr>
      <vt:lpstr>Bellwork #27: SW SSR+ with their dystopian novels and discuss the relevance with their groups. SW present book talks. SW turn in their abstract by the end of the hour. SW work on any portfolio assignment that you wish to redo/late work due by the end of the hour.</vt:lpstr>
      <vt:lpstr>Bellwork #28: SW present their book talks. SW present and discuss their dystopian novel projects.</vt:lpstr>
      <vt:lpstr>Bellwork #29: SW present their book talks. SW present and discuss their dystopian novel presentations.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Bellwork #1: SW view Frankenstein and compare/contrast the novel to the movie. SW discuss paper guidelines for the upcoming writing workshop.</dc:title>
  <dc:creator>Owner</dc:creator>
  <cp:lastModifiedBy>Windows User</cp:lastModifiedBy>
  <cp:revision>216</cp:revision>
  <cp:lastPrinted>2017-03-27T11:02:24Z</cp:lastPrinted>
  <dcterms:created xsi:type="dcterms:W3CDTF">2014-03-16T12:23:27Z</dcterms:created>
  <dcterms:modified xsi:type="dcterms:W3CDTF">2020-01-07T11:01:51Z</dcterms:modified>
</cp:coreProperties>
</file>