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52" r:id="rId1"/>
  </p:sldMasterIdLst>
  <p:sldIdLst>
    <p:sldId id="256" r:id="rId2"/>
    <p:sldId id="257" r:id="rId3"/>
    <p:sldId id="259" r:id="rId4"/>
    <p:sldId id="261" r:id="rId5"/>
    <p:sldId id="263" r:id="rId6"/>
    <p:sldId id="265" r:id="rId7"/>
    <p:sldId id="267" r:id="rId8"/>
    <p:sldId id="268" r:id="rId9"/>
    <p:sldId id="269" r:id="rId10"/>
    <p:sldId id="273" r:id="rId11"/>
    <p:sldId id="270" r:id="rId12"/>
    <p:sldId id="271" r:id="rId13"/>
    <p:sldId id="276" r:id="rId14"/>
    <p:sldId id="279" r:id="rId15"/>
    <p:sldId id="280" r:id="rId16"/>
    <p:sldId id="281" r:id="rId17"/>
    <p:sldId id="282" r:id="rId18"/>
    <p:sldId id="283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966" y="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98641-5F3E-43D1-9863-09562CCA3B9E}" type="datetimeFigureOut">
              <a:rPr lang="en-US" smtClean="0"/>
              <a:pPr/>
              <a:t>9/19/2017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42526-D49A-4249-B059-D0461DEE9D3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98641-5F3E-43D1-9863-09562CCA3B9E}" type="datetimeFigureOut">
              <a:rPr lang="en-US" smtClean="0"/>
              <a:pPr/>
              <a:t>9/19/2017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42526-D49A-4249-B059-D0461DEE9D3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98641-5F3E-43D1-9863-09562CCA3B9E}" type="datetimeFigureOut">
              <a:rPr lang="en-US" smtClean="0"/>
              <a:pPr/>
              <a:t>9/19/2017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42526-D49A-4249-B059-D0461DEE9D3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98641-5F3E-43D1-9863-09562CCA3B9E}" type="datetimeFigureOut">
              <a:rPr lang="en-US" smtClean="0"/>
              <a:pPr/>
              <a:t>9/19/2017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42526-D49A-4249-B059-D0461DEE9D3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98641-5F3E-43D1-9863-09562CCA3B9E}" type="datetimeFigureOut">
              <a:rPr lang="en-US" smtClean="0"/>
              <a:pPr/>
              <a:t>9/19/2017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42526-D49A-4249-B059-D0461DEE9D3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98641-5F3E-43D1-9863-09562CCA3B9E}" type="datetimeFigureOut">
              <a:rPr lang="en-US" smtClean="0"/>
              <a:pPr/>
              <a:t>9/19/2017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42526-D49A-4249-B059-D0461DEE9D3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98641-5F3E-43D1-9863-09562CCA3B9E}" type="datetimeFigureOut">
              <a:rPr lang="en-US" smtClean="0"/>
              <a:pPr/>
              <a:t>9/19/2017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42526-D49A-4249-B059-D0461DEE9D3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98641-5F3E-43D1-9863-09562CCA3B9E}" type="datetimeFigureOut">
              <a:rPr lang="en-US" smtClean="0"/>
              <a:pPr/>
              <a:t>9/19/2017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42526-D49A-4249-B059-D0461DEE9D3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98641-5F3E-43D1-9863-09562CCA3B9E}" type="datetimeFigureOut">
              <a:rPr lang="en-US" smtClean="0"/>
              <a:pPr/>
              <a:t>9/19/2017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42526-D49A-4249-B059-D0461DEE9D3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98641-5F3E-43D1-9863-09562CCA3B9E}" type="datetimeFigureOut">
              <a:rPr lang="en-US" smtClean="0"/>
              <a:pPr/>
              <a:t>9/19/2017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42526-D49A-4249-B059-D0461DEE9D3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98641-5F3E-43D1-9863-09562CCA3B9E}" type="datetimeFigureOut">
              <a:rPr lang="en-US" smtClean="0"/>
              <a:pPr/>
              <a:t>9/19/2017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8A742526-D49A-4249-B059-D0461DEE9D3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8698641-5F3E-43D1-9863-09562CCA3B9E}" type="datetimeFigureOut">
              <a:rPr lang="en-US" smtClean="0"/>
              <a:pPr/>
              <a:t>9/19/2017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A742526-D49A-4249-B059-D0461DEE9D30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53" r:id="rId1"/>
    <p:sldLayoutId id="2147484154" r:id="rId2"/>
    <p:sldLayoutId id="2147484155" r:id="rId3"/>
    <p:sldLayoutId id="2147484156" r:id="rId4"/>
    <p:sldLayoutId id="2147484157" r:id="rId5"/>
    <p:sldLayoutId id="2147484158" r:id="rId6"/>
    <p:sldLayoutId id="2147484159" r:id="rId7"/>
    <p:sldLayoutId id="2147484160" r:id="rId8"/>
    <p:sldLayoutId id="2147484161" r:id="rId9"/>
    <p:sldLayoutId id="2147484162" r:id="rId10"/>
    <p:sldLayoutId id="214748416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9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idx="4294967295"/>
          </p:nvPr>
        </p:nvSpPr>
        <p:spPr>
          <a:xfrm>
            <a:off x="0" y="2130425"/>
            <a:ext cx="7772400" cy="1470025"/>
          </a:xfrm>
        </p:spPr>
        <p:txBody>
          <a:bodyPr>
            <a:noAutofit/>
          </a:bodyPr>
          <a:lstStyle/>
          <a:p>
            <a:r>
              <a:rPr lang="en-US" sz="6600" dirty="0" smtClean="0">
                <a:solidFill>
                  <a:srgbClr val="002060"/>
                </a:solidFill>
                <a:latin typeface="Copperplate Gothic Bold" pitchFamily="34" charset="0"/>
              </a:rPr>
              <a:t>	Greek Drama</a:t>
            </a:r>
            <a:endParaRPr lang="en-US" sz="6600" dirty="0">
              <a:solidFill>
                <a:srgbClr val="002060"/>
              </a:solidFill>
              <a:latin typeface="Copperplate Gothic Bold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 smtClean="0"/>
              <a:t>Greek Theater</a:t>
            </a:r>
            <a:endParaRPr lang="en-US" sz="4400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This is what a Greek theater would have looked like.</a:t>
            </a:r>
            <a:endParaRPr lang="en-US" sz="2800" dirty="0"/>
          </a:p>
        </p:txBody>
      </p:sp>
      <p:pic>
        <p:nvPicPr>
          <p:cNvPr id="7" name="Picture 2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 cstate="print"/>
          <a:srcRect l="10877" r="10877"/>
          <a:stretch>
            <a:fillRect/>
          </a:stretch>
        </p:blipFill>
        <p:spPr bwMode="auto">
          <a:xfrm rot="420000">
            <a:off x="3264537" y="1185741"/>
            <a:ext cx="5161772" cy="39319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Actors and Acting</a:t>
            </a:r>
            <a:br>
              <a:rPr lang="en-US" dirty="0" smtClean="0"/>
            </a:br>
            <a:r>
              <a:rPr lang="en-US" dirty="0" smtClean="0"/>
              <a:t>Hypocrites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Hypocrites—The word hypocrite was derived from the word for actor because the actor played a role or deceived an audience.</a:t>
            </a:r>
          </a:p>
          <a:p>
            <a:r>
              <a:rPr lang="en-US" dirty="0" smtClean="0"/>
              <a:t>Protagonist—played leading role and minor roles</a:t>
            </a:r>
          </a:p>
          <a:p>
            <a:r>
              <a:rPr lang="en-US" dirty="0" err="1" smtClean="0"/>
              <a:t>Deuteragonist</a:t>
            </a:r>
            <a:r>
              <a:rPr lang="en-US" dirty="0" smtClean="0"/>
              <a:t>—the second actor</a:t>
            </a:r>
          </a:p>
          <a:p>
            <a:r>
              <a:rPr lang="en-US" dirty="0" err="1" smtClean="0"/>
              <a:t>Tritagonist</a:t>
            </a:r>
            <a:r>
              <a:rPr lang="en-US" dirty="0" smtClean="0"/>
              <a:t>—the third actor</a:t>
            </a:r>
          </a:p>
          <a:p>
            <a:r>
              <a:rPr lang="en-US" dirty="0" smtClean="0"/>
              <a:t>A play could have many characters, but all the characters had to be divided among these three actors.</a:t>
            </a:r>
          </a:p>
          <a:p>
            <a:r>
              <a:rPr lang="en-US" dirty="0" smtClean="0"/>
              <a:t>However, a play could have an unlimited amount of extras or mutes.</a:t>
            </a:r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Actors and Acting</a:t>
            </a:r>
            <a:br>
              <a:rPr lang="en-US" dirty="0" smtClean="0"/>
            </a:br>
            <a:r>
              <a:rPr lang="en-US" dirty="0" smtClean="0"/>
              <a:t>Costumes and Masks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Actors were able to shift from character to character by using costumes and masks.</a:t>
            </a:r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Actors changed their voice for each character.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Masks</a:t>
            </a:r>
            <a:endParaRPr lang="en-US" sz="32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en-US" sz="1600" dirty="0" smtClean="0"/>
              <a:t>Actors wore many different types of masks. The large opening at the mouth was said to increase the volume of the actor’s voice.</a:t>
            </a:r>
            <a:endParaRPr lang="en-US" sz="1600" dirty="0"/>
          </a:p>
        </p:txBody>
      </p:sp>
      <p:pic>
        <p:nvPicPr>
          <p:cNvPr id="5" name="Picture 2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 cstate="print"/>
          <a:srcRect l="4180" r="4180"/>
          <a:stretch>
            <a:fillRect/>
          </a:stretch>
        </p:blipFill>
        <p:spPr bwMode="auto"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Chorus</a:t>
            </a:r>
            <a:br>
              <a:rPr lang="en-US" dirty="0" smtClean="0"/>
            </a:br>
            <a:r>
              <a:rPr lang="en-US" dirty="0" smtClean="0"/>
              <a:t>Music and Dance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Greek tragedy used to involve only song and dance.</a:t>
            </a:r>
          </a:p>
          <a:p>
            <a:r>
              <a:rPr lang="en-US" dirty="0" smtClean="0"/>
              <a:t>Greeks believed that musicians were an important part of celebrations and that each instrument had an emotional effect on the listener.</a:t>
            </a:r>
          </a:p>
          <a:p>
            <a:r>
              <a:rPr lang="en-US" dirty="0" smtClean="0"/>
              <a:t>Dance, too, had special meaning for the Greeks.</a:t>
            </a:r>
          </a:p>
          <a:p>
            <a:r>
              <a:rPr lang="en-US" dirty="0" smtClean="0"/>
              <a:t>The chorus moved in unison from left to right and back again or gestured in unison with broad sweeping hand motions.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Chorus</a:t>
            </a:r>
            <a:br>
              <a:rPr lang="en-US" dirty="0" smtClean="0"/>
            </a:br>
            <a:r>
              <a:rPr lang="en-US" dirty="0" smtClean="0"/>
              <a:t>Function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chorus was made up of background characters, such as town elders, young maidens, or captives of war.</a:t>
            </a:r>
          </a:p>
          <a:p>
            <a:endParaRPr lang="en-US" dirty="0" smtClean="0"/>
          </a:p>
          <a:p>
            <a:r>
              <a:rPr lang="en-US" dirty="0" smtClean="0"/>
              <a:t>The chorus asked questions, commented on actions, offered approval or criticism and gave advice, usually through the chorus leader.</a:t>
            </a:r>
          </a:p>
          <a:p>
            <a:endParaRPr lang="en-US" dirty="0" smtClean="0"/>
          </a:p>
          <a:p>
            <a:r>
              <a:rPr lang="en-US" dirty="0" smtClean="0"/>
              <a:t>Choral odes were an important part of a tragedy.</a:t>
            </a: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Conventions</a:t>
            </a:r>
            <a:br>
              <a:rPr lang="en-US" dirty="0" smtClean="0"/>
            </a:br>
            <a:r>
              <a:rPr lang="en-US" dirty="0" smtClean="0"/>
              <a:t>Unities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 Greek tragedy usually followed what Aristotle called the three unities.</a:t>
            </a:r>
          </a:p>
          <a:p>
            <a:endParaRPr lang="en-US" dirty="0" smtClean="0"/>
          </a:p>
          <a:p>
            <a:r>
              <a:rPr lang="en-US" dirty="0" smtClean="0">
                <a:solidFill>
                  <a:srgbClr val="FF0000"/>
                </a:solidFill>
              </a:rPr>
              <a:t>Unity of Action </a:t>
            </a:r>
            <a:r>
              <a:rPr lang="en-US" dirty="0" smtClean="0"/>
              <a:t>had a single action with no subplots.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Unity of Time </a:t>
            </a:r>
            <a:r>
              <a:rPr lang="en-US" dirty="0" smtClean="0"/>
              <a:t>was limited to a 24 hour period.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Unity of Place </a:t>
            </a:r>
            <a:r>
              <a:rPr lang="en-US" dirty="0" smtClean="0"/>
              <a:t>meant one unchanging scene, marketplace, temple or courtyard.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Conventions</a:t>
            </a:r>
            <a:br>
              <a:rPr lang="en-US" dirty="0" smtClean="0"/>
            </a:br>
            <a:r>
              <a:rPr lang="en-US" dirty="0" smtClean="0"/>
              <a:t>Messenger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Playwrights employed the convention of messenger because of the religious nature of the theater and because of unity.</a:t>
            </a:r>
          </a:p>
          <a:p>
            <a:endParaRPr lang="en-US" dirty="0" smtClean="0"/>
          </a:p>
          <a:p>
            <a:r>
              <a:rPr lang="en-US" dirty="0" smtClean="0"/>
              <a:t>The messenger reported events that the audience couldn’t see as well as suggested acts of violence.</a:t>
            </a:r>
          </a:p>
          <a:p>
            <a:endParaRPr lang="en-US" dirty="0" smtClean="0"/>
          </a:p>
          <a:p>
            <a:r>
              <a:rPr lang="en-US" dirty="0" smtClean="0"/>
              <a:t>Violence could be suggested, but not depicted.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Conventions</a:t>
            </a:r>
            <a:br>
              <a:rPr lang="en-US" dirty="0" smtClean="0"/>
            </a:br>
            <a:r>
              <a:rPr lang="en-US" dirty="0" smtClean="0"/>
              <a:t>Limitations of Theater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chorus was </a:t>
            </a:r>
            <a:r>
              <a:rPr lang="en-US" smtClean="0"/>
              <a:t>usually 50 </a:t>
            </a:r>
            <a:r>
              <a:rPr lang="en-US" dirty="0" smtClean="0"/>
              <a:t>men and remained on stage during the whole play.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The chorus remained silent in the background until the recitation of the choral odes.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Plays were performed during daylight hours in outdoor theaters.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5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884238"/>
          </a:xfrm>
        </p:spPr>
        <p:txBody>
          <a:bodyPr>
            <a:noAutofit/>
          </a:bodyPr>
          <a:lstStyle/>
          <a:p>
            <a:pPr algn="ctr"/>
            <a:r>
              <a:rPr lang="en-US" sz="4000" dirty="0" smtClean="0">
                <a:solidFill>
                  <a:srgbClr val="FF0000"/>
                </a:solidFill>
              </a:rPr>
              <a:t>Origin</a:t>
            </a:r>
            <a:r>
              <a:rPr lang="en-US" sz="2000" dirty="0" smtClean="0">
                <a:solidFill>
                  <a:srgbClr val="FF0000"/>
                </a:solidFill>
              </a:rPr>
              <a:t> </a:t>
            </a:r>
            <a:r>
              <a:rPr lang="en-US" sz="4000" dirty="0" smtClean="0">
                <a:solidFill>
                  <a:srgbClr val="FF0000"/>
                </a:solidFill>
              </a:rPr>
              <a:t>of</a:t>
            </a:r>
            <a:r>
              <a:rPr lang="en-US" sz="2000" dirty="0" smtClean="0">
                <a:solidFill>
                  <a:srgbClr val="FF0000"/>
                </a:solidFill>
              </a:rPr>
              <a:t> </a:t>
            </a:r>
            <a:r>
              <a:rPr lang="en-US" sz="4000" dirty="0" smtClean="0">
                <a:solidFill>
                  <a:srgbClr val="FF0000"/>
                </a:solidFill>
              </a:rPr>
              <a:t>Tragedy</a:t>
            </a:r>
            <a:br>
              <a:rPr lang="en-US" sz="4000" dirty="0" smtClean="0">
                <a:solidFill>
                  <a:srgbClr val="FF0000"/>
                </a:solidFill>
              </a:rPr>
            </a:br>
            <a:r>
              <a:rPr lang="en-US" sz="3200" dirty="0" smtClean="0">
                <a:solidFill>
                  <a:srgbClr val="FF0000"/>
                </a:solidFill>
              </a:rPr>
              <a:t>Religious festivals in honor of Dionysus 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17" name="Content Placeholder 16"/>
          <p:cNvSpPr>
            <a:spLocks noGrp="1"/>
          </p:cNvSpPr>
          <p:nvPr>
            <p:ph idx="1"/>
          </p:nvPr>
        </p:nvSpPr>
        <p:spPr>
          <a:xfrm>
            <a:off x="457200" y="2286000"/>
            <a:ext cx="8229600" cy="4023360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Greek tragedy originated in religious festivals in honor of Dionysus, the god of wine and fertility.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Dionysus died each winter but was reborn each spring.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Thespis-”Father of Drama” (6</a:t>
            </a:r>
            <a:r>
              <a:rPr lang="en-US" baseline="30000" dirty="0" smtClean="0"/>
              <a:t>th</a:t>
            </a:r>
            <a:r>
              <a:rPr lang="en-US" dirty="0" smtClean="0"/>
              <a:t> century B.C.)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Credited with the invention of drama and first person narrative.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Until this point, stories were expressed in third person narrative only.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First person to perform on stage.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chemeClr val="accent4">
                    <a:lumMod val="50000"/>
                  </a:schemeClr>
                </a:solidFill>
              </a:rPr>
              <a:t>Aeschylus</a:t>
            </a:r>
            <a:endParaRPr lang="en-US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4">
                    <a:lumMod val="50000"/>
                  </a:schemeClr>
                </a:solidFill>
              </a:rPr>
              <a:t>Added second actor which made dialogue independent of the chorus.</a:t>
            </a:r>
          </a:p>
          <a:p>
            <a:r>
              <a:rPr lang="en-US" dirty="0" smtClean="0">
                <a:solidFill>
                  <a:schemeClr val="accent4">
                    <a:lumMod val="50000"/>
                  </a:schemeClr>
                </a:solidFill>
              </a:rPr>
              <a:t>Chorus became less important.</a:t>
            </a:r>
          </a:p>
          <a:p>
            <a:r>
              <a:rPr lang="en-US" dirty="0" smtClean="0">
                <a:solidFill>
                  <a:schemeClr val="accent4">
                    <a:lumMod val="50000"/>
                  </a:schemeClr>
                </a:solidFill>
              </a:rPr>
              <a:t>Aeschylus wrote his plays in trilogies—three plays based on a single story or theme.</a:t>
            </a:r>
          </a:p>
          <a:p>
            <a:r>
              <a:rPr lang="en-US" dirty="0" smtClean="0">
                <a:solidFill>
                  <a:schemeClr val="accent4">
                    <a:lumMod val="50000"/>
                  </a:schemeClr>
                </a:solidFill>
              </a:rPr>
              <a:t>These three tragedies were performed during the festival as well as a satire play(comedy).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 Sophocles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Wrote more than 120 plays, but only 7 have survived.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Wrote and presented </a:t>
            </a:r>
            <a:r>
              <a:rPr lang="en-US" i="1" dirty="0" err="1" smtClean="0"/>
              <a:t>Antigone</a:t>
            </a:r>
            <a:r>
              <a:rPr lang="en-US" dirty="0" smtClean="0"/>
              <a:t> in 441 B.C.</a:t>
            </a:r>
          </a:p>
          <a:p>
            <a:pPr>
              <a:buNone/>
            </a:pPr>
            <a:endParaRPr lang="en-US" dirty="0" smtClean="0"/>
          </a:p>
          <a:p>
            <a:r>
              <a:rPr lang="en-US" i="1" dirty="0" err="1" smtClean="0"/>
              <a:t>Antigone</a:t>
            </a:r>
            <a:r>
              <a:rPr lang="en-US" dirty="0" smtClean="0"/>
              <a:t> was said to belong to the </a:t>
            </a:r>
            <a:r>
              <a:rPr lang="en-US" i="1" dirty="0" smtClean="0"/>
              <a:t>Oedipus </a:t>
            </a:r>
            <a:r>
              <a:rPr lang="en-US" dirty="0" smtClean="0"/>
              <a:t>cycle.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Euripides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Considered the most tragic of the three great playwrights.</a:t>
            </a:r>
          </a:p>
          <a:p>
            <a:r>
              <a:rPr lang="en-US" dirty="0" smtClean="0"/>
              <a:t>He made his plays more realistic, thus reducing the role of the chorus.</a:t>
            </a:r>
          </a:p>
          <a:p>
            <a:r>
              <a:rPr lang="en-US" dirty="0" smtClean="0"/>
              <a:t>He opened his plays with a speech reviewing events.</a:t>
            </a:r>
          </a:p>
          <a:p>
            <a:r>
              <a:rPr lang="en-US" i="1" dirty="0" smtClean="0"/>
              <a:t>Deus ex </a:t>
            </a:r>
            <a:r>
              <a:rPr lang="en-US" i="1" dirty="0" err="1" smtClean="0"/>
              <a:t>machina</a:t>
            </a:r>
            <a:r>
              <a:rPr lang="en-US" i="1" dirty="0" smtClean="0"/>
              <a:t> </a:t>
            </a:r>
            <a:r>
              <a:rPr lang="en-US" dirty="0" smtClean="0"/>
              <a:t>endings (“The god from the machine”)—an ending of his plays with intervention from heaven.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Structure of Theater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Thousands of Greeks attended the theater.</a:t>
            </a:r>
          </a:p>
          <a:p>
            <a:endParaRPr lang="en-US" dirty="0" smtClean="0"/>
          </a:p>
          <a:p>
            <a:r>
              <a:rPr lang="en-US" dirty="0" smtClean="0"/>
              <a:t>People would stand or sit on the hillside.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Eventually, wooden seats or bleachers were built. Later stone benches.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 smtClean="0"/>
              <a:t>Theatron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Theatron</a:t>
            </a:r>
            <a:r>
              <a:rPr lang="en-US" dirty="0" smtClean="0"/>
              <a:t>—”watching place” held as many as 15,000-16,000 people. 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Only men could sit in the </a:t>
            </a:r>
            <a:r>
              <a:rPr lang="en-US" dirty="0" err="1" smtClean="0"/>
              <a:t>theatron</a:t>
            </a:r>
            <a:r>
              <a:rPr lang="en-US" dirty="0" smtClean="0"/>
              <a:t>. Women and slaves had a separate viewing section.</a:t>
            </a:r>
          </a:p>
          <a:p>
            <a:endParaRPr lang="en-US" dirty="0" smtClean="0"/>
          </a:p>
          <a:p>
            <a:r>
              <a:rPr lang="en-US" dirty="0" smtClean="0"/>
              <a:t>State officials, priests and dignitaries had front row seats.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Plan of a Typical Greek Theater</a:t>
            </a:r>
            <a:endParaRPr lang="en-US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99833" y="1935163"/>
            <a:ext cx="3344333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485</TotalTime>
  <Words>681</Words>
  <Application>Microsoft Office PowerPoint</Application>
  <PresentationFormat>On-screen Show (4:3)</PresentationFormat>
  <Paragraphs>84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Flow</vt:lpstr>
      <vt:lpstr> Greek Drama</vt:lpstr>
      <vt:lpstr>Origin of Tragedy Religious festivals in honor of Dionysus </vt:lpstr>
      <vt:lpstr>Thespis-”Father of Drama” (6th century B.C.)</vt:lpstr>
      <vt:lpstr>Aeschylus</vt:lpstr>
      <vt:lpstr> Sophocles</vt:lpstr>
      <vt:lpstr>Euripides</vt:lpstr>
      <vt:lpstr>Structure of Theater</vt:lpstr>
      <vt:lpstr>Theatron</vt:lpstr>
      <vt:lpstr>Plan of a Typical Greek Theater</vt:lpstr>
      <vt:lpstr>Greek Theater</vt:lpstr>
      <vt:lpstr>Actors and Acting Hypocrites</vt:lpstr>
      <vt:lpstr>Actors and Acting Costumes and Masks</vt:lpstr>
      <vt:lpstr>Masks</vt:lpstr>
      <vt:lpstr>Chorus Music and Dance</vt:lpstr>
      <vt:lpstr>Chorus Function</vt:lpstr>
      <vt:lpstr>Conventions Unities</vt:lpstr>
      <vt:lpstr>Conventions Messenger</vt:lpstr>
      <vt:lpstr>Conventions Limitations of Theater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Greek Drama</dc:title>
  <dc:creator>Amanda</dc:creator>
  <cp:lastModifiedBy>Windows User</cp:lastModifiedBy>
  <cp:revision>36</cp:revision>
  <dcterms:created xsi:type="dcterms:W3CDTF">2010-10-18T13:15:44Z</dcterms:created>
  <dcterms:modified xsi:type="dcterms:W3CDTF">2017-09-19T10:22:10Z</dcterms:modified>
</cp:coreProperties>
</file>