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Nunito" panose="020B0604020202020204" charset="0"/>
      <p:regular r:id="rId11"/>
      <p:bold r:id="rId12"/>
      <p:italic r:id="rId13"/>
      <p:boldItalic r:id="rId14"/>
    </p:embeddedFont>
    <p:embeddedFont>
      <p:font typeface="Raleway" panose="020B0604020202020204" charset="0"/>
      <p:regular r:id="rId15"/>
      <p:bold r:id="rId16"/>
      <p:italic r:id="rId17"/>
      <p:boldItalic r:id="rId18"/>
    </p:embeddedFont>
    <p:embeddedFont>
      <p:font typeface="Maven Pro"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eather.com/weather/hourbyhour/l/7789d4498b384397eabdaf712275ad732858c45b6a050f390989122ca69fe47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30543eb4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30543eb4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975f0fc38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975f0fc38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u="sng">
                <a:solidFill>
                  <a:srgbClr val="01AFD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https://weather.com/weather/hourbyhour/l/7789d4498b384397eabdaf712275ad732858c45b6a050f390989122ca69fe47d</a:t>
            </a: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930543eb43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930543eb43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930543eb4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930543eb4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9581ac4fb6_2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9581ac4fb6_2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9c785d257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9c785d257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956aff44b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956aff44b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brainpop.com/english/writing/nelliebl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rive.google.com/file/d/1VQ1NzEaudqM6Hhtl6zMr41Fu9s-sReRd/view?usp=sharin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readworks.org/article/Shawn-the-Speedy-Snail/bbe8ab47-c0a7-4219-bba1-3ea0c4efda2c#!articleTab:content/" TargetMode="External"/><Relationship Id="rId7" Type="http://schemas.openxmlformats.org/officeDocument/2006/relationships/hyperlink" Target="https://www.zearn.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forms.gle/ox4qZqHzuzHTzMyT9" TargetMode="External"/><Relationship Id="rId5" Type="http://schemas.openxmlformats.org/officeDocument/2006/relationships/hyperlink" Target="https://docs.google.com/presentation/d/145uZXg7KgM7WNLfwnQ8jOpFIMSauYW-InL_zeagGvA4/edit?usp=sharing" TargetMode="External"/><Relationship Id="rId4" Type="http://schemas.openxmlformats.org/officeDocument/2006/relationships/hyperlink" Target="https://drive.google.com/file/d/1lfUFHLDsvOOVkO0OyXNVq55lCoi22yOH/view?usp=shar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reate.kahoot.it/v2/details/8edf4faa-78d0-4744-8821-8d64229e0404"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create.kahoot.it/v2/details/9e401df2-33ff-43ec-9930-93d1032a81d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readworks.org/student-authenticatio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drive.google.com/file/d/1VQ1NzEaudqM6Hhtl6zMr41Fu9s-sReRd/view?usp=sharing" TargetMode="External"/><Relationship Id="rId4" Type="http://schemas.openxmlformats.org/officeDocument/2006/relationships/hyperlink" Target="https://docs.google.com/presentation/d/1qPUOm7RDmCsmFCRG-FzvVp0CEqvWq68phBCU3875u04/edit#slide=id.p"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1601420"/>
            <a:ext cx="4255500" cy="110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Friday</a:t>
            </a:r>
            <a:endParaRPr/>
          </a:p>
          <a:p>
            <a:pPr marL="0" lvl="0" indent="0" algn="l" rtl="0">
              <a:spcBef>
                <a:spcPts val="0"/>
              </a:spcBef>
              <a:spcAft>
                <a:spcPts val="0"/>
              </a:spcAft>
              <a:buNone/>
            </a:pPr>
            <a:r>
              <a:rPr lang="en" sz="2400" b="0">
                <a:solidFill>
                  <a:srgbClr val="000000"/>
                </a:solidFill>
                <a:latin typeface="Nunito"/>
                <a:ea typeface="Nunito"/>
                <a:cs typeface="Nunito"/>
                <a:sym typeface="Nunito"/>
              </a:rPr>
              <a:t>October 2, 2020</a:t>
            </a:r>
            <a:endParaRPr sz="2400" b="0">
              <a:solidFill>
                <a:srgbClr val="000000"/>
              </a:solidFill>
              <a:latin typeface="Nunito"/>
              <a:ea typeface="Nunito"/>
              <a:cs typeface="Nunito"/>
              <a:sym typeface="Nunito"/>
            </a:endParaRPr>
          </a:p>
          <a:p>
            <a:pPr marL="0" lvl="0" indent="0" algn="l" rtl="0">
              <a:spcBef>
                <a:spcPts val="0"/>
              </a:spcBef>
              <a:spcAft>
                <a:spcPts val="0"/>
              </a:spcAft>
              <a:buNone/>
            </a:pPr>
            <a:endParaRPr/>
          </a:p>
        </p:txBody>
      </p:sp>
      <p:sp>
        <p:nvSpPr>
          <p:cNvPr id="278" name="Google Shape;278;p13"/>
          <p:cNvSpPr txBox="1">
            <a:spLocks noGrp="1"/>
          </p:cNvSpPr>
          <p:nvPr>
            <p:ph type="subTitle" idx="1"/>
          </p:nvPr>
        </p:nvSpPr>
        <p:spPr>
          <a:xfrm>
            <a:off x="824000" y="2438400"/>
            <a:ext cx="4255500" cy="18534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2800" b="1" u="sng">
                <a:latin typeface="Arial"/>
                <a:ea typeface="Arial"/>
                <a:cs typeface="Arial"/>
                <a:sym typeface="Arial"/>
              </a:rPr>
              <a:t>Quick Write:</a:t>
            </a:r>
            <a:endParaRPr sz="2800" b="1" u="sng">
              <a:latin typeface="Arial"/>
              <a:ea typeface="Arial"/>
              <a:cs typeface="Arial"/>
              <a:sym typeface="Arial"/>
            </a:endParaRPr>
          </a:p>
          <a:p>
            <a:pPr marL="0" lvl="0" indent="0" algn="l" rtl="0">
              <a:spcBef>
                <a:spcPts val="0"/>
              </a:spcBef>
              <a:spcAft>
                <a:spcPts val="0"/>
              </a:spcAft>
              <a:buNone/>
            </a:pPr>
            <a:r>
              <a:rPr lang="en" sz="2400">
                <a:solidFill>
                  <a:srgbClr val="000000"/>
                </a:solidFill>
              </a:rPr>
              <a:t>Imagine you woke up with the ability to fly. Where would you go and why?</a:t>
            </a:r>
            <a:endParaRPr sz="2400" b="1" u="sng"/>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4"/>
          <p:cNvPicPr preferRelativeResize="0"/>
          <p:nvPr/>
        </p:nvPicPr>
        <p:blipFill>
          <a:blip r:embed="rId3">
            <a:alphaModFix/>
          </a:blip>
          <a:stretch>
            <a:fillRect/>
          </a:stretch>
        </p:blipFill>
        <p:spPr>
          <a:xfrm>
            <a:off x="1397950" y="192025"/>
            <a:ext cx="6348101" cy="475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 Check-in</a:t>
            </a:r>
            <a:endParaRPr/>
          </a:p>
        </p:txBody>
      </p:sp>
      <p:sp>
        <p:nvSpPr>
          <p:cNvPr id="289" name="Google Shape;289;p15"/>
          <p:cNvSpPr txBox="1">
            <a:spLocks noGrp="1"/>
          </p:cNvSpPr>
          <p:nvPr>
            <p:ph type="body" idx="1"/>
          </p:nvPr>
        </p:nvSpPr>
        <p:spPr>
          <a:xfrm>
            <a:off x="1303800" y="1437700"/>
            <a:ext cx="7030500" cy="3093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800">
                <a:solidFill>
                  <a:srgbClr val="000000"/>
                </a:solidFill>
              </a:rPr>
              <a:t>Watch the following </a:t>
            </a:r>
            <a:r>
              <a:rPr lang="en" sz="2800"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BP Nellie Bly</a:t>
            </a:r>
            <a:r>
              <a:rPr lang="en" sz="2800">
                <a:solidFill>
                  <a:srgbClr val="000000"/>
                </a:solidFill>
              </a:rPr>
              <a:t> </a:t>
            </a:r>
            <a:endParaRPr sz="2800">
              <a:solidFill>
                <a:srgbClr val="000000"/>
              </a:solidFill>
            </a:endParaRPr>
          </a:p>
          <a:p>
            <a:pPr marL="0" lvl="0" indent="0" algn="l" rtl="0">
              <a:lnSpc>
                <a:spcPct val="100000"/>
              </a:lnSpc>
              <a:spcBef>
                <a:spcPts val="0"/>
              </a:spcBef>
              <a:spcAft>
                <a:spcPts val="0"/>
              </a:spcAft>
              <a:buNone/>
            </a:pPr>
            <a:endParaRPr sz="2800">
              <a:solidFill>
                <a:srgbClr val="000000"/>
              </a:solidFill>
            </a:endParaRPr>
          </a:p>
          <a:p>
            <a:pPr marL="0" lvl="0" indent="0" algn="l" rtl="0">
              <a:spcBef>
                <a:spcPts val="0"/>
              </a:spcBef>
              <a:spcAft>
                <a:spcPts val="1600"/>
              </a:spcAft>
              <a:buNone/>
            </a:pPr>
            <a:r>
              <a:rPr lang="en" sz="2800">
                <a:solidFill>
                  <a:srgbClr val="424242"/>
                </a:solidFill>
              </a:rPr>
              <a:t>Thoughts? Discuss in the chat.</a:t>
            </a:r>
            <a:r>
              <a:rPr lang="en" sz="2800"/>
              <a:t> </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Today’s Agenda &amp; Goal Setting</a:t>
            </a:r>
            <a:endParaRPr/>
          </a:p>
        </p:txBody>
      </p:sp>
      <p:sp>
        <p:nvSpPr>
          <p:cNvPr id="295" name="Google Shape;295;p16"/>
          <p:cNvSpPr txBox="1">
            <a:spLocks noGrp="1"/>
          </p:cNvSpPr>
          <p:nvPr>
            <p:ph type="body" idx="1"/>
          </p:nvPr>
        </p:nvSpPr>
        <p:spPr>
          <a:xfrm>
            <a:off x="1303800" y="1115450"/>
            <a:ext cx="3430500" cy="3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u="sng"/>
              <a:t>Today’s Agenda:</a:t>
            </a:r>
            <a:endParaRPr sz="1600" u="sng"/>
          </a:p>
          <a:p>
            <a:pPr marL="457200" lvl="0" indent="-330200" algn="l" rtl="0">
              <a:spcBef>
                <a:spcPts val="1600"/>
              </a:spcBef>
              <a:spcAft>
                <a:spcPts val="0"/>
              </a:spcAft>
              <a:buSzPts val="1600"/>
              <a:buChar char="●"/>
            </a:pPr>
            <a:r>
              <a:rPr lang="en" sz="1600"/>
              <a:t>Morning Meeting/Log into </a:t>
            </a:r>
            <a:r>
              <a:rPr lang="en" sz="1600" u="sng">
                <a:solidFill>
                  <a:schemeClr val="hlink"/>
                </a:solidFill>
                <a:hlinkClick r:id="rId3"/>
              </a:rPr>
              <a:t>Schoology</a:t>
            </a:r>
            <a:r>
              <a:rPr lang="en" sz="1600"/>
              <a:t> and Benchmark</a:t>
            </a:r>
            <a:endParaRPr sz="1600"/>
          </a:p>
          <a:p>
            <a:pPr marL="457200" lvl="0" indent="-330200" algn="l" rtl="0">
              <a:spcBef>
                <a:spcPts val="0"/>
              </a:spcBef>
              <a:spcAft>
                <a:spcPts val="0"/>
              </a:spcAft>
              <a:buSzPts val="1600"/>
              <a:buChar char="●"/>
            </a:pPr>
            <a:r>
              <a:rPr lang="en" sz="1600"/>
              <a:t>Make Up NWEA Testing</a:t>
            </a:r>
            <a:endParaRPr sz="1600"/>
          </a:p>
          <a:p>
            <a:pPr marL="457200" lvl="0" indent="0" algn="l" rtl="0">
              <a:spcBef>
                <a:spcPts val="1600"/>
              </a:spcBef>
              <a:spcAft>
                <a:spcPts val="0"/>
              </a:spcAft>
              <a:buNone/>
            </a:pPr>
            <a:r>
              <a:rPr lang="en" sz="1600" b="1"/>
              <a:t>- - - - - - - - - - - - - - - </a:t>
            </a:r>
            <a:endParaRPr sz="1600" b="1"/>
          </a:p>
          <a:p>
            <a:pPr marL="457200" lvl="0" indent="-330200" algn="l" rtl="0">
              <a:spcBef>
                <a:spcPts val="1600"/>
              </a:spcBef>
              <a:spcAft>
                <a:spcPts val="0"/>
              </a:spcAft>
              <a:buSzPts val="1600"/>
              <a:buChar char="●"/>
            </a:pPr>
            <a:r>
              <a:rPr lang="en" sz="1600"/>
              <a:t>Asynchronous Work </a:t>
            </a:r>
            <a:endParaRPr sz="1600"/>
          </a:p>
          <a:p>
            <a:pPr marL="0" lvl="0" indent="0" algn="ctr" rtl="0">
              <a:spcBef>
                <a:spcPts val="1600"/>
              </a:spcBef>
              <a:spcAft>
                <a:spcPts val="0"/>
              </a:spcAft>
              <a:buNone/>
            </a:pPr>
            <a:r>
              <a:rPr lang="en" sz="1600">
                <a:solidFill>
                  <a:srgbClr val="9900FF"/>
                </a:solidFill>
              </a:rPr>
              <a:t>YOU WILL BREAK FOR YOUR LUNCH by 11:45</a:t>
            </a:r>
            <a:endParaRPr sz="1600">
              <a:solidFill>
                <a:srgbClr val="9900FF"/>
              </a:solidFill>
            </a:endParaRPr>
          </a:p>
          <a:p>
            <a:pPr marL="457200" lvl="0" indent="-330200" algn="l" rtl="0">
              <a:spcBef>
                <a:spcPts val="1600"/>
              </a:spcBef>
              <a:spcAft>
                <a:spcPts val="0"/>
              </a:spcAft>
              <a:buSzPts val="1600"/>
              <a:buChar char="●"/>
            </a:pPr>
            <a:r>
              <a:rPr lang="en" sz="1600"/>
              <a:t>Science/SS Whole Group </a:t>
            </a:r>
            <a:r>
              <a:rPr lang="en" sz="1600">
                <a:highlight>
                  <a:srgbClr val="FFFF00"/>
                </a:highlight>
              </a:rPr>
              <a:t>(12:25 LOGIN)</a:t>
            </a:r>
            <a:endParaRPr sz="1600">
              <a:highlight>
                <a:srgbClr val="FFFF00"/>
              </a:highlight>
            </a:endParaRPr>
          </a:p>
          <a:p>
            <a:pPr marL="0" lvl="0" indent="0" algn="l" rtl="0">
              <a:spcBef>
                <a:spcPts val="1600"/>
              </a:spcBef>
              <a:spcAft>
                <a:spcPts val="1600"/>
              </a:spcAft>
              <a:buNone/>
            </a:pPr>
            <a:endParaRPr sz="1600"/>
          </a:p>
        </p:txBody>
      </p:sp>
      <p:sp>
        <p:nvSpPr>
          <p:cNvPr id="296" name="Google Shape;296;p16"/>
          <p:cNvSpPr txBox="1">
            <a:spLocks noGrp="1"/>
          </p:cNvSpPr>
          <p:nvPr>
            <p:ph type="body" idx="2"/>
          </p:nvPr>
        </p:nvSpPr>
        <p:spPr>
          <a:xfrm>
            <a:off x="5471700" y="955550"/>
            <a:ext cx="3360600" cy="3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b="1" u="sng"/>
          </a:p>
          <a:p>
            <a:pPr marL="0" lvl="0" indent="0" algn="l" rtl="0">
              <a:spcBef>
                <a:spcPts val="1600"/>
              </a:spcBef>
              <a:spcAft>
                <a:spcPts val="0"/>
              </a:spcAft>
              <a:buNone/>
            </a:pPr>
            <a:r>
              <a:rPr lang="en" sz="1600" b="1" u="sng"/>
              <a:t>ELA Objectives:</a:t>
            </a:r>
            <a:endParaRPr sz="1600" b="1"/>
          </a:p>
          <a:p>
            <a:pPr marL="0" lvl="0" indent="0" algn="l" rtl="0">
              <a:spcBef>
                <a:spcPts val="1600"/>
              </a:spcBef>
              <a:spcAft>
                <a:spcPts val="0"/>
              </a:spcAft>
              <a:buNone/>
            </a:pPr>
            <a:r>
              <a:rPr lang="en" sz="1600" u="sng"/>
              <a:t>C.O:</a:t>
            </a:r>
            <a:r>
              <a:rPr lang="en" sz="1600"/>
              <a:t>  I can write a How-To informative piece of writing.</a:t>
            </a:r>
            <a:endParaRPr sz="1600"/>
          </a:p>
          <a:p>
            <a:pPr marL="0" lvl="0" indent="0" algn="l" rtl="0">
              <a:spcBef>
                <a:spcPts val="1600"/>
              </a:spcBef>
              <a:spcAft>
                <a:spcPts val="1600"/>
              </a:spcAft>
              <a:buNone/>
            </a:pPr>
            <a:r>
              <a:rPr lang="en" sz="1600" u="sng"/>
              <a:t>L.O:</a:t>
            </a:r>
            <a:r>
              <a:rPr lang="en" sz="1600"/>
              <a:t> </a:t>
            </a:r>
            <a:r>
              <a:rPr lang="en" sz="1600" i="1"/>
              <a:t> </a:t>
            </a:r>
            <a:r>
              <a:rPr lang="en" sz="1600"/>
              <a:t>I can in writing synthesize the knowledge that I have of proper mechanics to format a published copy of a How-To paragraph.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7"/>
          <p:cNvSpPr txBox="1">
            <a:spLocks noGrp="1"/>
          </p:cNvSpPr>
          <p:nvPr>
            <p:ph type="title"/>
          </p:nvPr>
        </p:nvSpPr>
        <p:spPr>
          <a:xfrm>
            <a:off x="1303800" y="173525"/>
            <a:ext cx="7030500" cy="5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ELA Block (9:20-11:45)</a:t>
            </a:r>
            <a:endParaRPr/>
          </a:p>
        </p:txBody>
      </p:sp>
      <p:sp>
        <p:nvSpPr>
          <p:cNvPr id="302" name="Google Shape;302;p17"/>
          <p:cNvSpPr txBox="1">
            <a:spLocks noGrp="1"/>
          </p:cNvSpPr>
          <p:nvPr>
            <p:ph type="body" idx="1"/>
          </p:nvPr>
        </p:nvSpPr>
        <p:spPr>
          <a:xfrm>
            <a:off x="311700" y="1023100"/>
            <a:ext cx="8520600" cy="4194000"/>
          </a:xfrm>
          <a:prstGeom prst="rect">
            <a:avLst/>
          </a:prstGeom>
        </p:spPr>
        <p:txBody>
          <a:bodyPr spcFirstLastPara="1" wrap="square" lIns="91425" tIns="91425" rIns="91425" bIns="91425" anchor="t" anchorCtr="0">
            <a:noAutofit/>
          </a:bodyPr>
          <a:lstStyle/>
          <a:p>
            <a:pPr marL="0" lvl="0" indent="0" algn="ctr" rtl="0">
              <a:spcBef>
                <a:spcPts val="1200"/>
              </a:spcBef>
              <a:spcAft>
                <a:spcPts val="0"/>
              </a:spcAft>
              <a:buNone/>
            </a:pPr>
            <a:r>
              <a:rPr lang="en" sz="1400" b="1">
                <a:solidFill>
                  <a:srgbClr val="0000FF"/>
                </a:solidFill>
              </a:rPr>
              <a:t>NWEA Make Up Assessments</a:t>
            </a:r>
            <a:endParaRPr sz="1400" b="1">
              <a:solidFill>
                <a:srgbClr val="0000FF"/>
              </a:solidFill>
            </a:endParaRPr>
          </a:p>
          <a:p>
            <a:pPr marL="457200" lvl="0" indent="0" algn="ctr" rtl="0">
              <a:spcBef>
                <a:spcPts val="1200"/>
              </a:spcBef>
              <a:spcAft>
                <a:spcPts val="0"/>
              </a:spcAft>
              <a:buNone/>
            </a:pPr>
            <a:r>
              <a:rPr lang="en" sz="1400" b="1">
                <a:solidFill>
                  <a:srgbClr val="FF9900"/>
                </a:solidFill>
              </a:rPr>
              <a:t>Asynchronous work. Complete all items below: ALL STUDENTS WILL COMPLETE </a:t>
            </a:r>
            <a:endParaRPr sz="1400" b="1">
              <a:solidFill>
                <a:srgbClr val="FF9900"/>
              </a:solidFill>
            </a:endParaRPr>
          </a:p>
          <a:p>
            <a:pPr marL="457200" lvl="0" indent="0" algn="l" rtl="0">
              <a:spcBef>
                <a:spcPts val="1200"/>
              </a:spcBef>
              <a:spcAft>
                <a:spcPts val="0"/>
              </a:spcAft>
              <a:buNone/>
            </a:pPr>
            <a:r>
              <a:rPr lang="en" sz="1400">
                <a:solidFill>
                  <a:srgbClr val="000000"/>
                </a:solidFill>
              </a:rPr>
              <a:t>1.    You will listen to a </a:t>
            </a:r>
            <a:r>
              <a:rPr lang="en" sz="1400" u="sng">
                <a:solidFill>
                  <a:schemeClr val="hlink"/>
                </a:solidFill>
                <a:hlinkClick r:id="rId3"/>
              </a:rPr>
              <a:t>story on ReadWorks</a:t>
            </a:r>
            <a:r>
              <a:rPr lang="en" sz="1400">
                <a:solidFill>
                  <a:srgbClr val="000000"/>
                </a:solidFill>
              </a:rPr>
              <a:t> about EMPATHY. You will complete the quiz at the end.</a:t>
            </a:r>
            <a:endParaRPr sz="1400">
              <a:solidFill>
                <a:srgbClr val="000000"/>
              </a:solidFill>
            </a:endParaRPr>
          </a:p>
          <a:p>
            <a:pPr marL="457200" lvl="0" indent="0" algn="l" rtl="0">
              <a:spcBef>
                <a:spcPts val="0"/>
              </a:spcBef>
              <a:spcAft>
                <a:spcPts val="0"/>
              </a:spcAft>
              <a:buNone/>
            </a:pPr>
            <a:r>
              <a:rPr lang="en" sz="1400">
                <a:solidFill>
                  <a:srgbClr val="000000"/>
                </a:solidFill>
              </a:rPr>
              <a:t>2.     You will watch the </a:t>
            </a:r>
            <a:r>
              <a:rPr lang="en" sz="1400" b="1" u="sng">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Cause and Effect Lesson</a:t>
            </a:r>
            <a:r>
              <a:rPr lang="en" sz="1400" b="1">
                <a:solidFill>
                  <a:srgbClr val="000000"/>
                </a:solidFill>
              </a:rPr>
              <a:t> and complete the </a:t>
            </a:r>
            <a:r>
              <a:rPr lang="en" sz="1400" b="1" u="sng">
                <a:solidFill>
                  <a:srgbClr val="1155CC"/>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Cause and Effect Worksheet</a:t>
            </a:r>
            <a:endParaRPr sz="1400">
              <a:solidFill>
                <a:srgbClr val="000000"/>
              </a:solidFill>
            </a:endParaRPr>
          </a:p>
          <a:p>
            <a:pPr marL="457200" lvl="0" indent="0" algn="l" rtl="0">
              <a:spcBef>
                <a:spcPts val="0"/>
              </a:spcBef>
              <a:spcAft>
                <a:spcPts val="0"/>
              </a:spcAft>
              <a:buNone/>
            </a:pPr>
            <a:r>
              <a:rPr lang="en" sz="1400">
                <a:solidFill>
                  <a:srgbClr val="000000"/>
                </a:solidFill>
              </a:rPr>
              <a:t> </a:t>
            </a:r>
            <a:endParaRPr sz="1400">
              <a:solidFill>
                <a:srgbClr val="000000"/>
              </a:solidFill>
            </a:endParaRPr>
          </a:p>
          <a:p>
            <a:pPr marL="457200" lvl="0" indent="0" algn="l" rtl="0">
              <a:spcBef>
                <a:spcPts val="0"/>
              </a:spcBef>
              <a:spcAft>
                <a:spcPts val="0"/>
              </a:spcAft>
              <a:buNone/>
            </a:pPr>
            <a:r>
              <a:rPr lang="en" sz="1400">
                <a:solidFill>
                  <a:srgbClr val="000000"/>
                </a:solidFill>
              </a:rPr>
              <a:t>3.    Next, you will complete your HOW-TO paragraph on google docs. You will submit your pictures of your prewrites and your drafting using what you learned from all the mini lesson videos this week. Make sure you NAME your writing.</a:t>
            </a:r>
            <a:endParaRPr sz="1400">
              <a:solidFill>
                <a:srgbClr val="000000"/>
              </a:solidFill>
            </a:endParaRPr>
          </a:p>
          <a:p>
            <a:pPr marL="0" lvl="0" indent="0" algn="l" rtl="0">
              <a:lnSpc>
                <a:spcPct val="100000"/>
              </a:lnSpc>
              <a:spcBef>
                <a:spcPts val="0"/>
              </a:spcBef>
              <a:spcAft>
                <a:spcPts val="0"/>
              </a:spcAft>
              <a:buNone/>
            </a:pPr>
            <a:endParaRPr sz="1400">
              <a:solidFill>
                <a:srgbClr val="000000"/>
              </a:solidFill>
            </a:endParaRPr>
          </a:p>
          <a:p>
            <a:pPr marL="457200" lvl="0" indent="0" algn="l" rtl="0">
              <a:spcBef>
                <a:spcPts val="0"/>
              </a:spcBef>
              <a:spcAft>
                <a:spcPts val="0"/>
              </a:spcAft>
              <a:buNone/>
            </a:pPr>
            <a:r>
              <a:rPr lang="en" sz="1400">
                <a:solidFill>
                  <a:srgbClr val="000000"/>
                </a:solidFill>
              </a:rPr>
              <a:t> </a:t>
            </a:r>
            <a:endParaRPr sz="1400">
              <a:solidFill>
                <a:srgbClr val="000000"/>
              </a:solidFill>
            </a:endParaRPr>
          </a:p>
          <a:p>
            <a:pPr marL="0" lvl="0" indent="0" algn="l" rtl="0">
              <a:spcBef>
                <a:spcPts val="0"/>
              </a:spcBef>
              <a:spcAft>
                <a:spcPts val="0"/>
              </a:spcAft>
              <a:buNone/>
            </a:pPr>
            <a:r>
              <a:rPr lang="en" sz="1400">
                <a:solidFill>
                  <a:srgbClr val="000000"/>
                </a:solidFill>
              </a:rPr>
              <a:t> 	4.   Complete the </a:t>
            </a:r>
            <a:r>
              <a:rPr lang="en" sz="1400" u="sng">
                <a:solidFill>
                  <a:schemeClr val="hlink"/>
                </a:solidFill>
                <a:hlinkClick r:id="rId6"/>
              </a:rPr>
              <a:t>Mid Module Review assessment</a:t>
            </a:r>
            <a:r>
              <a:rPr lang="en" sz="1400">
                <a:solidFill>
                  <a:srgbClr val="000000"/>
                </a:solidFill>
              </a:rPr>
              <a:t>. Due Friday by 4pm.</a:t>
            </a:r>
            <a:endParaRPr sz="1400">
              <a:solidFill>
                <a:srgbClr val="000000"/>
              </a:solidFill>
            </a:endParaRPr>
          </a:p>
          <a:p>
            <a:pPr marL="457200" lvl="0" indent="0" algn="l" rtl="0">
              <a:spcBef>
                <a:spcPts val="0"/>
              </a:spcBef>
              <a:spcAft>
                <a:spcPts val="0"/>
              </a:spcAft>
              <a:buNone/>
            </a:pPr>
            <a:r>
              <a:rPr lang="en" sz="1400">
                <a:solidFill>
                  <a:srgbClr val="000000"/>
                </a:solidFill>
              </a:rPr>
              <a:t>5.   Complete M1L16 in </a:t>
            </a:r>
            <a:r>
              <a:rPr lang="en" sz="1400" u="sng">
                <a:solidFill>
                  <a:schemeClr val="hlink"/>
                </a:solidFill>
                <a:hlinkClick r:id="rId7"/>
              </a:rPr>
              <a:t>Zearn</a:t>
            </a:r>
            <a:r>
              <a:rPr lang="en" sz="1400">
                <a:solidFill>
                  <a:srgbClr val="000000"/>
                </a:solidFill>
              </a:rPr>
              <a:t>. You must be on MISSION 2 LESSON 1 by the end of the day.</a:t>
            </a:r>
            <a:endParaRPr sz="1400">
              <a:solidFill>
                <a:srgbClr val="000000"/>
              </a:solidFill>
            </a:endParaRPr>
          </a:p>
          <a:p>
            <a:pPr marL="0" lvl="0" indent="0" algn="l" rtl="0">
              <a:spcBef>
                <a:spcPts val="0"/>
              </a:spcBef>
              <a:spcAft>
                <a:spcPts val="0"/>
              </a:spcAft>
              <a:buNone/>
            </a:pPr>
            <a:endParaRPr sz="1400" u="sng">
              <a:solidFill>
                <a:srgbClr val="000000"/>
              </a:solidFill>
            </a:endParaRPr>
          </a:p>
          <a:p>
            <a:pPr marL="457200" lvl="0" indent="0" algn="l" rtl="0">
              <a:lnSpc>
                <a:spcPct val="100000"/>
              </a:lnSpc>
              <a:spcBef>
                <a:spcPts val="0"/>
              </a:spcBef>
              <a:spcAft>
                <a:spcPts val="0"/>
              </a:spcAft>
              <a:buNone/>
            </a:pPr>
            <a:endParaRPr sz="16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Afternoon Work Time (12:25-1:00)</a:t>
            </a:r>
            <a:endParaRPr/>
          </a:p>
        </p:txBody>
      </p:sp>
      <p:sp>
        <p:nvSpPr>
          <p:cNvPr id="308" name="Google Shape;308;p18"/>
          <p:cNvSpPr txBox="1">
            <a:spLocks noGrp="1"/>
          </p:cNvSpPr>
          <p:nvPr>
            <p:ph type="body" idx="1"/>
          </p:nvPr>
        </p:nvSpPr>
        <p:spPr>
          <a:xfrm>
            <a:off x="311700" y="1468825"/>
            <a:ext cx="39999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800" u="sng">
                <a:solidFill>
                  <a:srgbClr val="424242"/>
                </a:solidFill>
                <a:latin typeface="Raleway"/>
                <a:ea typeface="Raleway"/>
                <a:cs typeface="Raleway"/>
                <a:sym typeface="Raleway"/>
              </a:rPr>
              <a:t>Afternoon Objectives:</a:t>
            </a:r>
            <a:endParaRPr sz="1800" u="sng">
              <a:solidFill>
                <a:srgbClr val="424242"/>
              </a:solidFill>
              <a:latin typeface="Raleway"/>
              <a:ea typeface="Raleway"/>
              <a:cs typeface="Raleway"/>
              <a:sym typeface="Raleway"/>
            </a:endParaRPr>
          </a:p>
          <a:p>
            <a:pPr marL="0" lvl="0" indent="0" algn="ctr" rtl="0">
              <a:spcBef>
                <a:spcPts val="1600"/>
              </a:spcBef>
              <a:spcAft>
                <a:spcPts val="0"/>
              </a:spcAft>
              <a:buClr>
                <a:schemeClr val="dk2"/>
              </a:buClr>
              <a:buSzPts val="1100"/>
              <a:buFont typeface="Arial"/>
              <a:buNone/>
            </a:pPr>
            <a:r>
              <a:rPr lang="en" sz="1800" b="1">
                <a:solidFill>
                  <a:srgbClr val="424242"/>
                </a:solidFill>
                <a:latin typeface="Raleway"/>
                <a:ea typeface="Raleway"/>
                <a:cs typeface="Raleway"/>
                <a:sym typeface="Raleway"/>
              </a:rPr>
              <a:t>Social Studies/Science</a:t>
            </a:r>
            <a:endParaRPr sz="1800" b="1">
              <a:solidFill>
                <a:srgbClr val="424242"/>
              </a:solidFill>
              <a:latin typeface="Raleway"/>
              <a:ea typeface="Raleway"/>
              <a:cs typeface="Raleway"/>
              <a:sym typeface="Raleway"/>
            </a:endParaRPr>
          </a:p>
          <a:p>
            <a:pPr marL="0" lvl="0" indent="0" algn="l" rtl="0">
              <a:spcBef>
                <a:spcPts val="1600"/>
              </a:spcBef>
              <a:spcAft>
                <a:spcPts val="0"/>
              </a:spcAft>
              <a:buClr>
                <a:schemeClr val="dk2"/>
              </a:buClr>
              <a:buSzPts val="1100"/>
              <a:buFont typeface="Arial"/>
              <a:buNone/>
            </a:pPr>
            <a:r>
              <a:rPr lang="en" sz="1800" u="sng">
                <a:solidFill>
                  <a:srgbClr val="424242"/>
                </a:solidFill>
                <a:latin typeface="Raleway"/>
                <a:ea typeface="Raleway"/>
                <a:cs typeface="Raleway"/>
                <a:sym typeface="Raleway"/>
              </a:rPr>
              <a:t>C.O:</a:t>
            </a:r>
            <a:r>
              <a:rPr lang="en" sz="1800">
                <a:solidFill>
                  <a:srgbClr val="424242"/>
                </a:solidFill>
                <a:latin typeface="Raleway"/>
                <a:ea typeface="Raleway"/>
                <a:cs typeface="Raleway"/>
                <a:sym typeface="Raleway"/>
              </a:rPr>
              <a:t> I can analyze the Bill of Rights and energy flow in a food chain.</a:t>
            </a:r>
            <a:endParaRPr sz="1800">
              <a:solidFill>
                <a:srgbClr val="424242"/>
              </a:solidFill>
              <a:latin typeface="Raleway"/>
              <a:ea typeface="Raleway"/>
              <a:cs typeface="Raleway"/>
              <a:sym typeface="Raleway"/>
            </a:endParaRPr>
          </a:p>
          <a:p>
            <a:pPr marL="0" lvl="0" indent="0" algn="l" rtl="0">
              <a:spcBef>
                <a:spcPts val="1600"/>
              </a:spcBef>
              <a:spcAft>
                <a:spcPts val="0"/>
              </a:spcAft>
              <a:buClr>
                <a:schemeClr val="dk2"/>
              </a:buClr>
              <a:buSzPts val="1100"/>
              <a:buFont typeface="Arial"/>
              <a:buNone/>
            </a:pPr>
            <a:r>
              <a:rPr lang="en" sz="1800" u="sng">
                <a:solidFill>
                  <a:srgbClr val="424242"/>
                </a:solidFill>
                <a:latin typeface="Raleway"/>
                <a:ea typeface="Raleway"/>
                <a:cs typeface="Raleway"/>
                <a:sym typeface="Raleway"/>
              </a:rPr>
              <a:t>L.O:</a:t>
            </a:r>
            <a:r>
              <a:rPr lang="en" sz="1800">
                <a:solidFill>
                  <a:srgbClr val="424242"/>
                </a:solidFill>
                <a:latin typeface="Raleway"/>
                <a:ea typeface="Raleway"/>
                <a:cs typeface="Raleway"/>
                <a:sym typeface="Raleway"/>
              </a:rPr>
              <a:t> I can orally and in writing discuss the review of the Bill of Rights and Food Chains</a:t>
            </a:r>
            <a:endParaRPr sz="1800">
              <a:latin typeface="Raleway"/>
              <a:ea typeface="Raleway"/>
              <a:cs typeface="Raleway"/>
              <a:sym typeface="Raleway"/>
            </a:endParaRPr>
          </a:p>
          <a:p>
            <a:pPr marL="0" lvl="0" indent="0" algn="ctr" rtl="0">
              <a:spcBef>
                <a:spcPts val="1600"/>
              </a:spcBef>
              <a:spcAft>
                <a:spcPts val="1600"/>
              </a:spcAft>
              <a:buClr>
                <a:schemeClr val="dk2"/>
              </a:buClr>
              <a:buSzPts val="1100"/>
              <a:buFont typeface="Arial"/>
              <a:buNone/>
            </a:pPr>
            <a:endParaRPr sz="1600" b="1">
              <a:highlight>
                <a:srgbClr val="FFFF00"/>
              </a:highlight>
              <a:latin typeface="Raleway"/>
              <a:ea typeface="Raleway"/>
              <a:cs typeface="Raleway"/>
              <a:sym typeface="Raleway"/>
            </a:endParaRPr>
          </a:p>
        </p:txBody>
      </p:sp>
      <p:sp>
        <p:nvSpPr>
          <p:cNvPr id="309" name="Google Shape;309;p18"/>
          <p:cNvSpPr txBox="1">
            <a:spLocks noGrp="1"/>
          </p:cNvSpPr>
          <p:nvPr>
            <p:ph type="body" idx="2"/>
          </p:nvPr>
        </p:nvSpPr>
        <p:spPr>
          <a:xfrm>
            <a:off x="4449425" y="1468825"/>
            <a:ext cx="4272600" cy="36003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rgbClr val="000000"/>
                </a:solidFill>
                <a:latin typeface="Raleway"/>
                <a:ea typeface="Raleway"/>
                <a:cs typeface="Raleway"/>
                <a:sym typeface="Raleway"/>
              </a:rPr>
              <a:t>Kahoot Review Day!</a:t>
            </a:r>
            <a:endParaRPr sz="1800" u="sng">
              <a:solidFill>
                <a:srgbClr val="000000"/>
              </a:solidFill>
              <a:latin typeface="Raleway"/>
              <a:ea typeface="Raleway"/>
              <a:cs typeface="Raleway"/>
              <a:sym typeface="Raleway"/>
            </a:endParaRPr>
          </a:p>
          <a:p>
            <a:pPr marL="457200" lvl="0" indent="0" algn="l" rtl="0">
              <a:spcBef>
                <a:spcPts val="0"/>
              </a:spcBef>
              <a:spcAft>
                <a:spcPts val="0"/>
              </a:spcAft>
              <a:buNone/>
            </a:pPr>
            <a:endParaRPr sz="1800">
              <a:solidFill>
                <a:srgbClr val="000000"/>
              </a:solidFill>
              <a:latin typeface="Raleway"/>
              <a:ea typeface="Raleway"/>
              <a:cs typeface="Raleway"/>
              <a:sym typeface="Raleway"/>
            </a:endParaRPr>
          </a:p>
          <a:p>
            <a:pPr marL="457200" lvl="0" indent="-342900" algn="l" rtl="0">
              <a:spcBef>
                <a:spcPts val="0"/>
              </a:spcBef>
              <a:spcAft>
                <a:spcPts val="0"/>
              </a:spcAft>
              <a:buClr>
                <a:srgbClr val="000000"/>
              </a:buClr>
              <a:buSzPts val="1800"/>
              <a:buFont typeface="Raleway"/>
              <a:buAutoNum type="arabicPeriod"/>
            </a:pPr>
            <a:r>
              <a:rPr lang="en" sz="1800" u="sng">
                <a:solidFill>
                  <a:srgbClr val="1155CC"/>
                </a:solidFill>
                <a:latin typeface="Raleway"/>
                <a:ea typeface="Raleway"/>
                <a:cs typeface="Raleway"/>
                <a:sym typeface="Raleway"/>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Food Chains</a:t>
            </a:r>
            <a:endParaRPr sz="1800" u="sng">
              <a:solidFill>
                <a:srgbClr val="000000"/>
              </a:solidFill>
              <a:latin typeface="Raleway"/>
              <a:ea typeface="Raleway"/>
              <a:cs typeface="Raleway"/>
              <a:sym typeface="Raleway"/>
            </a:endParaRPr>
          </a:p>
          <a:p>
            <a:pPr marL="457200" lvl="0" indent="-342900" algn="l" rtl="0">
              <a:lnSpc>
                <a:spcPct val="100000"/>
              </a:lnSpc>
              <a:spcBef>
                <a:spcPts val="0"/>
              </a:spcBef>
              <a:spcAft>
                <a:spcPts val="0"/>
              </a:spcAft>
              <a:buClr>
                <a:srgbClr val="000000"/>
              </a:buClr>
              <a:buSzPts val="1800"/>
              <a:buFont typeface="Raleway"/>
              <a:buAutoNum type="arabicPeriod"/>
            </a:pPr>
            <a:r>
              <a:rPr lang="en" sz="1800" u="sng">
                <a:solidFill>
                  <a:srgbClr val="1155CC"/>
                </a:solidFill>
                <a:latin typeface="Raleway"/>
                <a:ea typeface="Raleway"/>
                <a:cs typeface="Raleway"/>
                <a:sym typeface="Raleway"/>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Bill of Rights</a:t>
            </a:r>
            <a:endParaRPr sz="1800">
              <a:solidFill>
                <a:srgbClr val="000000"/>
              </a:solidFill>
              <a:latin typeface="Raleway"/>
              <a:ea typeface="Raleway"/>
              <a:cs typeface="Raleway"/>
              <a:sym typeface="Raleway"/>
            </a:endParaRPr>
          </a:p>
          <a:p>
            <a:pPr marL="457200" lvl="0" indent="0" algn="l" rtl="0">
              <a:spcBef>
                <a:spcPts val="0"/>
              </a:spcBef>
              <a:spcAft>
                <a:spcPts val="0"/>
              </a:spcAft>
              <a:buNone/>
            </a:pPr>
            <a:endParaRPr sz="1800">
              <a:solidFill>
                <a:srgbClr val="000000"/>
              </a:solidFill>
              <a:latin typeface="Raleway"/>
              <a:ea typeface="Raleway"/>
              <a:cs typeface="Raleway"/>
              <a:sym typeface="Raleway"/>
            </a:endParaRPr>
          </a:p>
          <a:p>
            <a:pPr marL="457200" lvl="0" indent="-342900" algn="ctr" rtl="0">
              <a:spcBef>
                <a:spcPts val="1700"/>
              </a:spcBef>
              <a:spcAft>
                <a:spcPts val="0"/>
              </a:spcAft>
              <a:buClr>
                <a:srgbClr val="4A86E8"/>
              </a:buClr>
              <a:buSzPts val="1800"/>
              <a:buFont typeface="Raleway"/>
              <a:buAutoNum type="arabicPeriod"/>
            </a:pPr>
            <a:r>
              <a:rPr lang="en" sz="1800" i="1">
                <a:solidFill>
                  <a:srgbClr val="4A86E8"/>
                </a:solidFill>
                <a:latin typeface="Raleway"/>
                <a:ea typeface="Raleway"/>
                <a:cs typeface="Raleway"/>
                <a:sym typeface="Raleway"/>
              </a:rPr>
              <a:t>Check on your Food Terrarium. Make a note on it’s progress.</a:t>
            </a:r>
            <a:endParaRPr sz="1800" i="1">
              <a:solidFill>
                <a:srgbClr val="4A86E8"/>
              </a:solidFill>
              <a:latin typeface="Raleway"/>
              <a:ea typeface="Raleway"/>
              <a:cs typeface="Raleway"/>
              <a:sym typeface="Raleway"/>
            </a:endParaRPr>
          </a:p>
          <a:p>
            <a:pPr marL="0" lvl="0" indent="0" algn="l" rtl="0">
              <a:lnSpc>
                <a:spcPct val="100000"/>
              </a:lnSpc>
              <a:spcBef>
                <a:spcPts val="1700"/>
              </a:spcBef>
              <a:spcAft>
                <a:spcPts val="0"/>
              </a:spcAft>
              <a:buNone/>
            </a:pPr>
            <a:endParaRPr sz="1500">
              <a:solidFill>
                <a:srgbClr val="000000"/>
              </a:solidFill>
            </a:endParaRPr>
          </a:p>
          <a:p>
            <a:pPr marL="0" lvl="0" indent="0" algn="l" rtl="0">
              <a:lnSpc>
                <a:spcPct val="100000"/>
              </a:lnSpc>
              <a:spcBef>
                <a:spcPts val="0"/>
              </a:spcBef>
              <a:spcAft>
                <a:spcPts val="0"/>
              </a:spcAft>
              <a:buNone/>
            </a:pPr>
            <a:endParaRPr sz="1600">
              <a:solidFill>
                <a:srgbClr val="000000"/>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Afternoon Asynchronous Work</a:t>
            </a:r>
            <a:endParaRPr/>
          </a:p>
          <a:p>
            <a:pPr marL="0" lvl="0" indent="0" algn="ctr" rtl="0">
              <a:spcBef>
                <a:spcPts val="0"/>
              </a:spcBef>
              <a:spcAft>
                <a:spcPts val="0"/>
              </a:spcAft>
              <a:buNone/>
            </a:pPr>
            <a:endParaRPr sz="2200" i="1"/>
          </a:p>
        </p:txBody>
      </p:sp>
      <p:sp>
        <p:nvSpPr>
          <p:cNvPr id="315" name="Google Shape;315;p19"/>
          <p:cNvSpPr txBox="1">
            <a:spLocks noGrp="1"/>
          </p:cNvSpPr>
          <p:nvPr>
            <p:ph type="body" idx="1"/>
          </p:nvPr>
        </p:nvSpPr>
        <p:spPr>
          <a:xfrm>
            <a:off x="1303800" y="1597875"/>
            <a:ext cx="7030500" cy="31953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sz="1600" u="sng">
                <a:solidFill>
                  <a:srgbClr val="000000"/>
                </a:solidFill>
              </a:rPr>
              <a:t>Independent Work:</a:t>
            </a:r>
            <a:endParaRPr sz="1600" u="sng">
              <a:solidFill>
                <a:srgbClr val="000000"/>
              </a:solidFill>
            </a:endParaRPr>
          </a:p>
          <a:p>
            <a:pPr marL="457200" lvl="0" indent="-317500" algn="l" rtl="0">
              <a:lnSpc>
                <a:spcPct val="100000"/>
              </a:lnSpc>
              <a:spcBef>
                <a:spcPts val="1200"/>
              </a:spcBef>
              <a:spcAft>
                <a:spcPts val="0"/>
              </a:spcAft>
              <a:buClr>
                <a:srgbClr val="000000"/>
              </a:buClr>
              <a:buSzPts val="1400"/>
              <a:buAutoNum type="arabicPeriod"/>
            </a:pPr>
            <a:r>
              <a:rPr lang="en" sz="1600" b="1" u="sng">
                <a:solidFill>
                  <a:schemeClr val="hlink"/>
                </a:solidFill>
                <a:hlinkClick r:id="rId3"/>
              </a:rPr>
              <a:t>ReadWorks</a:t>
            </a:r>
            <a:r>
              <a:rPr lang="en" sz="1600">
                <a:solidFill>
                  <a:srgbClr val="000000"/>
                </a:solidFill>
              </a:rPr>
              <a:t>: Choose one of the assigned “Article-A- Day” activities to complete. Be sure to do ALL assigned parts of your choice article. </a:t>
            </a:r>
            <a:r>
              <a:rPr lang="en" sz="1600">
                <a:solidFill>
                  <a:srgbClr val="000000"/>
                </a:solidFill>
                <a:highlight>
                  <a:srgbClr val="00FFFF"/>
                </a:highlight>
              </a:rPr>
              <a:t>Complete by 4pm. </a:t>
            </a:r>
            <a:endParaRPr sz="1600">
              <a:solidFill>
                <a:srgbClr val="000000"/>
              </a:solidFill>
              <a:highlight>
                <a:srgbClr val="00FFFF"/>
              </a:highlight>
            </a:endParaRPr>
          </a:p>
          <a:p>
            <a:pPr marL="457200" lvl="0" indent="-317500" algn="l" rtl="0">
              <a:lnSpc>
                <a:spcPct val="100000"/>
              </a:lnSpc>
              <a:spcBef>
                <a:spcPts val="0"/>
              </a:spcBef>
              <a:spcAft>
                <a:spcPts val="0"/>
              </a:spcAft>
              <a:buClr>
                <a:srgbClr val="000000"/>
              </a:buClr>
              <a:buSzPts val="1400"/>
              <a:buAutoNum type="arabicPeriod"/>
            </a:pPr>
            <a:r>
              <a:rPr lang="en" sz="1600">
                <a:solidFill>
                  <a:srgbClr val="000000"/>
                </a:solidFill>
              </a:rPr>
              <a:t>20 minutes of Choice Reading. </a:t>
            </a:r>
            <a:r>
              <a:rPr lang="en" sz="1600">
                <a:solidFill>
                  <a:srgbClr val="000000"/>
                </a:solidFill>
                <a:highlight>
                  <a:srgbClr val="00FFFF"/>
                </a:highlight>
              </a:rPr>
              <a:t>Complete by 4pm. </a:t>
            </a:r>
            <a:endParaRPr sz="1600">
              <a:solidFill>
                <a:srgbClr val="000000"/>
              </a:solidFill>
            </a:endParaRPr>
          </a:p>
          <a:p>
            <a:pPr marL="457200" lvl="0" indent="-317500" algn="l" rtl="0">
              <a:lnSpc>
                <a:spcPct val="100000"/>
              </a:lnSpc>
              <a:spcBef>
                <a:spcPts val="0"/>
              </a:spcBef>
              <a:spcAft>
                <a:spcPts val="0"/>
              </a:spcAft>
              <a:buClr>
                <a:srgbClr val="000000"/>
              </a:buClr>
              <a:buSzPts val="1400"/>
              <a:buAutoNum type="arabicPeriod"/>
            </a:pPr>
            <a:r>
              <a:rPr lang="en" sz="1800" b="1">
                <a:solidFill>
                  <a:srgbClr val="000000"/>
                </a:solidFill>
                <a:highlight>
                  <a:srgbClr val="FFFF00"/>
                </a:highlight>
              </a:rPr>
              <a:t>ALL OF Mission 1 in ZEARN MUST be completed today!</a:t>
            </a:r>
            <a:endParaRPr sz="1800" b="1">
              <a:solidFill>
                <a:srgbClr val="000000"/>
              </a:solidFill>
              <a:highlight>
                <a:srgbClr val="FFFF00"/>
              </a:highlight>
            </a:endParaRPr>
          </a:p>
          <a:p>
            <a:pPr marL="457200" lvl="0" indent="-330200" algn="l" rtl="0">
              <a:lnSpc>
                <a:spcPct val="100000"/>
              </a:lnSpc>
              <a:spcBef>
                <a:spcPts val="0"/>
              </a:spcBef>
              <a:spcAft>
                <a:spcPts val="0"/>
              </a:spcAft>
              <a:buClr>
                <a:srgbClr val="000000"/>
              </a:buClr>
              <a:buSzPts val="1600"/>
              <a:buAutoNum type="arabicPeriod"/>
            </a:pPr>
            <a:r>
              <a:rPr lang="en" sz="1600">
                <a:solidFill>
                  <a:srgbClr val="000000"/>
                </a:solidFill>
              </a:rPr>
              <a:t>Complete the </a:t>
            </a:r>
            <a:r>
              <a:rPr lang="en" sz="1600" u="sng">
                <a:solidFill>
                  <a:schemeClr val="hlink"/>
                </a:solidFill>
                <a:hlinkClick r:id="rId4"/>
              </a:rPr>
              <a:t>Schoology Scavenger Hunt</a:t>
            </a:r>
            <a:r>
              <a:rPr lang="en" sz="1600">
                <a:solidFill>
                  <a:srgbClr val="000000"/>
                </a:solidFill>
              </a:rPr>
              <a:t> (you MUST make your own copy) Review the navigating </a:t>
            </a:r>
            <a:r>
              <a:rPr lang="en" sz="1600" u="sng">
                <a:solidFill>
                  <a:schemeClr val="hlink"/>
                </a:solidFill>
                <a:hlinkClick r:id="rId5"/>
              </a:rPr>
              <a:t>Schoology video </a:t>
            </a:r>
            <a:r>
              <a:rPr lang="en" sz="1600">
                <a:solidFill>
                  <a:srgbClr val="000000"/>
                </a:solidFill>
              </a:rPr>
              <a:t>if needed again.</a:t>
            </a:r>
            <a:endParaRPr sz="1600">
              <a:solidFill>
                <a:srgbClr val="000000"/>
              </a:solidFill>
            </a:endParaRPr>
          </a:p>
          <a:p>
            <a:pPr marL="457200" lvl="0" indent="-330200" algn="l" rtl="0">
              <a:spcBef>
                <a:spcPts val="0"/>
              </a:spcBef>
              <a:spcAft>
                <a:spcPts val="0"/>
              </a:spcAft>
              <a:buClr>
                <a:srgbClr val="000000"/>
              </a:buClr>
              <a:buSzPts val="1600"/>
              <a:buAutoNum type="arabicPeriod"/>
            </a:pPr>
            <a:r>
              <a:rPr lang="en" sz="1600">
                <a:solidFill>
                  <a:srgbClr val="000000"/>
                </a:solidFill>
              </a:rPr>
              <a:t>You have your STEAM live lesson at 1:25pm</a:t>
            </a:r>
            <a:endParaRPr sz="1600">
              <a:solidFill>
                <a:srgbClr val="000000"/>
              </a:solidFill>
            </a:endParaRPr>
          </a:p>
          <a:p>
            <a:pPr marL="457200" lvl="0" indent="0" algn="l" rtl="0">
              <a:lnSpc>
                <a:spcPct val="100000"/>
              </a:lnSpc>
              <a:spcBef>
                <a:spcPts val="1600"/>
              </a:spcBef>
              <a:spcAft>
                <a:spcPts val="0"/>
              </a:spcAft>
              <a:buNone/>
            </a:pPr>
            <a:endParaRPr sz="1600">
              <a:solidFill>
                <a:srgbClr val="000000"/>
              </a:solidFill>
            </a:endParaRPr>
          </a:p>
          <a:p>
            <a:pPr marL="0" lvl="0" indent="0" algn="l" rtl="0">
              <a:spcBef>
                <a:spcPts val="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19"/>
        <p:cNvGrpSpPr/>
        <p:nvPr/>
      </p:nvGrpSpPr>
      <p:grpSpPr>
        <a:xfrm>
          <a:off x="0" y="0"/>
          <a:ext cx="0" cy="0"/>
          <a:chOff x="0" y="0"/>
          <a:chExt cx="0" cy="0"/>
        </a:xfrm>
      </p:grpSpPr>
      <p:sp>
        <p:nvSpPr>
          <p:cNvPr id="320" name="Google Shape;320;p20"/>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Have a wonderful day!</a:t>
            </a:r>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403</Words>
  <Application>Microsoft Office PowerPoint</Application>
  <PresentationFormat>On-screen Show (16:9)</PresentationFormat>
  <Paragraphs>51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Nunito</vt:lpstr>
      <vt:lpstr>Arial</vt:lpstr>
      <vt:lpstr>Raleway</vt:lpstr>
      <vt:lpstr>Maven Pro</vt:lpstr>
      <vt:lpstr>Momentum</vt:lpstr>
      <vt:lpstr>Friday October 2, 2020 </vt:lpstr>
      <vt:lpstr>PowerPoint Presentation</vt:lpstr>
      <vt:lpstr>SEL Check-in</vt:lpstr>
      <vt:lpstr>Today’s Agenda &amp; Goal Setting</vt:lpstr>
      <vt:lpstr>ELA Block (9:20-11:45)</vt:lpstr>
      <vt:lpstr>Afternoon Work Time (12:25-1:00)</vt:lpstr>
      <vt:lpstr>Afternoon Asynchronous Work </vt:lpstr>
      <vt:lpstr>Have a wonderful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October 2, 2020 </dc:title>
  <dc:creator>Dana's Computer</dc:creator>
  <cp:lastModifiedBy>Dana Hedke</cp:lastModifiedBy>
  <cp:revision>1</cp:revision>
  <dcterms:modified xsi:type="dcterms:W3CDTF">2020-10-02T00:17:05Z</dcterms:modified>
</cp:coreProperties>
</file>