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panose="020B0604020202020204" charset="0"/>
      <p:regular r:id="rId14"/>
      <p:bold r:id="rId15"/>
      <p:italic r:id="rId16"/>
      <p:boldItalic r:id="rId17"/>
    </p:embeddedFont>
    <p:embeddedFont>
      <p:font typeface="Raleway" panose="020B0604020202020204" charset="0"/>
      <p:regular r:id="rId18"/>
      <p:bold r:id="rId19"/>
      <p:italic r:id="rId20"/>
      <p:boldItalic r:id="rId21"/>
    </p:embeddedFont>
    <p:embeddedFont>
      <p:font typeface="Nuni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cb4953f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cb4953f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cb4953fd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cb4953fd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cb4953fd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cb4953fd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cb4953f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cb4953f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cb4953fd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cb4953fd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cb4953fd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cb4953f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cb4953fdd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cb4953fdd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cb4953fd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cb4953fd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discussion post for 2 post-reading questions (Done)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an assessment dissecting a mentor text. (Drag &amp; drop- Introduction; Supporting Details 1, 2, 3;  Conclusion AND Main Ideas, Key details, Sources)</a:t>
            </a:r>
            <a:endParaRPr/>
          </a:p>
          <a:p>
            <a:pPr marL="0" lvl="0" indent="0" algn="l" rtl="0">
              <a:spcBef>
                <a:spcPts val="0"/>
              </a:spcBef>
              <a:spcAft>
                <a:spcPts val="0"/>
              </a:spcAft>
              <a:buNone/>
            </a:pPr>
            <a:endParaRPr/>
          </a:p>
          <a:p>
            <a:pPr marL="0" lvl="0" indent="0" algn="l" rtl="0">
              <a:spcBef>
                <a:spcPts val="0"/>
              </a:spcBef>
              <a:spcAft>
                <a:spcPts val="0"/>
              </a:spcAft>
              <a:buNone/>
            </a:pPr>
            <a:r>
              <a:rPr lang="en"/>
              <a:t>Dana will send the sample text to Sylvia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cb4953fd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cb4953fd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cb4953fd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cb4953fd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enerationgenius.com/?share=186A6"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www.youtube.com/watch?v=gBm5CDF3pP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app.gonoodle.com/activities/emotions-grow-and-shrink?sp=category&amp;sn=Practice%20Self-Control&amp;st=categories&amp;sid=2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presentation/d/1xIebgpd7ZyEK-IUh8jYYe20YkSdarppOO5597BunJgE/edit#slide=id.g9cb4953fdd_0_19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rs-production.benchmarkuniverse.com/#init/e7b3b37a918c3fe4ae9cb11c97332416c733be3d/X71019" TargetMode="External"/><Relationship Id="rId7"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youtube.com/watch?v=IN97NeToFMU" TargetMode="External"/><Relationship Id="rId5" Type="http://schemas.openxmlformats.org/officeDocument/2006/relationships/hyperlink" Target="https://becreader-production.benchmarkuniverse.com/#cfg-teacher-shelf/ref-create/asset-pres/prod-19852461/0" TargetMode="External"/><Relationship Id="rId4" Type="http://schemas.openxmlformats.org/officeDocument/2006/relationships/hyperlink" Target="https://benchmark.wistia.com/medias/ne57lhot8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hyperlink" Target="http://www.youtube.com/watch?v=IN97NeToFMU" TargetMode="External"/><Relationship Id="rId4" Type="http://schemas.openxmlformats.org/officeDocument/2006/relationships/hyperlink" Target="https://becreader-production.benchmarkuniverse.com/#cfg-teacher-shelf/ref-create/asset-pres/prod-19852461/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www.youtube.com/watch?v=qRbnxOuOrk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_GD34gquXu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hyperlink" Target="http://www.youtube.com/watch?v=gBm5CDF3pP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2444250" y="1010920"/>
            <a:ext cx="4255500" cy="11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Monday</a:t>
            </a:r>
            <a:endParaRPr/>
          </a:p>
          <a:p>
            <a:pPr marL="0" lvl="0" indent="0" algn="l" rtl="0">
              <a:spcBef>
                <a:spcPts val="0"/>
              </a:spcBef>
              <a:spcAft>
                <a:spcPts val="0"/>
              </a:spcAft>
              <a:buNone/>
            </a:pPr>
            <a:r>
              <a:rPr lang="en" sz="1600"/>
              <a:t>October 5</a:t>
            </a:r>
            <a:r>
              <a:rPr lang="en" sz="1600" b="0">
                <a:latin typeface="Nunito"/>
                <a:ea typeface="Nunito"/>
                <a:cs typeface="Nunito"/>
                <a:sym typeface="Nunito"/>
              </a:rPr>
              <a:t>, 2020</a:t>
            </a:r>
            <a:endParaRPr sz="1600" b="0">
              <a:latin typeface="Nunito"/>
              <a:ea typeface="Nunito"/>
              <a:cs typeface="Nunito"/>
              <a:sym typeface="Nunito"/>
            </a:endParaRPr>
          </a:p>
          <a:p>
            <a:pPr marL="0" lvl="0" indent="0" algn="l" rtl="0">
              <a:spcBef>
                <a:spcPts val="0"/>
              </a:spcBef>
              <a:spcAft>
                <a:spcPts val="0"/>
              </a:spcAft>
              <a:buNone/>
            </a:pPr>
            <a:endParaRPr/>
          </a:p>
        </p:txBody>
      </p:sp>
      <p:sp>
        <p:nvSpPr>
          <p:cNvPr id="68" name="Google Shape;68;p13"/>
          <p:cNvSpPr txBox="1">
            <a:spLocks noGrp="1"/>
          </p:cNvSpPr>
          <p:nvPr>
            <p:ph type="subTitle" idx="1"/>
          </p:nvPr>
        </p:nvSpPr>
        <p:spPr>
          <a:xfrm>
            <a:off x="2444250" y="1835500"/>
            <a:ext cx="4255500" cy="1853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latin typeface="Arial"/>
                <a:ea typeface="Arial"/>
                <a:cs typeface="Arial"/>
                <a:sym typeface="Arial"/>
              </a:rPr>
              <a:t>Quick Write:</a:t>
            </a:r>
            <a:endParaRPr sz="3000" b="1" u="sng">
              <a:latin typeface="Arial"/>
              <a:ea typeface="Arial"/>
              <a:cs typeface="Arial"/>
              <a:sym typeface="Arial"/>
            </a:endParaRPr>
          </a:p>
          <a:p>
            <a:pPr marL="0" lvl="0" indent="0" algn="l" rtl="0">
              <a:spcBef>
                <a:spcPts val="0"/>
              </a:spcBef>
              <a:spcAft>
                <a:spcPts val="0"/>
              </a:spcAft>
              <a:buNone/>
            </a:pPr>
            <a:r>
              <a:rPr lang="en" sz="3000">
                <a:solidFill>
                  <a:srgbClr val="000000"/>
                </a:solidFill>
                <a:latin typeface="Arial"/>
                <a:ea typeface="Arial"/>
                <a:cs typeface="Arial"/>
                <a:sym typeface="Arial"/>
              </a:rPr>
              <a:t>Name as many feelings words as you can. </a:t>
            </a:r>
            <a:endParaRPr sz="3000" b="1" u="sng">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Science </a:t>
            </a:r>
            <a:endParaRPr/>
          </a:p>
          <a:p>
            <a:pPr marL="0" lvl="0" indent="0" algn="ctr" rtl="0">
              <a:spcBef>
                <a:spcPts val="0"/>
              </a:spcBef>
              <a:spcAft>
                <a:spcPts val="0"/>
              </a:spcAft>
              <a:buNone/>
            </a:pPr>
            <a:r>
              <a:rPr lang="en"/>
              <a:t>12:25-1:00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Science: Food Webs</a:t>
            </a:r>
            <a:endParaRPr/>
          </a:p>
        </p:txBody>
      </p:sp>
      <p:sp>
        <p:nvSpPr>
          <p:cNvPr id="128" name="Google Shape;128;p23"/>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Animal and Plant Life Cycles</a:t>
            </a:r>
            <a:endParaRPr sz="1600"/>
          </a:p>
          <a:p>
            <a:pPr marL="457200" lvl="0" indent="-330200" algn="l" rtl="0">
              <a:spcBef>
                <a:spcPts val="0"/>
              </a:spcBef>
              <a:spcAft>
                <a:spcPts val="0"/>
              </a:spcAft>
              <a:buSzPts val="1600"/>
              <a:buAutoNum type="arabicPeriod"/>
            </a:pPr>
            <a:r>
              <a:rPr lang="en" sz="1600">
                <a:solidFill>
                  <a:srgbClr val="980000"/>
                </a:solidFill>
              </a:rPr>
              <a:t>Independent Work: </a:t>
            </a:r>
            <a:endParaRPr sz="1600"/>
          </a:p>
          <a:p>
            <a:pPr marL="914400" marR="0" lvl="1" indent="-317500" algn="l" rtl="0">
              <a:spcBef>
                <a:spcPts val="0"/>
              </a:spcBef>
              <a:spcAft>
                <a:spcPts val="0"/>
              </a:spcAft>
              <a:buClr>
                <a:srgbClr val="666666"/>
              </a:buClr>
              <a:buSzPts val="1400"/>
              <a:buAutoNum type="alphaLcPeriod"/>
            </a:pPr>
            <a:r>
              <a:rPr lang="en">
                <a:solidFill>
                  <a:srgbClr val="666666"/>
                </a:solidFill>
                <a:highlight>
                  <a:srgbClr val="FFFFFF"/>
                </a:highlight>
              </a:rPr>
              <a:t>Students watch </a:t>
            </a:r>
            <a:r>
              <a:rPr lang="en" u="sng">
                <a:solidFill>
                  <a:srgbClr val="666666"/>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video.</a:t>
            </a:r>
            <a:r>
              <a:rPr lang="en">
                <a:solidFill>
                  <a:srgbClr val="666666"/>
                </a:solidFill>
                <a:highlight>
                  <a:srgbClr val="FFFFFF"/>
                </a:highlight>
              </a:rPr>
              <a:t> </a:t>
            </a:r>
            <a:endParaRPr>
              <a:solidFill>
                <a:srgbClr val="666666"/>
              </a:solidFill>
              <a:highlight>
                <a:srgbClr val="FFFFFF"/>
              </a:highlight>
            </a:endParaRPr>
          </a:p>
          <a:p>
            <a:pPr marL="914400" marR="0" lvl="1" indent="-317500" algn="l" rtl="0">
              <a:spcBef>
                <a:spcPts val="0"/>
              </a:spcBef>
              <a:spcAft>
                <a:spcPts val="0"/>
              </a:spcAft>
              <a:buClr>
                <a:srgbClr val="666666"/>
              </a:buClr>
              <a:buSzPts val="1400"/>
              <a:buAutoNum type="alphaLcPeriod"/>
            </a:pPr>
            <a:r>
              <a:rPr lang="en">
                <a:solidFill>
                  <a:srgbClr val="666666"/>
                </a:solidFill>
                <a:highlight>
                  <a:srgbClr val="FFFFFF"/>
                </a:highlight>
              </a:rPr>
              <a:t>Do assignment in Schoology.</a:t>
            </a:r>
            <a:endParaRPr>
              <a:solidFill>
                <a:srgbClr val="666666"/>
              </a:solidFill>
              <a:highlight>
                <a:srgbClr val="FFFFFF"/>
              </a:highlight>
            </a:endParaRPr>
          </a:p>
          <a:p>
            <a:pPr marL="914400" marR="0" lvl="1" indent="-317500" algn="l" rtl="0">
              <a:spcBef>
                <a:spcPts val="0"/>
              </a:spcBef>
              <a:spcAft>
                <a:spcPts val="0"/>
              </a:spcAft>
              <a:buClr>
                <a:srgbClr val="666666"/>
              </a:buClr>
              <a:buSzPts val="1400"/>
              <a:buAutoNum type="alphaLcPeriod"/>
            </a:pPr>
            <a:r>
              <a:rPr lang="en">
                <a:solidFill>
                  <a:srgbClr val="666666"/>
                </a:solidFill>
                <a:highlight>
                  <a:srgbClr val="FFFFFF"/>
                </a:highlight>
              </a:rPr>
              <a:t>Make observations of your mold terrarium</a:t>
            </a:r>
            <a:endParaRPr>
              <a:solidFill>
                <a:srgbClr val="666666"/>
              </a:solidFill>
              <a:highlight>
                <a:srgbClr val="FFFFFF"/>
              </a:highlight>
            </a:endParaRPr>
          </a:p>
        </p:txBody>
      </p:sp>
      <p:pic>
        <p:nvPicPr>
          <p:cNvPr id="129" name="Google Shape;129;p23" descr="5 Minute Countdown Timer with Music For Kids! This is an awesome 5 minute timer for children, kids, and adults! Countdown Timer with music for classroom, preschool, youth group, workout! In this easy countdown timer video, we included calm, relaxing, and peaceful music! Free 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5 Minute Countdown Timer with Music For Kids!">
            <a:hlinkClick r:id="rId4"/>
          </p:cNvPr>
          <p:cNvPicPr preferRelativeResize="0"/>
          <p:nvPr/>
        </p:nvPicPr>
        <p:blipFill>
          <a:blip r:embed="rId5">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1397950" y="192025"/>
            <a:ext cx="6348101" cy="475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Social Emotional Learning Focus</a:t>
            </a:r>
            <a:endParaRPr/>
          </a:p>
        </p:txBody>
      </p:sp>
      <p:sp>
        <p:nvSpPr>
          <p:cNvPr id="79" name="Google Shape;79;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u="sng">
                <a:solidFill>
                  <a:srgbClr val="1155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Emotions Grow &amp; Shrink</a:t>
            </a:r>
            <a:r>
              <a:rPr lang="en" sz="3000" b="1">
                <a:solidFill>
                  <a:srgbClr val="000000"/>
                </a:solidFill>
                <a:latin typeface="Arial"/>
                <a:ea typeface="Arial"/>
                <a:cs typeface="Arial"/>
                <a:sym typeface="Arial"/>
              </a:rPr>
              <a:t> (GoNoodle)</a:t>
            </a:r>
            <a:endParaRPr sz="30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ELA</a:t>
            </a:r>
            <a:r>
              <a:rPr lang="en"/>
              <a:t> </a:t>
            </a:r>
            <a:endParaRPr/>
          </a:p>
          <a:p>
            <a:pPr marL="0" lvl="0" indent="0" algn="ctr" rtl="0">
              <a:spcBef>
                <a:spcPts val="0"/>
              </a:spcBef>
              <a:spcAft>
                <a:spcPts val="0"/>
              </a:spcAft>
              <a:buNone/>
            </a:pPr>
            <a:r>
              <a:rPr lang="en"/>
              <a:t>9:10-10:25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1</a:t>
            </a:r>
            <a:r>
              <a:rPr lang="en"/>
              <a:t>- Unit Preview &amp; Questioning Strategies</a:t>
            </a:r>
            <a:endParaRPr/>
          </a:p>
        </p:txBody>
      </p:sp>
      <p:sp>
        <p:nvSpPr>
          <p:cNvPr id="90" name="Google Shape;90;p17"/>
          <p:cNvSpPr txBox="1">
            <a:spLocks noGrp="1"/>
          </p:cNvSpPr>
          <p:nvPr>
            <p:ph type="body" idx="1"/>
          </p:nvPr>
        </p:nvSpPr>
        <p:spPr>
          <a:xfrm>
            <a:off x="471900" y="1919075"/>
            <a:ext cx="4854000" cy="271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Watch the “</a:t>
            </a:r>
            <a:r>
              <a:rPr lang="en" sz="1600" u="sng">
                <a:solidFill>
                  <a:schemeClr val="hlink"/>
                </a:solidFill>
                <a:hlinkClick r:id="rId4"/>
              </a:rPr>
              <a:t>Cultivate Natural Resources</a:t>
            </a:r>
            <a:r>
              <a:rPr lang="en" sz="1600"/>
              <a:t>” Video</a:t>
            </a:r>
            <a:endParaRPr sz="1600"/>
          </a:p>
          <a:p>
            <a:pPr marL="457200" lvl="0" indent="-330200" algn="l" rtl="0">
              <a:spcBef>
                <a:spcPts val="0"/>
              </a:spcBef>
              <a:spcAft>
                <a:spcPts val="0"/>
              </a:spcAft>
              <a:buSzPts val="1600"/>
              <a:buAutoNum type="arabicPeriod"/>
            </a:pPr>
            <a:r>
              <a:rPr lang="en" sz="1600"/>
              <a:t>Use your </a:t>
            </a:r>
            <a:r>
              <a:rPr lang="en" sz="1600" u="sng">
                <a:solidFill>
                  <a:schemeClr val="hlink"/>
                </a:solidFill>
                <a:hlinkClick r:id="rId5"/>
              </a:rPr>
              <a:t>Unit 1 Book</a:t>
            </a:r>
            <a:r>
              <a:rPr lang="en" sz="1600"/>
              <a:t> Preview P. 2-3</a:t>
            </a:r>
            <a:endParaRPr sz="1600"/>
          </a:p>
          <a:p>
            <a:pPr marL="457200" lvl="0" indent="-330200" algn="l" rtl="0">
              <a:spcBef>
                <a:spcPts val="0"/>
              </a:spcBef>
              <a:spcAft>
                <a:spcPts val="0"/>
              </a:spcAft>
              <a:buSzPts val="1600"/>
              <a:buAutoNum type="arabicPeriod"/>
            </a:pPr>
            <a:r>
              <a:rPr lang="en" sz="1600" b="1"/>
              <a:t>Break Out Room: </a:t>
            </a:r>
            <a:r>
              <a:rPr lang="en" sz="1600"/>
              <a:t>Work with your team to come up with a list of questions you would like to explore during this Unit on Natural Resources. (Each person should contribute 2 questions to the team’s list. Write them down in your notebook.)</a:t>
            </a:r>
            <a:endParaRPr sz="1600"/>
          </a:p>
          <a:p>
            <a:pPr marL="457200" lvl="0" indent="-330200" algn="l" rtl="0">
              <a:spcBef>
                <a:spcPts val="0"/>
              </a:spcBef>
              <a:spcAft>
                <a:spcPts val="0"/>
              </a:spcAft>
              <a:buSzPts val="1600"/>
              <a:buAutoNum type="arabicPeriod"/>
            </a:pPr>
            <a:r>
              <a:rPr lang="en" sz="1600" b="1"/>
              <a:t>Report Out: </a:t>
            </a:r>
            <a:r>
              <a:rPr lang="en" sz="1600"/>
              <a:t>Record in your Notebook (Circle Map)</a:t>
            </a:r>
            <a:endParaRPr sz="1600"/>
          </a:p>
          <a:p>
            <a:pPr marL="0" lvl="0" indent="0" algn="l" rtl="0">
              <a:spcBef>
                <a:spcPts val="1600"/>
              </a:spcBef>
              <a:spcAft>
                <a:spcPts val="1600"/>
              </a:spcAft>
              <a:buNone/>
            </a:pPr>
            <a:endParaRPr sz="1600"/>
          </a:p>
        </p:txBody>
      </p:sp>
      <p:pic>
        <p:nvPicPr>
          <p:cNvPr id="91" name="Google Shape;91;p17" descr="4 Minute Countdown Timer with Music For Kids! This is an awesome 4 minute timer for children, kids, and adults! Countdown Timer with music for classroom, preschool, youth group, workout! In this easy countdown timer video, we included calm, relaxing, and peaceful music! Free 4 minute countdown timer! Best HD, high quality timer! Please subscribe for more videos! 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 We can also relate this to a clock, hourglass, metronome, timepiece. Things associated to countdowns and timers are: pendulum, stopwatch, sundial, ticker, timekeeper, timemarker, watch, chronometer, chronograph, timepiece!" title="4 Minute Countdown Timer with Music for Kids">
            <a:hlinkClick r:id="rId6"/>
          </p:cNvPr>
          <p:cNvPicPr preferRelativeResize="0"/>
          <p:nvPr/>
        </p:nvPicPr>
        <p:blipFill>
          <a:blip r:embed="rId7">
            <a:alphaModFix/>
          </a:blip>
          <a:stretch>
            <a:fillRect/>
          </a:stretch>
        </p:blipFill>
        <p:spPr>
          <a:xfrm>
            <a:off x="5325900" y="1919075"/>
            <a:ext cx="3613600" cy="271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2</a:t>
            </a:r>
            <a:r>
              <a:rPr lang="en"/>
              <a:t>- First Read - Vocabulary &amp; Questions</a:t>
            </a:r>
            <a:endParaRPr/>
          </a:p>
        </p:txBody>
      </p:sp>
      <p:sp>
        <p:nvSpPr>
          <p:cNvPr id="97" name="Google Shape;97;p18"/>
          <p:cNvSpPr txBox="1">
            <a:spLocks noGrp="1"/>
          </p:cNvSpPr>
          <p:nvPr>
            <p:ph type="body" idx="1"/>
          </p:nvPr>
        </p:nvSpPr>
        <p:spPr>
          <a:xfrm>
            <a:off x="471900" y="1919075"/>
            <a:ext cx="4408800" cy="2710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Read your </a:t>
            </a:r>
            <a:r>
              <a:rPr lang="en" sz="16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Unit 1 Book</a:t>
            </a:r>
            <a:r>
              <a:rPr lang="en" sz="1600"/>
              <a:t> Preview p. 4-5. “The Structure of a Corn Plant”</a:t>
            </a:r>
            <a:endParaRPr sz="1600"/>
          </a:p>
          <a:p>
            <a:pPr marL="914400" lvl="1" indent="-330200" algn="l" rtl="0">
              <a:spcBef>
                <a:spcPts val="0"/>
              </a:spcBef>
              <a:spcAft>
                <a:spcPts val="0"/>
              </a:spcAft>
              <a:buSzPts val="1600"/>
              <a:buAutoNum type="alphaLcPeriod"/>
            </a:pPr>
            <a:r>
              <a:rPr lang="en" sz="1600"/>
              <a:t>Model Reading, Annotating &amp; Questioning (paragraphs 1 &amp; 2)</a:t>
            </a:r>
            <a:endParaRPr sz="1600"/>
          </a:p>
          <a:p>
            <a:pPr marL="914400" lvl="1" indent="-330200" algn="l" rtl="0">
              <a:spcBef>
                <a:spcPts val="0"/>
              </a:spcBef>
              <a:spcAft>
                <a:spcPts val="0"/>
              </a:spcAft>
              <a:buSzPts val="1600"/>
              <a:buAutoNum type="alphaLcPeriod"/>
            </a:pPr>
            <a:r>
              <a:rPr lang="en" sz="1600"/>
              <a:t>Guided Practice (paragraphs 3-6)</a:t>
            </a:r>
            <a:endParaRPr sz="1600"/>
          </a:p>
          <a:p>
            <a:pPr marL="457200" lvl="0" indent="-330200" algn="l" rtl="0">
              <a:spcBef>
                <a:spcPts val="0"/>
              </a:spcBef>
              <a:spcAft>
                <a:spcPts val="0"/>
              </a:spcAft>
              <a:buSzPts val="1600"/>
              <a:buAutoNum type="arabicPeriod"/>
            </a:pPr>
            <a:r>
              <a:rPr lang="en" sz="1600">
                <a:solidFill>
                  <a:srgbClr val="980000"/>
                </a:solidFill>
              </a:rPr>
              <a:t>Independent Work In Schoology: </a:t>
            </a:r>
            <a:r>
              <a:rPr lang="en" sz="1600"/>
              <a:t>Generate 2 after-reading questions that go with “The Structure of a Corn Plant”</a:t>
            </a:r>
            <a:endParaRPr sz="1600"/>
          </a:p>
        </p:txBody>
      </p:sp>
      <p:pic>
        <p:nvPicPr>
          <p:cNvPr id="98" name="Google Shape;98;p18" descr="4 Minute Countdown Timer with Music For Kids! This is an awesome 4 minute timer for children, kids, and adults! Countdown Timer with music for classroom, preschool, youth group, workout! In this easy countdown timer video, we included calm, relaxing, and peaceful music! Free 4 minute countdown timer! Best HD, high quality timer! Please subscribe for more videos! 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 We can also relate this to a clock, hourglass, metronome, timepiece. Things associated to countdowns and timers are: pendulum, stopwatch, sundial, ticker, timekeeper, timemarker, watch, chronometer, chronograph, timepiece!" title="4 Minute Countdown Timer with Music for Kids">
            <a:hlinkClick r:id="rId5"/>
          </p:cNvPr>
          <p:cNvPicPr preferRelativeResize="0"/>
          <p:nvPr/>
        </p:nvPicPr>
        <p:blipFill>
          <a:blip r:embed="rId6">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Benchmark: </a:t>
            </a:r>
            <a:r>
              <a:rPr lang="en" u="sng">
                <a:solidFill>
                  <a:schemeClr val="hlink"/>
                </a:solidFill>
                <a:hlinkClick r:id="rId3"/>
              </a:rPr>
              <a:t>Lesson </a:t>
            </a:r>
            <a:r>
              <a:rPr lang="en" u="sng">
                <a:solidFill>
                  <a:schemeClr val="hlink"/>
                </a:solidFill>
                <a:hlinkClick r:id="rId3"/>
              </a:rPr>
              <a:t>3</a:t>
            </a:r>
            <a:r>
              <a:rPr lang="en"/>
              <a:t>- Informative Writing with a Mentor Text</a:t>
            </a:r>
            <a:endParaRPr/>
          </a:p>
        </p:txBody>
      </p:sp>
      <p:sp>
        <p:nvSpPr>
          <p:cNvPr id="104" name="Google Shape;104;p19"/>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AutoNum type="arabicPeriod"/>
            </a:pPr>
            <a:r>
              <a:rPr lang="en" sz="1400">
                <a:solidFill>
                  <a:srgbClr val="666666"/>
                </a:solidFill>
              </a:rPr>
              <a:t>Together create an </a:t>
            </a:r>
            <a:r>
              <a:rPr lang="en" sz="1400" u="sng">
                <a:solidFill>
                  <a:srgbClr val="666666"/>
                </a:solidFill>
              </a:rPr>
              <a:t>anchor chart for Informative Writing</a:t>
            </a:r>
            <a:endParaRPr sz="1400" u="sng">
              <a:solidFill>
                <a:srgbClr val="666666"/>
              </a:solidFill>
            </a:endParaRPr>
          </a:p>
          <a:p>
            <a:pPr marL="457200" lvl="0" indent="-317500" algn="l" rtl="0">
              <a:spcBef>
                <a:spcPts val="0"/>
              </a:spcBef>
              <a:spcAft>
                <a:spcPts val="0"/>
              </a:spcAft>
              <a:buClr>
                <a:srgbClr val="666666"/>
              </a:buClr>
              <a:buSzPts val="1400"/>
              <a:buAutoNum type="arabicPeriod"/>
            </a:pPr>
            <a:r>
              <a:rPr lang="en" sz="1400">
                <a:solidFill>
                  <a:srgbClr val="980000"/>
                </a:solidFill>
              </a:rPr>
              <a:t>Independent Work In Schoology: </a:t>
            </a:r>
            <a:r>
              <a:rPr lang="en" sz="1400">
                <a:solidFill>
                  <a:srgbClr val="666666"/>
                </a:solidFill>
              </a:rPr>
              <a:t> Analyze the mentor text to identify the key components of an informative essay. </a:t>
            </a:r>
            <a:endParaRPr sz="1400">
              <a:solidFill>
                <a:srgbClr val="666666"/>
              </a:solidFill>
            </a:endParaRPr>
          </a:p>
        </p:txBody>
      </p:sp>
      <p:pic>
        <p:nvPicPr>
          <p:cNvPr id="105" name="Google Shape;105;p19" descr="15 Minute Countdown Timer with Music for Kids! This is an awesome 15 minute timer for children, kids, and adults! Countdown Timer with music for classroom, preschool, youth group, workout! In this easy countdown timer video, we included calm, relaxing, and peaceful music! Free 1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15 Minute Countdown Timer with Music for Kids!">
            <a:hlinkClick r:id="rId4"/>
          </p:cNvPr>
          <p:cNvPicPr preferRelativeResize="0"/>
          <p:nvPr/>
        </p:nvPicPr>
        <p:blipFill>
          <a:blip r:embed="rId5">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a:t>
            </a:r>
            <a:endParaRPr/>
          </a:p>
          <a:p>
            <a:pPr marL="0" lvl="0" indent="0" algn="ctr" rtl="0">
              <a:spcBef>
                <a:spcPts val="0"/>
              </a:spcBef>
              <a:spcAft>
                <a:spcPts val="0"/>
              </a:spcAft>
              <a:buNone/>
            </a:pPr>
            <a:r>
              <a:rPr lang="en"/>
              <a:t>10:30-11:45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Eureka: Lesson 13 Dividing Decimals</a:t>
            </a:r>
            <a:endParaRPr/>
          </a:p>
        </p:txBody>
      </p:sp>
      <p:sp>
        <p:nvSpPr>
          <p:cNvPr id="116" name="Google Shape;116;p21"/>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Review </a:t>
            </a:r>
            <a:r>
              <a:rPr lang="en" sz="1600" u="sng">
                <a:solidFill>
                  <a:schemeClr val="hlink"/>
                </a:solidFill>
                <a:hlinkClick r:id="rId3"/>
              </a:rPr>
              <a:t>Lesson 13 Video</a:t>
            </a:r>
            <a:endParaRPr sz="1600"/>
          </a:p>
          <a:p>
            <a:pPr marL="457200" lvl="0" indent="-330200" algn="l" rtl="0">
              <a:spcBef>
                <a:spcPts val="0"/>
              </a:spcBef>
              <a:spcAft>
                <a:spcPts val="0"/>
              </a:spcAft>
              <a:buSzPts val="1600"/>
              <a:buAutoNum type="arabicPeriod"/>
            </a:pPr>
            <a:r>
              <a:rPr lang="en" sz="1600"/>
              <a:t>In your LEARN Book (p. 87-93)</a:t>
            </a:r>
            <a:endParaRPr sz="1600"/>
          </a:p>
          <a:p>
            <a:pPr marL="914400" lvl="1" indent="-330200" algn="l" rtl="0">
              <a:spcBef>
                <a:spcPts val="0"/>
              </a:spcBef>
              <a:spcAft>
                <a:spcPts val="0"/>
              </a:spcAft>
              <a:buSzPts val="1600"/>
              <a:buAutoNum type="alphaLcPeriod"/>
            </a:pPr>
            <a:r>
              <a:rPr lang="en" sz="1600"/>
              <a:t>Application Problem</a:t>
            </a:r>
            <a:endParaRPr sz="1600"/>
          </a:p>
          <a:p>
            <a:pPr marL="914400" lvl="1" indent="-330200" algn="l" rtl="0">
              <a:spcBef>
                <a:spcPts val="0"/>
              </a:spcBef>
              <a:spcAft>
                <a:spcPts val="0"/>
              </a:spcAft>
              <a:buSzPts val="1600"/>
              <a:buAutoNum type="alphaLcPeriod"/>
            </a:pPr>
            <a:r>
              <a:rPr lang="en" sz="1600"/>
              <a:t>Practice with Lesson 13</a:t>
            </a:r>
            <a:endParaRPr sz="1600"/>
          </a:p>
          <a:p>
            <a:pPr marL="457200" lvl="0" indent="-330200" algn="l" rtl="0">
              <a:spcBef>
                <a:spcPts val="0"/>
              </a:spcBef>
              <a:spcAft>
                <a:spcPts val="0"/>
              </a:spcAft>
              <a:buSzPts val="1600"/>
              <a:buAutoNum type="arabicPeriod"/>
            </a:pPr>
            <a:r>
              <a:rPr lang="en" sz="1600">
                <a:solidFill>
                  <a:srgbClr val="980000"/>
                </a:solidFill>
              </a:rPr>
              <a:t>Independent Work In Schoology: </a:t>
            </a:r>
            <a:endParaRPr sz="1600"/>
          </a:p>
          <a:p>
            <a:pPr marL="914400" lvl="1" indent="-330200" algn="l" rtl="0">
              <a:spcBef>
                <a:spcPts val="0"/>
              </a:spcBef>
              <a:spcAft>
                <a:spcPts val="0"/>
              </a:spcAft>
              <a:buSzPts val="1600"/>
              <a:buAutoNum type="alphaLcPeriod"/>
            </a:pPr>
            <a:r>
              <a:rPr lang="en" sz="1600"/>
              <a:t>Lesson 13 Exit Ticket</a:t>
            </a:r>
            <a:endParaRPr sz="1600"/>
          </a:p>
          <a:p>
            <a:pPr marL="0" lvl="0" indent="0" algn="l" rtl="0">
              <a:spcBef>
                <a:spcPts val="1600"/>
              </a:spcBef>
              <a:spcAft>
                <a:spcPts val="1600"/>
              </a:spcAft>
              <a:buNone/>
            </a:pPr>
            <a:endParaRPr sz="1600"/>
          </a:p>
        </p:txBody>
      </p:sp>
      <p:pic>
        <p:nvPicPr>
          <p:cNvPr id="117" name="Google Shape;117;p21" descr="5 Minute Countdown Timer with Music For Kids! This is an awesome 5 minute timer for children, kids, and adults! Countdown Timer with music for classroom, preschool, youth group, workout! In this easy countdown timer video, we included calm, relaxing, and peaceful music! Free 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5 Minute Countdown Timer with Music For Kids!">
            <a:hlinkClick r:id="rId4"/>
          </p:cNvPr>
          <p:cNvPicPr preferRelativeResize="0"/>
          <p:nvPr/>
        </p:nvPicPr>
        <p:blipFill>
          <a:blip r:embed="rId5">
            <a:alphaModFix/>
          </a:blip>
          <a:stretch>
            <a:fillRect/>
          </a:stretch>
        </p:blipFill>
        <p:spPr>
          <a:xfrm>
            <a:off x="5033100" y="1658825"/>
            <a:ext cx="3958500" cy="296887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On-screen Show (16:9)</PresentationFormat>
  <Paragraphs>43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vt:lpstr>
      <vt:lpstr>Arial</vt:lpstr>
      <vt:lpstr>Raleway</vt:lpstr>
      <vt:lpstr>Nunito</vt:lpstr>
      <vt:lpstr>Material</vt:lpstr>
      <vt:lpstr>Monday October 5, 2020 </vt:lpstr>
      <vt:lpstr>PowerPoint Presentation</vt:lpstr>
      <vt:lpstr>Social Emotional Learning Focus</vt:lpstr>
      <vt:lpstr>ELA  9:10-10:25</vt:lpstr>
      <vt:lpstr>Benchmark: Lesson 1- Unit Preview &amp; Questioning Strategies</vt:lpstr>
      <vt:lpstr>Benchmark: Lesson 2- First Read - Vocabulary &amp; Questions</vt:lpstr>
      <vt:lpstr>Benchmark: Lesson 3- Informative Writing with a Mentor Text</vt:lpstr>
      <vt:lpstr>Math  10:30-11:45</vt:lpstr>
      <vt:lpstr>Eureka: Lesson 13 Dividing Decimals</vt:lpstr>
      <vt:lpstr>Science  12:25-1:00</vt:lpstr>
      <vt:lpstr>Science: Food Webs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October 5, 2020 </dc:title>
  <dc:creator>Dana's Computer</dc:creator>
  <cp:lastModifiedBy>Dana Hedke</cp:lastModifiedBy>
  <cp:revision>1</cp:revision>
  <dcterms:modified xsi:type="dcterms:W3CDTF">2020-10-05T01:21:12Z</dcterms:modified>
</cp:coreProperties>
</file>