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
      <p:font typeface="Source Code Pro" panose="020B0604020202020204" charset="0"/>
      <p:regular r:id="rId23"/>
      <p:bold r:id="rId24"/>
      <p:italic r:id="rId25"/>
      <p:boldItalic r:id="rId26"/>
    </p:embeddedFont>
    <p:embeddedFont>
      <p:font typeface="Comfortaa" panose="020B0604020202020204" charset="0"/>
      <p:regular r:id="rId27"/>
      <p:bold r:id="rId28"/>
    </p:embeddedFont>
    <p:embeddedFont>
      <p:font typeface="Source Sans Pr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7DD9EC-C936-40A7-AE00-83DCE546CB06}">
  <a:tblStyle styleId="{157DD9EC-C936-40A7-AE00-83DCE546CB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12E994E-D3EB-4CC4-936F-77CC4F46ACE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b4953f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cb4953f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1a9cb4ed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1a9cb4ed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cb4953fd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cb4953fd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cb4953f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cb4953f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bcbc9bb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bcbc9bb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1a9cb4ed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1a9cb4ed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cb4953fd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cb4953fd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cb4953fd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cb4953fd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cb4953fd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cb4953fd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s7f1hTmIA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youtube.com/watch?v=D4vgLBT8zM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creencast-o-matic.com/watch/cY66ehKLlj" TargetMode="External"/><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screencast-o-matic.com/watch/cY66eiKLl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presentation/d/1OTq3cRj42kjOAeq0fEGre--jaif_2eIzYmjQL6K3lqo/edit#slide=id.g9c1dfca4b3_2_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itrs-production.benchmarkuniverse.com/#init/e7b3b37a918c3fe4ae9cb11c97332416c733be3d/X7101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5BCH8GIQxS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youtu.be/cLgXhoyuVE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youtu.be/cLgXhoyuVE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zVHWhLme2N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digital.greatminds.org/assessments/student/resources/em.g5.m2.tb.l4/video/5f1f2de53855fc00242ba20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462150" y="782970"/>
            <a:ext cx="4255500" cy="110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Thursday</a:t>
            </a:r>
            <a:endParaRPr>
              <a:latin typeface="Comfortaa"/>
              <a:ea typeface="Comfortaa"/>
              <a:cs typeface="Comfortaa"/>
              <a:sym typeface="Comfortaa"/>
            </a:endParaRPr>
          </a:p>
          <a:p>
            <a:pPr marL="0" lvl="0" indent="0" algn="l" rtl="0">
              <a:spcBef>
                <a:spcPts val="0"/>
              </a:spcBef>
              <a:spcAft>
                <a:spcPts val="0"/>
              </a:spcAft>
              <a:buNone/>
            </a:pPr>
            <a:r>
              <a:rPr lang="en" sz="1600">
                <a:latin typeface="Comfortaa"/>
                <a:ea typeface="Comfortaa"/>
                <a:cs typeface="Comfortaa"/>
                <a:sym typeface="Comfortaa"/>
              </a:rPr>
              <a:t>October 15</a:t>
            </a:r>
            <a:r>
              <a:rPr lang="en" sz="1600" b="0">
                <a:latin typeface="Comfortaa"/>
                <a:ea typeface="Comfortaa"/>
                <a:cs typeface="Comfortaa"/>
                <a:sym typeface="Comfortaa"/>
              </a:rPr>
              <a:t>, 2020</a:t>
            </a:r>
            <a:endParaRPr sz="1600" b="0">
              <a:latin typeface="Comfortaa"/>
              <a:ea typeface="Comfortaa"/>
              <a:cs typeface="Comfortaa"/>
              <a:sym typeface="Comfortaa"/>
            </a:endParaRPr>
          </a:p>
          <a:p>
            <a:pPr marL="0" lvl="0" indent="0" algn="l" rtl="0">
              <a:spcBef>
                <a:spcPts val="0"/>
              </a:spcBef>
              <a:spcAft>
                <a:spcPts val="0"/>
              </a:spcAft>
              <a:buNone/>
            </a:pPr>
            <a:endParaRPr/>
          </a:p>
        </p:txBody>
      </p:sp>
      <p:sp>
        <p:nvSpPr>
          <p:cNvPr id="73" name="Google Shape;73;p13"/>
          <p:cNvSpPr txBox="1">
            <a:spLocks noGrp="1"/>
          </p:cNvSpPr>
          <p:nvPr>
            <p:ph type="subTitle" idx="1"/>
          </p:nvPr>
        </p:nvSpPr>
        <p:spPr>
          <a:xfrm>
            <a:off x="747800" y="2212375"/>
            <a:ext cx="7809300" cy="21705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 sz="2900" b="1" u="sng">
                <a:latin typeface="Comfortaa"/>
                <a:ea typeface="Comfortaa"/>
                <a:cs typeface="Comfortaa"/>
                <a:sym typeface="Comfortaa"/>
              </a:rPr>
              <a:t>Quick Write:</a:t>
            </a:r>
            <a:endParaRPr sz="2900" b="1" u="sng">
              <a:latin typeface="Comfortaa"/>
              <a:ea typeface="Comfortaa"/>
              <a:cs typeface="Comfortaa"/>
              <a:sym typeface="Comfortaa"/>
            </a:endParaRPr>
          </a:p>
          <a:p>
            <a:pPr marL="0" lvl="0" indent="0" algn="l" rtl="0">
              <a:spcBef>
                <a:spcPts val="0"/>
              </a:spcBef>
              <a:spcAft>
                <a:spcPts val="0"/>
              </a:spcAft>
              <a:buClr>
                <a:schemeClr val="dk2"/>
              </a:buClr>
              <a:buSzPts val="1100"/>
              <a:buFont typeface="Arial"/>
              <a:buNone/>
            </a:pPr>
            <a:r>
              <a:rPr lang="en" sz="2400">
                <a:solidFill>
                  <a:schemeClr val="dk2"/>
                </a:solidFill>
                <a:latin typeface="Comfortaa"/>
                <a:ea typeface="Comfortaa"/>
                <a:cs typeface="Comfortaa"/>
                <a:sym typeface="Comfortaa"/>
              </a:rPr>
              <a:t>Write a short story about how you and your best friend met.</a:t>
            </a:r>
            <a:endParaRPr sz="2400">
              <a:solidFill>
                <a:schemeClr val="dk2"/>
              </a:solidFill>
              <a:latin typeface="Comfortaa"/>
              <a:ea typeface="Comfortaa"/>
              <a:cs typeface="Comfortaa"/>
              <a:sym typeface="Comfortaa"/>
            </a:endParaRPr>
          </a:p>
          <a:p>
            <a:pPr marL="0" lvl="0" indent="0" algn="l" rtl="0">
              <a:spcBef>
                <a:spcPts val="0"/>
              </a:spcBef>
              <a:spcAft>
                <a:spcPts val="0"/>
              </a:spcAft>
              <a:buClr>
                <a:schemeClr val="dk2"/>
              </a:buClr>
              <a:buSzPts val="1100"/>
              <a:buFont typeface="Arial"/>
              <a:buNone/>
            </a:pPr>
            <a:endParaRPr sz="2400">
              <a:solidFill>
                <a:schemeClr val="dk2"/>
              </a:solidFill>
              <a:latin typeface="Comfortaa"/>
              <a:ea typeface="Comfortaa"/>
              <a:cs typeface="Comfortaa"/>
              <a:sym typeface="Comfortaa"/>
            </a:endParaRPr>
          </a:p>
          <a:p>
            <a:pPr marL="0" lvl="0" indent="0" algn="l" rtl="0">
              <a:spcBef>
                <a:spcPts val="0"/>
              </a:spcBef>
              <a:spcAft>
                <a:spcPts val="0"/>
              </a:spcAft>
              <a:buClr>
                <a:schemeClr val="dk2"/>
              </a:buClr>
              <a:buSzPts val="1100"/>
              <a:buFont typeface="Arial"/>
              <a:buNone/>
            </a:pPr>
            <a:r>
              <a:rPr lang="en" sz="2400" b="1">
                <a:solidFill>
                  <a:schemeClr val="dk2"/>
                </a:solidFill>
                <a:latin typeface="Comfortaa"/>
                <a:ea typeface="Comfortaa"/>
                <a:cs typeface="Comfortaa"/>
                <a:sym typeface="Comfortaa"/>
              </a:rPr>
              <a:t>SEL Video: Kid President Kindness </a:t>
            </a:r>
            <a:r>
              <a:rPr lang="en" sz="2400" b="1" u="sng">
                <a:solidFill>
                  <a:srgbClr val="1155CC"/>
                </a:solidFill>
                <a:latin typeface="Comfortaa"/>
                <a:ea typeface="Comfortaa"/>
                <a:cs typeface="Comfortaa"/>
                <a:sym typeface="Comforta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video</a:t>
            </a:r>
            <a:endParaRPr sz="2500" b="1" u="sng">
              <a:latin typeface="Comfortaa"/>
              <a:ea typeface="Comfortaa"/>
              <a:cs typeface="Comfortaa"/>
              <a:sym typeface="Comfortaa"/>
            </a:endParaRPr>
          </a:p>
        </p:txBody>
      </p:sp>
      <p:pic>
        <p:nvPicPr>
          <p:cNvPr id="74" name="Google Shape;74;p13" descr="welcome"/>
          <p:cNvPicPr preferRelativeResize="0"/>
          <p:nvPr/>
        </p:nvPicPr>
        <p:blipFill>
          <a:blip r:embed="rId4">
            <a:alphaModFix/>
          </a:blip>
          <a:stretch>
            <a:fillRect/>
          </a:stretch>
        </p:blipFill>
        <p:spPr>
          <a:xfrm>
            <a:off x="5116625" y="550600"/>
            <a:ext cx="2283025" cy="228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51250" y="282700"/>
            <a:ext cx="9016500" cy="58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Benchmark: </a:t>
            </a:r>
            <a:r>
              <a:rPr lang="en" sz="2600" u="sng">
                <a:solidFill>
                  <a:schemeClr val="hlink"/>
                </a:solidFill>
                <a:hlinkClick r:id="rId3"/>
              </a:rPr>
              <a:t>Lesson </a:t>
            </a:r>
            <a:r>
              <a:rPr lang="en" sz="2600"/>
              <a:t>11-</a:t>
            </a:r>
            <a:r>
              <a:rPr lang="en"/>
              <a:t> </a:t>
            </a:r>
            <a:r>
              <a:rPr lang="en" sz="2200"/>
              <a:t>Writing: Plan and Organize Your Ideas</a:t>
            </a:r>
            <a:endParaRPr sz="2200"/>
          </a:p>
        </p:txBody>
      </p:sp>
      <p:sp>
        <p:nvSpPr>
          <p:cNvPr id="132" name="Google Shape;132;p22"/>
          <p:cNvSpPr txBox="1">
            <a:spLocks noGrp="1"/>
          </p:cNvSpPr>
          <p:nvPr>
            <p:ph type="body" idx="1"/>
          </p:nvPr>
        </p:nvSpPr>
        <p:spPr>
          <a:xfrm>
            <a:off x="119850" y="931200"/>
            <a:ext cx="8886000" cy="1640700"/>
          </a:xfrm>
          <a:prstGeom prst="rect">
            <a:avLst/>
          </a:prstGeom>
          <a:noFill/>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AutoNum type="arabicPeriod"/>
            </a:pPr>
            <a:r>
              <a:rPr lang="en" sz="1400">
                <a:solidFill>
                  <a:srgbClr val="000000"/>
                </a:solidFill>
              </a:rPr>
              <a:t>Focus today is a planning guide. How to utilize a planning guide to construct your writing effectively.</a:t>
            </a:r>
            <a:endParaRPr sz="140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 sz="1400">
                <a:solidFill>
                  <a:srgbClr val="000000"/>
                </a:solidFill>
              </a:rPr>
              <a:t>Review organizing essays </a:t>
            </a:r>
            <a:r>
              <a:rPr lang="en" sz="14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video</a:t>
            </a:r>
            <a:endParaRPr sz="1400">
              <a:solidFill>
                <a:srgbClr val="0000FF"/>
              </a:solidFill>
            </a:endParaRPr>
          </a:p>
          <a:p>
            <a:pPr marL="457200" lvl="0" indent="-317500" algn="l" rtl="0">
              <a:lnSpc>
                <a:spcPct val="100000"/>
              </a:lnSpc>
              <a:spcBef>
                <a:spcPts val="0"/>
              </a:spcBef>
              <a:spcAft>
                <a:spcPts val="0"/>
              </a:spcAft>
              <a:buClr>
                <a:srgbClr val="000000"/>
              </a:buClr>
              <a:buSzPts val="1400"/>
              <a:buAutoNum type="arabicPeriod"/>
            </a:pPr>
            <a:r>
              <a:rPr lang="en" sz="1400">
                <a:solidFill>
                  <a:srgbClr val="000000"/>
                </a:solidFill>
              </a:rPr>
              <a:t>Review the Prompt: Write an informative/explanatory essay in which you explain </a:t>
            </a:r>
            <a:r>
              <a:rPr lang="en" sz="1400" b="1">
                <a:solidFill>
                  <a:srgbClr val="000000"/>
                </a:solidFill>
              </a:rPr>
              <a:t>How corn is produced in the United States.  </a:t>
            </a:r>
            <a:endParaRPr sz="1400" b="1">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 sz="1400">
                <a:solidFill>
                  <a:srgbClr val="000000"/>
                </a:solidFill>
              </a:rPr>
              <a:t>Complete graphic organizer TOGETHER - Model structure, Student copy, Work with peers</a:t>
            </a:r>
            <a:endParaRPr sz="1400">
              <a:solidFill>
                <a:srgbClr val="000000"/>
              </a:solidFill>
            </a:endParaRPr>
          </a:p>
          <a:p>
            <a:pPr marL="0" lvl="0" indent="0" algn="l" rtl="0">
              <a:lnSpc>
                <a:spcPct val="100000"/>
              </a:lnSpc>
              <a:spcBef>
                <a:spcPts val="0"/>
              </a:spcBef>
              <a:spcAft>
                <a:spcPts val="0"/>
              </a:spcAft>
              <a:buNone/>
            </a:pPr>
            <a:r>
              <a:rPr lang="en" sz="1300">
                <a:solidFill>
                  <a:srgbClr val="980000"/>
                </a:solidFill>
              </a:rPr>
              <a:t>Small group: </a:t>
            </a:r>
            <a:r>
              <a:rPr lang="en" sz="1300">
                <a:solidFill>
                  <a:srgbClr val="000000"/>
                </a:solidFill>
              </a:rPr>
              <a:t>review your writing from yesterday and fill in your own table. Discuss how you could make your writing better. Orally discuss in your small groups WHERE the remaining key ideas will fit in the essay.</a:t>
            </a:r>
            <a:endParaRPr sz="1200" b="1">
              <a:solidFill>
                <a:srgbClr val="000000"/>
              </a:solidFill>
            </a:endParaRPr>
          </a:p>
          <a:p>
            <a:pPr marL="0" lvl="0" indent="0" algn="l" rtl="0">
              <a:spcBef>
                <a:spcPts val="0"/>
              </a:spcBef>
              <a:spcAft>
                <a:spcPts val="0"/>
              </a:spcAft>
              <a:buNone/>
            </a:pPr>
            <a:endParaRPr sz="1300">
              <a:solidFill>
                <a:srgbClr val="666666"/>
              </a:solidFill>
            </a:endParaRPr>
          </a:p>
          <a:p>
            <a:pPr marL="457200" lvl="0" indent="0" algn="l" rtl="0">
              <a:spcBef>
                <a:spcPts val="1600"/>
              </a:spcBef>
              <a:spcAft>
                <a:spcPts val="1600"/>
              </a:spcAft>
              <a:buNone/>
            </a:pPr>
            <a:endParaRPr sz="1300">
              <a:solidFill>
                <a:srgbClr val="666666"/>
              </a:solidFill>
            </a:endParaRPr>
          </a:p>
        </p:txBody>
      </p:sp>
      <p:graphicFrame>
        <p:nvGraphicFramePr>
          <p:cNvPr id="133" name="Google Shape;133;p22"/>
          <p:cNvGraphicFramePr/>
          <p:nvPr/>
        </p:nvGraphicFramePr>
        <p:xfrm>
          <a:off x="119850" y="2571720"/>
          <a:ext cx="3000000" cy="3000000"/>
        </p:xfrm>
        <a:graphic>
          <a:graphicData uri="http://schemas.openxmlformats.org/drawingml/2006/table">
            <a:tbl>
              <a:tblPr>
                <a:noFill/>
                <a:tableStyleId>{A12E994E-D3EB-4CC4-936F-77CC4F46ACED}</a:tableStyleId>
              </a:tblPr>
              <a:tblGrid>
                <a:gridCol w="1844475">
                  <a:extLst>
                    <a:ext uri="{9D8B030D-6E8A-4147-A177-3AD203B41FA5}">
                      <a16:colId xmlns:a16="http://schemas.microsoft.com/office/drawing/2014/main" val="20000"/>
                    </a:ext>
                  </a:extLst>
                </a:gridCol>
                <a:gridCol w="7103425">
                  <a:extLst>
                    <a:ext uri="{9D8B030D-6E8A-4147-A177-3AD203B41FA5}">
                      <a16:colId xmlns:a16="http://schemas.microsoft.com/office/drawing/2014/main" val="20001"/>
                    </a:ext>
                  </a:extLst>
                </a:gridCol>
              </a:tblGrid>
              <a:tr h="376400">
                <a:tc>
                  <a:txBody>
                    <a:bodyPr/>
                    <a:lstStyle/>
                    <a:p>
                      <a:pPr marL="0" lvl="0" indent="0" algn="l" rtl="0">
                        <a:spcBef>
                          <a:spcPts val="0"/>
                        </a:spcBef>
                        <a:spcAft>
                          <a:spcPts val="0"/>
                        </a:spcAft>
                        <a:buNone/>
                      </a:pPr>
                      <a:r>
                        <a:rPr lang="en"/>
                        <a:t>Introduction</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0050">
                <a:tc>
                  <a:txBody>
                    <a:bodyPr/>
                    <a:lstStyle/>
                    <a:p>
                      <a:pPr marL="0" lvl="0" indent="0" algn="l" rtl="0">
                        <a:spcBef>
                          <a:spcPts val="0"/>
                        </a:spcBef>
                        <a:spcAft>
                          <a:spcPts val="0"/>
                        </a:spcAft>
                        <a:buNone/>
                      </a:pPr>
                      <a:r>
                        <a:rPr lang="en"/>
                        <a:t>Body Paragraph #1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0050">
                <a:tc>
                  <a:txBody>
                    <a:bodyPr/>
                    <a:lstStyle/>
                    <a:p>
                      <a:pPr marL="0" lvl="0" indent="0" algn="l" rtl="0">
                        <a:spcBef>
                          <a:spcPts val="0"/>
                        </a:spcBef>
                        <a:spcAft>
                          <a:spcPts val="0"/>
                        </a:spcAft>
                        <a:buNone/>
                      </a:pPr>
                      <a:r>
                        <a:rPr lang="en"/>
                        <a:t>Body Paragraph #2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278575">
                <a:tc>
                  <a:txBody>
                    <a:bodyPr/>
                    <a:lstStyle/>
                    <a:p>
                      <a:pPr marL="0" lvl="0" indent="0" algn="l" rtl="0">
                        <a:spcBef>
                          <a:spcPts val="0"/>
                        </a:spcBef>
                        <a:spcAft>
                          <a:spcPts val="0"/>
                        </a:spcAft>
                        <a:buNone/>
                      </a:pPr>
                      <a:r>
                        <a:rPr lang="en"/>
                        <a:t>Conclusion</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1019550" y="575950"/>
            <a:ext cx="7702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Independent Practice</a:t>
            </a:r>
            <a:endParaRPr/>
          </a:p>
        </p:txBody>
      </p:sp>
      <p:sp>
        <p:nvSpPr>
          <p:cNvPr id="139" name="Google Shape;139;p23"/>
          <p:cNvSpPr txBox="1">
            <a:spLocks noGrp="1"/>
          </p:cNvSpPr>
          <p:nvPr>
            <p:ph type="body" idx="1"/>
          </p:nvPr>
        </p:nvSpPr>
        <p:spPr>
          <a:xfrm>
            <a:off x="228925" y="1211350"/>
            <a:ext cx="4956900" cy="349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Font typeface="Source Code Pro"/>
              <a:buChar char="●"/>
            </a:pPr>
            <a:r>
              <a:rPr lang="en" sz="1400" b="1">
                <a:solidFill>
                  <a:srgbClr val="980000"/>
                </a:solidFill>
                <a:latin typeface="Source Sans Pro"/>
                <a:ea typeface="Source Sans Pro"/>
                <a:cs typeface="Source Sans Pro"/>
                <a:sym typeface="Source Sans Pro"/>
              </a:rPr>
              <a:t>Continue to work on your Essay in Schoology</a:t>
            </a:r>
            <a:endParaRPr sz="1400">
              <a:solidFill>
                <a:srgbClr val="666666"/>
              </a:solidFill>
              <a:latin typeface="Source Sans Pro"/>
              <a:ea typeface="Source Sans Pro"/>
              <a:cs typeface="Source Sans Pro"/>
              <a:sym typeface="Source Sans Pro"/>
            </a:endParaRPr>
          </a:p>
          <a:p>
            <a:pPr marL="0" lvl="0" indent="0" algn="l" rtl="0">
              <a:spcBef>
                <a:spcPts val="1600"/>
              </a:spcBef>
              <a:spcAft>
                <a:spcPts val="0"/>
              </a:spcAft>
              <a:buNone/>
            </a:pPr>
            <a:r>
              <a:rPr lang="en" sz="1400">
                <a:solidFill>
                  <a:srgbClr val="666666"/>
                </a:solidFill>
                <a:latin typeface="Source Sans Pro"/>
                <a:ea typeface="Source Sans Pro"/>
                <a:cs typeface="Source Sans Pro"/>
                <a:sym typeface="Source Sans Pro"/>
              </a:rPr>
              <a:t>During your independent writing time, students should continue to work on your essays. Now we are ensuring proper organization of our essay that answers the question: </a:t>
            </a:r>
            <a:r>
              <a:rPr lang="en" sz="1400" b="1">
                <a:solidFill>
                  <a:srgbClr val="0000FF"/>
                </a:solidFill>
                <a:latin typeface="Source Sans Pro"/>
                <a:ea typeface="Source Sans Pro"/>
                <a:cs typeface="Source Sans Pro"/>
                <a:sym typeface="Source Sans Pro"/>
              </a:rPr>
              <a:t>How is corn produced in the United States</a:t>
            </a:r>
            <a:r>
              <a:rPr lang="en" sz="1400">
                <a:solidFill>
                  <a:srgbClr val="0000FF"/>
                </a:solidFill>
                <a:latin typeface="Source Sans Pro"/>
                <a:ea typeface="Source Sans Pro"/>
                <a:cs typeface="Source Sans Pro"/>
                <a:sym typeface="Source Sans Pro"/>
              </a:rPr>
              <a:t>.  </a:t>
            </a:r>
            <a:r>
              <a:rPr lang="en" sz="1400">
                <a:solidFill>
                  <a:srgbClr val="000000"/>
                </a:solidFill>
                <a:latin typeface="Source Sans Pro"/>
                <a:ea typeface="Source Sans Pro"/>
                <a:cs typeface="Source Sans Pro"/>
                <a:sym typeface="Source Sans Pro"/>
              </a:rPr>
              <a:t>Using the notes from this week and last you will be organize your paragraphs in a more purposeful, informative way.  </a:t>
            </a:r>
            <a:endParaRPr sz="1400">
              <a:solidFill>
                <a:srgbClr val="000000"/>
              </a:solidFill>
              <a:latin typeface="Source Sans Pro"/>
              <a:ea typeface="Source Sans Pro"/>
              <a:cs typeface="Source Sans Pro"/>
              <a:sym typeface="Source Sans Pro"/>
            </a:endParaRPr>
          </a:p>
          <a:p>
            <a:pPr marL="0" lvl="0" indent="0" algn="l" rtl="0">
              <a:spcBef>
                <a:spcPts val="1600"/>
              </a:spcBef>
              <a:spcAft>
                <a:spcPts val="0"/>
              </a:spcAft>
              <a:buNone/>
            </a:pPr>
            <a:r>
              <a:rPr lang="en" sz="1400" b="1">
                <a:solidFill>
                  <a:srgbClr val="000000"/>
                </a:solidFill>
                <a:latin typeface="Source Sans Pro"/>
                <a:ea typeface="Source Sans Pro"/>
                <a:cs typeface="Source Sans Pro"/>
                <a:sym typeface="Source Sans Pro"/>
              </a:rPr>
              <a:t>Paragraph #1: On traditional farms in the Midwest</a:t>
            </a:r>
            <a:endParaRPr sz="1400" b="1">
              <a:solidFill>
                <a:srgbClr val="000000"/>
              </a:solidFill>
              <a:latin typeface="Source Sans Pro"/>
              <a:ea typeface="Source Sans Pro"/>
              <a:cs typeface="Source Sans Pro"/>
              <a:sym typeface="Source Sans Pro"/>
            </a:endParaRPr>
          </a:p>
          <a:p>
            <a:pPr marL="0" lvl="0" indent="0" algn="l" rtl="0">
              <a:spcBef>
                <a:spcPts val="1600"/>
              </a:spcBef>
              <a:spcAft>
                <a:spcPts val="0"/>
              </a:spcAft>
              <a:buNone/>
            </a:pPr>
            <a:r>
              <a:rPr lang="en" sz="1400" b="1">
                <a:solidFill>
                  <a:srgbClr val="000000"/>
                </a:solidFill>
                <a:latin typeface="Source Sans Pro"/>
                <a:ea typeface="Source Sans Pro"/>
                <a:cs typeface="Source Sans Pro"/>
                <a:sym typeface="Source Sans Pro"/>
              </a:rPr>
              <a:t>Paragraph #2 Utilizing CSA to produce crops</a:t>
            </a:r>
            <a:endParaRPr sz="1400" b="1">
              <a:solidFill>
                <a:srgbClr val="000000"/>
              </a:solidFill>
              <a:latin typeface="Source Sans Pro"/>
              <a:ea typeface="Source Sans Pro"/>
              <a:cs typeface="Source Sans Pro"/>
              <a:sym typeface="Source Sans Pro"/>
            </a:endParaRPr>
          </a:p>
          <a:p>
            <a:pPr marL="0" lvl="0" indent="0" algn="ctr" rtl="0">
              <a:spcBef>
                <a:spcPts val="1600"/>
              </a:spcBef>
              <a:spcAft>
                <a:spcPts val="0"/>
              </a:spcAft>
              <a:buNone/>
            </a:pPr>
            <a:r>
              <a:rPr lang="en" sz="1400">
                <a:solidFill>
                  <a:srgbClr val="000000"/>
                </a:solidFill>
                <a:highlight>
                  <a:srgbClr val="FFFF00"/>
                </a:highlight>
                <a:latin typeface="Source Sans Pro"/>
                <a:ea typeface="Source Sans Pro"/>
                <a:cs typeface="Source Sans Pro"/>
                <a:sym typeface="Source Sans Pro"/>
              </a:rPr>
              <a:t>Make sure you: Provide relevant information!  </a:t>
            </a:r>
            <a:endParaRPr sz="1400">
              <a:solidFill>
                <a:srgbClr val="000000"/>
              </a:solidFill>
              <a:highlight>
                <a:srgbClr val="FFFF00"/>
              </a:highlight>
              <a:latin typeface="Source Sans Pro"/>
              <a:ea typeface="Source Sans Pro"/>
              <a:cs typeface="Source Sans Pro"/>
              <a:sym typeface="Source Sans Pro"/>
            </a:endParaRPr>
          </a:p>
          <a:p>
            <a:pPr marL="457200" lvl="0" indent="0" algn="l" rtl="0">
              <a:spcBef>
                <a:spcPts val="1600"/>
              </a:spcBef>
              <a:spcAft>
                <a:spcPts val="1600"/>
              </a:spcAft>
              <a:buNone/>
            </a:pPr>
            <a:endParaRPr sz="1400">
              <a:solidFill>
                <a:srgbClr val="666666"/>
              </a:solidFill>
              <a:latin typeface="Source Code Pro"/>
              <a:ea typeface="Source Code Pro"/>
              <a:cs typeface="Source Code Pro"/>
              <a:sym typeface="Source Code Pro"/>
            </a:endParaRPr>
          </a:p>
        </p:txBody>
      </p:sp>
      <p:pic>
        <p:nvPicPr>
          <p:cNvPr id="140" name="Google Shape;140;p23" descr="Bitmoji Image"/>
          <p:cNvPicPr preferRelativeResize="0"/>
          <p:nvPr/>
        </p:nvPicPr>
        <p:blipFill>
          <a:blip r:embed="rId3">
            <a:alphaModFix/>
          </a:blip>
          <a:stretch>
            <a:fillRect/>
          </a:stretch>
        </p:blipFill>
        <p:spPr>
          <a:xfrm>
            <a:off x="5475100" y="843075"/>
            <a:ext cx="3357400" cy="335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04850" y="336000"/>
            <a:ext cx="84168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rPr>
              <a:t>After 1pm: </a:t>
            </a:r>
            <a:endParaRPr sz="2000">
              <a:solidFill>
                <a:srgbClr val="980000"/>
              </a:solidFill>
            </a:endParaRPr>
          </a:p>
          <a:p>
            <a:pPr marL="0" lvl="0" indent="0" algn="l" rtl="0">
              <a:spcBef>
                <a:spcPts val="0"/>
              </a:spcBef>
              <a:spcAft>
                <a:spcPts val="0"/>
              </a:spcAft>
              <a:buNone/>
            </a:pPr>
            <a:r>
              <a:rPr lang="en" sz="2900"/>
              <a:t>Afternoon Science/Asynchronous Work</a:t>
            </a:r>
            <a:endParaRPr sz="2900"/>
          </a:p>
        </p:txBody>
      </p:sp>
      <p:sp>
        <p:nvSpPr>
          <p:cNvPr id="146" name="Google Shape;146;p24"/>
          <p:cNvSpPr txBox="1">
            <a:spLocks noGrp="1"/>
          </p:cNvSpPr>
          <p:nvPr>
            <p:ph type="body" idx="1"/>
          </p:nvPr>
        </p:nvSpPr>
        <p:spPr>
          <a:xfrm>
            <a:off x="175625" y="1126625"/>
            <a:ext cx="8546400" cy="3807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u="sng">
              <a:solidFill>
                <a:srgbClr val="666666"/>
              </a:solidFill>
              <a:highlight>
                <a:srgbClr val="FFFFFF"/>
              </a:highlight>
            </a:endParaRPr>
          </a:p>
          <a:p>
            <a:pPr marL="457200" marR="0" lvl="0" indent="-317500" algn="l" rtl="0">
              <a:spcBef>
                <a:spcPts val="1600"/>
              </a:spcBef>
              <a:spcAft>
                <a:spcPts val="0"/>
              </a:spcAft>
              <a:buSzPts val="1400"/>
              <a:buAutoNum type="arabicPeriod"/>
            </a:pPr>
            <a:r>
              <a:rPr lang="en" sz="1400">
                <a:solidFill>
                  <a:srgbClr val="000000"/>
                </a:solidFill>
                <a:highlight>
                  <a:srgbClr val="FFFFFF"/>
                </a:highlight>
              </a:rPr>
              <a:t>Watch </a:t>
            </a:r>
            <a:r>
              <a:rPr lang="en" sz="1400" b="1">
                <a:solidFill>
                  <a:srgbClr val="000000"/>
                </a:solidFill>
              </a:rPr>
              <a:t>Taped social studies lessons</a:t>
            </a:r>
            <a:r>
              <a:rPr lang="en" sz="1400" b="1">
                <a:solidFill>
                  <a:srgbClr val="666666"/>
                </a:solidFill>
              </a:rPr>
              <a:t> </a:t>
            </a:r>
            <a:r>
              <a:rPr lang="en" sz="1400" b="1"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 1</a:t>
            </a:r>
            <a:r>
              <a:rPr lang="en" sz="1400" b="1">
                <a:solidFill>
                  <a:srgbClr val="666666"/>
                </a:solidFill>
              </a:rPr>
              <a:t> </a:t>
            </a:r>
            <a:r>
              <a:rPr lang="en" sz="1400" b="1">
                <a:solidFill>
                  <a:srgbClr val="000000"/>
                </a:solidFill>
              </a:rPr>
              <a:t>and</a:t>
            </a:r>
            <a:r>
              <a:rPr lang="en" sz="1400" b="1">
                <a:solidFill>
                  <a:srgbClr val="0000FF"/>
                </a:solidFill>
              </a:rPr>
              <a:t> </a:t>
            </a:r>
            <a:r>
              <a:rPr lang="en" sz="1400" b="1"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 2</a:t>
            </a:r>
            <a:r>
              <a:rPr lang="en" sz="1400" b="1">
                <a:solidFill>
                  <a:srgbClr val="666666"/>
                </a:solidFill>
              </a:rPr>
              <a:t> </a:t>
            </a:r>
            <a:r>
              <a:rPr lang="en" sz="1400" b="1">
                <a:solidFill>
                  <a:srgbClr val="000000"/>
                </a:solidFill>
              </a:rPr>
              <a:t>and complete the writing response question exit ticket</a:t>
            </a:r>
            <a:r>
              <a:rPr lang="en" sz="1400" b="1"/>
              <a:t> </a:t>
            </a:r>
            <a:r>
              <a:rPr lang="en" sz="1400" b="1">
                <a:solidFill>
                  <a:srgbClr val="980000"/>
                </a:solidFill>
                <a:highlight>
                  <a:srgbClr val="FFFFFF"/>
                </a:highlight>
              </a:rPr>
              <a:t>in Schoology</a:t>
            </a:r>
            <a:endParaRPr sz="1400" b="1">
              <a:solidFill>
                <a:srgbClr val="980000"/>
              </a:solidFill>
              <a:highlight>
                <a:srgbClr val="FFFFFF"/>
              </a:highlight>
            </a:endParaRPr>
          </a:p>
          <a:p>
            <a:pPr marL="457200" marR="0" lvl="0" indent="-317500" algn="l" rtl="0">
              <a:spcBef>
                <a:spcPts val="0"/>
              </a:spcBef>
              <a:spcAft>
                <a:spcPts val="0"/>
              </a:spcAft>
              <a:buClr>
                <a:srgbClr val="666666"/>
              </a:buClr>
              <a:buSzPts val="1400"/>
              <a:buAutoNum type="arabicPeriod"/>
            </a:pPr>
            <a:r>
              <a:rPr lang="en" sz="1400">
                <a:solidFill>
                  <a:srgbClr val="000000"/>
                </a:solidFill>
                <a:highlight>
                  <a:srgbClr val="FFFFFF"/>
                </a:highlight>
              </a:rPr>
              <a:t>Ensure that all tasks in 10-15 folder are completed </a:t>
            </a:r>
            <a:r>
              <a:rPr lang="en" sz="1400" b="1">
                <a:solidFill>
                  <a:srgbClr val="980000"/>
                </a:solidFill>
                <a:highlight>
                  <a:schemeClr val="lt1"/>
                </a:highlight>
              </a:rPr>
              <a:t>in Schoology</a:t>
            </a:r>
            <a:endParaRPr sz="1400">
              <a:solidFill>
                <a:srgbClr val="666666"/>
              </a:solidFill>
              <a:highlight>
                <a:srgbClr val="FFFFFF"/>
              </a:highlight>
            </a:endParaRPr>
          </a:p>
          <a:p>
            <a:pPr marL="0" lvl="0" indent="0" algn="l" rtl="0">
              <a:spcBef>
                <a:spcPts val="1700"/>
              </a:spcBef>
              <a:spcAft>
                <a:spcPts val="0"/>
              </a:spcAft>
              <a:buClr>
                <a:schemeClr val="dk2"/>
              </a:buClr>
              <a:buSzPts val="1100"/>
              <a:buFont typeface="Arial"/>
              <a:buNone/>
            </a:pPr>
            <a:r>
              <a:rPr lang="en" sz="1400" u="sng">
                <a:solidFill>
                  <a:srgbClr val="980000"/>
                </a:solidFill>
              </a:rPr>
              <a:t>Daily Additional Independent Work:</a:t>
            </a:r>
            <a:endParaRPr u="sng">
              <a:solidFill>
                <a:srgbClr val="666666"/>
              </a:solidFill>
              <a:highlight>
                <a:schemeClr val="lt1"/>
              </a:highlight>
            </a:endParaRPr>
          </a:p>
          <a:p>
            <a:pPr marL="457200" marR="0" lvl="0" indent="-317500" algn="l" rtl="0">
              <a:spcBef>
                <a:spcPts val="1600"/>
              </a:spcBef>
              <a:spcAft>
                <a:spcPts val="0"/>
              </a:spcAft>
              <a:buClr>
                <a:srgbClr val="000000"/>
              </a:buClr>
              <a:buSzPts val="1400"/>
              <a:buAutoNum type="arabicPeriod"/>
            </a:pPr>
            <a:r>
              <a:rPr lang="en" sz="1400">
                <a:solidFill>
                  <a:srgbClr val="000000"/>
                </a:solidFill>
                <a:highlight>
                  <a:srgbClr val="FFFFFF"/>
                </a:highlight>
              </a:rPr>
              <a:t>Complete ReadWorks Article-A-Day assignment</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Choice read for 20 minutes</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chemeClr val="lt1"/>
                </a:highlight>
              </a:rPr>
              <a:t>Complete Zearn M2L5</a:t>
            </a:r>
            <a:endParaRPr sz="1400">
              <a:solidFill>
                <a:srgbClr val="000000"/>
              </a:solidFill>
              <a:highlight>
                <a:srgbClr val="FFFFFF"/>
              </a:highlight>
            </a:endParaRPr>
          </a:p>
          <a:p>
            <a:pPr marL="0" lvl="0" indent="0" algn="l" rtl="0">
              <a:spcBef>
                <a:spcPts val="1700"/>
              </a:spcBef>
              <a:spcAft>
                <a:spcPts val="0"/>
              </a:spcAft>
              <a:buNone/>
            </a:pPr>
            <a:r>
              <a:rPr lang="en" sz="1400" u="sng">
                <a:solidFill>
                  <a:srgbClr val="980000"/>
                </a:solidFill>
              </a:rPr>
              <a:t>Small Group:</a:t>
            </a:r>
            <a:endParaRPr sz="1400">
              <a:solidFill>
                <a:srgbClr val="666666"/>
              </a:solidFill>
              <a:highlight>
                <a:srgbClr val="FFFFFF"/>
              </a:highlight>
            </a:endParaRPr>
          </a:p>
          <a:p>
            <a:pPr marL="0" lvl="0" indent="0" algn="l" rtl="0">
              <a:spcBef>
                <a:spcPts val="1600"/>
              </a:spcBef>
              <a:spcAft>
                <a:spcPts val="1600"/>
              </a:spcAft>
              <a:buNone/>
            </a:pPr>
            <a:r>
              <a:rPr lang="en" sz="1600">
                <a:highlight>
                  <a:srgbClr val="FFFF00"/>
                </a:highlight>
              </a:rPr>
              <a:t>Group 1: Shaima, Abrar, Sarah - </a:t>
            </a:r>
            <a:r>
              <a:rPr lang="en" sz="1600" b="1">
                <a:highlight>
                  <a:srgbClr val="FFFF00"/>
                </a:highlight>
              </a:rPr>
              <a:t>1:00</a:t>
            </a:r>
            <a:r>
              <a:rPr lang="en" sz="1600">
                <a:highlight>
                  <a:srgbClr val="FFFF00"/>
                </a:highlight>
              </a:rPr>
              <a:t>				</a:t>
            </a:r>
            <a:r>
              <a:rPr lang="en" sz="1600">
                <a:solidFill>
                  <a:srgbClr val="000000"/>
                </a:solidFill>
                <a:highlight>
                  <a:srgbClr val="FFFF00"/>
                </a:highlight>
              </a:rPr>
              <a:t>Group 2: Jana, Mustafa, Islam, Zak - </a:t>
            </a:r>
            <a:r>
              <a:rPr lang="en" sz="1600" b="1">
                <a:solidFill>
                  <a:srgbClr val="000000"/>
                </a:solidFill>
                <a:highlight>
                  <a:srgbClr val="FFFF00"/>
                </a:highlight>
              </a:rPr>
              <a:t>1:20</a:t>
            </a:r>
            <a:r>
              <a:rPr lang="en" sz="1600">
                <a:solidFill>
                  <a:srgbClr val="000000"/>
                </a:solidFill>
                <a:highlight>
                  <a:srgbClr val="FFFF00"/>
                </a:highlight>
              </a:rPr>
              <a:t>				</a:t>
            </a:r>
            <a:endParaRPr sz="1600">
              <a:solidFill>
                <a:srgbClr val="000000"/>
              </a:solidFill>
              <a:highlight>
                <a:srgbClr val="FFFF00"/>
              </a:highlight>
            </a:endParaRPr>
          </a:p>
        </p:txBody>
      </p:sp>
      <p:pic>
        <p:nvPicPr>
          <p:cNvPr id="147" name="Google Shape;147;p24" descr="Clientmoji"/>
          <p:cNvPicPr preferRelativeResize="0"/>
          <p:nvPr/>
        </p:nvPicPr>
        <p:blipFill>
          <a:blip r:embed="rId5">
            <a:alphaModFix/>
          </a:blip>
          <a:stretch>
            <a:fillRect/>
          </a:stretch>
        </p:blipFill>
        <p:spPr>
          <a:xfrm>
            <a:off x="7225100" y="-213362"/>
            <a:ext cx="1786125" cy="1786125"/>
          </a:xfrm>
          <a:prstGeom prst="rect">
            <a:avLst/>
          </a:prstGeom>
          <a:noFill/>
          <a:ln>
            <a:noFill/>
          </a:ln>
        </p:spPr>
      </p:pic>
      <p:pic>
        <p:nvPicPr>
          <p:cNvPr id="148" name="Google Shape;148;p24" descr="Clientmoji"/>
          <p:cNvPicPr preferRelativeResize="0"/>
          <p:nvPr/>
        </p:nvPicPr>
        <p:blipFill>
          <a:blip r:embed="rId6">
            <a:alphaModFix/>
          </a:blip>
          <a:stretch>
            <a:fillRect/>
          </a:stretch>
        </p:blipFill>
        <p:spPr>
          <a:xfrm>
            <a:off x="3290200" y="3056550"/>
            <a:ext cx="1877375" cy="1877375"/>
          </a:xfrm>
          <a:prstGeom prst="rect">
            <a:avLst/>
          </a:prstGeom>
          <a:noFill/>
          <a:ln>
            <a:noFill/>
          </a:ln>
        </p:spPr>
      </p:pic>
      <p:pic>
        <p:nvPicPr>
          <p:cNvPr id="149" name="Google Shape;149;p24" descr="reading"/>
          <p:cNvPicPr preferRelativeResize="0"/>
          <p:nvPr/>
        </p:nvPicPr>
        <p:blipFill>
          <a:blip r:embed="rId7">
            <a:alphaModFix/>
          </a:blip>
          <a:stretch>
            <a:fillRect/>
          </a:stretch>
        </p:blipFill>
        <p:spPr>
          <a:xfrm>
            <a:off x="6191000" y="1982763"/>
            <a:ext cx="2095025" cy="209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1397950" y="192025"/>
            <a:ext cx="6348101" cy="4759450"/>
          </a:xfrm>
          <a:prstGeom prst="rect">
            <a:avLst/>
          </a:prstGeom>
          <a:noFill/>
          <a:ln>
            <a:noFill/>
          </a:ln>
        </p:spPr>
      </p:pic>
      <p:pic>
        <p:nvPicPr>
          <p:cNvPr id="80" name="Google Shape;80;p14" descr="Bitmoji Image"/>
          <p:cNvPicPr preferRelativeResize="0"/>
          <p:nvPr/>
        </p:nvPicPr>
        <p:blipFill>
          <a:blip r:embed="rId4">
            <a:alphaModFix/>
          </a:blip>
          <a:stretch>
            <a:fillRect/>
          </a:stretch>
        </p:blipFill>
        <p:spPr>
          <a:xfrm>
            <a:off x="7746050" y="94000"/>
            <a:ext cx="1383250" cy="1383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ELA</a:t>
            </a:r>
            <a:r>
              <a:rPr lang="en"/>
              <a:t> </a:t>
            </a:r>
            <a:endParaRPr/>
          </a:p>
          <a:p>
            <a:pPr marL="0" lvl="0" indent="0" algn="ctr" rtl="0">
              <a:spcBef>
                <a:spcPts val="0"/>
              </a:spcBef>
              <a:spcAft>
                <a:spcPts val="0"/>
              </a:spcAft>
              <a:buNone/>
            </a:pPr>
            <a:r>
              <a:rPr lang="en"/>
              <a:t>9:10-10:25</a:t>
            </a:r>
            <a:endParaRPr/>
          </a:p>
        </p:txBody>
      </p:sp>
      <p:pic>
        <p:nvPicPr>
          <p:cNvPr id="86" name="Google Shape;86;p15" descr="check box"/>
          <p:cNvPicPr preferRelativeResize="0"/>
          <p:nvPr/>
        </p:nvPicPr>
        <p:blipFill>
          <a:blip r:embed="rId4">
            <a:alphaModFix/>
          </a:blip>
          <a:stretch>
            <a:fillRect/>
          </a:stretch>
        </p:blipFill>
        <p:spPr>
          <a:xfrm>
            <a:off x="134300" y="564050"/>
            <a:ext cx="3790950" cy="379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3000" y="575950"/>
            <a:ext cx="78888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Unit 1- Week 2- </a:t>
            </a:r>
            <a:r>
              <a:rPr lang="en" u="sng">
                <a:solidFill>
                  <a:schemeClr val="hlink"/>
                </a:solidFill>
                <a:hlinkClick r:id="rId3"/>
              </a:rPr>
              <a:t>Lesson </a:t>
            </a:r>
            <a:r>
              <a:rPr lang="en"/>
              <a:t>10- </a:t>
            </a:r>
            <a:r>
              <a:rPr lang="en" sz="1700"/>
              <a:t>Draw on Information from Multiple Sources/Cause &amp; Effect Questions</a:t>
            </a:r>
            <a:endParaRPr sz="1700"/>
          </a:p>
        </p:txBody>
      </p:sp>
      <p:sp>
        <p:nvSpPr>
          <p:cNvPr id="92" name="Google Shape;92;p16"/>
          <p:cNvSpPr txBox="1">
            <a:spLocks noGrp="1"/>
          </p:cNvSpPr>
          <p:nvPr>
            <p:ph type="body" idx="1"/>
          </p:nvPr>
        </p:nvSpPr>
        <p:spPr>
          <a:xfrm>
            <a:off x="427425" y="1393175"/>
            <a:ext cx="8530500" cy="1909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What is Cause &amp; Effect?</a:t>
            </a:r>
            <a:endParaRPr sz="1600"/>
          </a:p>
          <a:p>
            <a:pPr marL="457200" lvl="0" indent="-330200" algn="l" rtl="0">
              <a:spcBef>
                <a:spcPts val="0"/>
              </a:spcBef>
              <a:spcAft>
                <a:spcPts val="0"/>
              </a:spcAft>
              <a:buSzPts val="1600"/>
              <a:buAutoNum type="arabicPeriod"/>
            </a:pPr>
            <a:r>
              <a:rPr lang="en" sz="1600"/>
              <a:t>Review Early Cultivation section and the diagram on page 13. </a:t>
            </a:r>
            <a:endParaRPr sz="1600"/>
          </a:p>
          <a:p>
            <a:pPr marL="457200" lvl="0" indent="0" algn="l" rtl="0">
              <a:spcBef>
                <a:spcPts val="1600"/>
              </a:spcBef>
              <a:spcAft>
                <a:spcPts val="0"/>
              </a:spcAft>
              <a:buNone/>
            </a:pPr>
            <a:r>
              <a:rPr lang="en" sz="1600"/>
              <a:t>Question: What aspects of the Three Sisters planting method made it successful? Based on sources, explain how this approach was so successful. How does knowing this help you better understand the early days of corn production?</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457200" lvl="0" indent="0" algn="l" rtl="0">
              <a:spcBef>
                <a:spcPts val="1600"/>
              </a:spcBef>
              <a:spcAft>
                <a:spcPts val="0"/>
              </a:spcAft>
              <a:buNone/>
            </a:pPr>
            <a:r>
              <a:rPr lang="en" sz="1600"/>
              <a:t>  </a:t>
            </a:r>
            <a:endParaRPr sz="1600"/>
          </a:p>
          <a:p>
            <a:pPr marL="457200" lvl="0" indent="0" algn="l" rtl="0">
              <a:spcBef>
                <a:spcPts val="1600"/>
              </a:spcBef>
              <a:spcAft>
                <a:spcPts val="1600"/>
              </a:spcAft>
              <a:buNone/>
            </a:pPr>
            <a:endParaRPr sz="1600"/>
          </a:p>
        </p:txBody>
      </p:sp>
      <p:graphicFrame>
        <p:nvGraphicFramePr>
          <p:cNvPr id="93" name="Google Shape;93;p16"/>
          <p:cNvGraphicFramePr/>
          <p:nvPr/>
        </p:nvGraphicFramePr>
        <p:xfrm>
          <a:off x="152400" y="152400"/>
          <a:ext cx="3000000" cy="3000000"/>
        </p:xfrm>
        <a:graphic>
          <a:graphicData uri="http://schemas.openxmlformats.org/drawingml/2006/table">
            <a:tbl>
              <a:tblPr>
                <a:noFill/>
                <a:tableStyleId>{157DD9EC-C936-40A7-AE00-83DCE546CB06}</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94" name="Google Shape;94;p16"/>
          <p:cNvGraphicFramePr/>
          <p:nvPr/>
        </p:nvGraphicFramePr>
        <p:xfrm>
          <a:off x="302700" y="3156975"/>
          <a:ext cx="3000000" cy="3000000"/>
        </p:xfrm>
        <a:graphic>
          <a:graphicData uri="http://schemas.openxmlformats.org/drawingml/2006/table">
            <a:tbl>
              <a:tblPr>
                <a:noFill/>
                <a:tableStyleId>{A12E994E-D3EB-4CC4-936F-77CC4F46ACED}</a:tableStyleId>
              </a:tblPr>
              <a:tblGrid>
                <a:gridCol w="7888800">
                  <a:extLst>
                    <a:ext uri="{9D8B030D-6E8A-4147-A177-3AD203B41FA5}">
                      <a16:colId xmlns:a16="http://schemas.microsoft.com/office/drawing/2014/main" val="20000"/>
                    </a:ext>
                  </a:extLst>
                </a:gridCol>
              </a:tblGrid>
              <a:tr h="635400">
                <a:tc>
                  <a:txBody>
                    <a:bodyPr/>
                    <a:lstStyle/>
                    <a:p>
                      <a:pPr marL="0" lvl="0" indent="0" algn="l" rtl="0">
                        <a:spcBef>
                          <a:spcPts val="0"/>
                        </a:spcBef>
                        <a:spcAft>
                          <a:spcPts val="0"/>
                        </a:spcAft>
                        <a:buNone/>
                      </a:pPr>
                      <a:r>
                        <a:rPr lang="en"/>
                        <a:t>Cause:</a:t>
                      </a: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95" name="Google Shape;95;p16"/>
          <p:cNvGraphicFramePr/>
          <p:nvPr/>
        </p:nvGraphicFramePr>
        <p:xfrm>
          <a:off x="302700" y="3929450"/>
          <a:ext cx="3000000" cy="3000000"/>
        </p:xfrm>
        <a:graphic>
          <a:graphicData uri="http://schemas.openxmlformats.org/drawingml/2006/table">
            <a:tbl>
              <a:tblPr>
                <a:noFill/>
                <a:tableStyleId>{A12E994E-D3EB-4CC4-936F-77CC4F46ACED}</a:tableStyleId>
              </a:tblPr>
              <a:tblGrid>
                <a:gridCol w="7888800">
                  <a:extLst>
                    <a:ext uri="{9D8B030D-6E8A-4147-A177-3AD203B41FA5}">
                      <a16:colId xmlns:a16="http://schemas.microsoft.com/office/drawing/2014/main" val="20000"/>
                    </a:ext>
                  </a:extLst>
                </a:gridCol>
              </a:tblGrid>
              <a:tr h="715350">
                <a:tc>
                  <a:txBody>
                    <a:bodyPr/>
                    <a:lstStyle/>
                    <a:p>
                      <a:pPr marL="0" lvl="0" indent="0" algn="l" rtl="0">
                        <a:spcBef>
                          <a:spcPts val="0"/>
                        </a:spcBef>
                        <a:spcAft>
                          <a:spcPts val="0"/>
                        </a:spcAft>
                        <a:buNone/>
                      </a:pPr>
                      <a:r>
                        <a:rPr lang="en"/>
                        <a:t>Effect:</a:t>
                      </a: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40075" y="575950"/>
            <a:ext cx="88212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Group &amp; Independent Practice Task #10 </a:t>
            </a:r>
            <a:endParaRPr/>
          </a:p>
        </p:txBody>
      </p:sp>
      <p:sp>
        <p:nvSpPr>
          <p:cNvPr id="101" name="Google Shape;101;p17"/>
          <p:cNvSpPr txBox="1">
            <a:spLocks noGrp="1"/>
          </p:cNvSpPr>
          <p:nvPr>
            <p:ph type="body" idx="1"/>
          </p:nvPr>
        </p:nvSpPr>
        <p:spPr>
          <a:xfrm>
            <a:off x="228925" y="1211350"/>
            <a:ext cx="4272900" cy="3539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Font typeface="Source Code Pro"/>
              <a:buChar char="●"/>
            </a:pPr>
            <a:r>
              <a:rPr lang="en" sz="1400" b="1">
                <a:solidFill>
                  <a:srgbClr val="0000FF"/>
                </a:solidFill>
                <a:latin typeface="Source Code Pro"/>
                <a:ea typeface="Source Code Pro"/>
                <a:cs typeface="Source Code Pro"/>
                <a:sym typeface="Source Code Pro"/>
              </a:rPr>
              <a:t>Small Group:</a:t>
            </a:r>
            <a:r>
              <a:rPr lang="en" sz="1400">
                <a:solidFill>
                  <a:srgbClr val="666666"/>
                </a:solidFill>
                <a:latin typeface="Source Code Pro"/>
                <a:ea typeface="Source Code Pro"/>
                <a:cs typeface="Source Code Pro"/>
                <a:sym typeface="Source Code Pro"/>
              </a:rPr>
              <a:t> </a:t>
            </a:r>
            <a:r>
              <a:rPr lang="en" sz="1400">
                <a:solidFill>
                  <a:srgbClr val="000000"/>
                </a:solidFill>
                <a:latin typeface="Source Code Pro"/>
                <a:ea typeface="Source Code Pro"/>
                <a:cs typeface="Source Code Pro"/>
                <a:sym typeface="Source Code Pro"/>
              </a:rPr>
              <a:t>Reread paragraphs 7-9 and look at the graphs entitled “The Corn Belt” and “Corn for Grain 2010 Production by County for Selected States.”</a:t>
            </a:r>
            <a:endParaRPr sz="1400">
              <a:solidFill>
                <a:srgbClr val="000000"/>
              </a:solidFill>
              <a:latin typeface="Source Code Pro"/>
              <a:ea typeface="Source Code Pro"/>
              <a:cs typeface="Source Code Pro"/>
              <a:sym typeface="Source Code Pro"/>
            </a:endParaRPr>
          </a:p>
          <a:p>
            <a:pPr marL="457200" lvl="0" indent="-317500" algn="l" rtl="0">
              <a:spcBef>
                <a:spcPts val="0"/>
              </a:spcBef>
              <a:spcAft>
                <a:spcPts val="0"/>
              </a:spcAft>
              <a:buClr>
                <a:srgbClr val="000000"/>
              </a:buClr>
              <a:buSzPts val="1400"/>
              <a:buFont typeface="Source Code Pro"/>
              <a:buChar char="●"/>
            </a:pPr>
            <a:r>
              <a:rPr lang="en" sz="1400">
                <a:solidFill>
                  <a:srgbClr val="000000"/>
                </a:solidFill>
                <a:latin typeface="Source Code Pro"/>
                <a:ea typeface="Source Code Pro"/>
                <a:cs typeface="Source Code Pro"/>
                <a:sym typeface="Source Code Pro"/>
              </a:rPr>
              <a:t>Answer: WHY did the Midwest become known as the nation’s “Corn Belt”? UNDERLINE information in the text and annotate the graph to support your response.</a:t>
            </a:r>
            <a:endParaRPr sz="1400">
              <a:solidFill>
                <a:srgbClr val="000000"/>
              </a:solidFill>
              <a:latin typeface="Source Code Pro"/>
              <a:ea typeface="Source Code Pro"/>
              <a:cs typeface="Source Code Pro"/>
              <a:sym typeface="Source Code Pro"/>
            </a:endParaRPr>
          </a:p>
          <a:p>
            <a:pPr marL="0" lvl="0" indent="0" algn="l" rtl="0">
              <a:spcBef>
                <a:spcPts val="1600"/>
              </a:spcBef>
              <a:spcAft>
                <a:spcPts val="0"/>
              </a:spcAft>
              <a:buNone/>
            </a:pPr>
            <a:r>
              <a:rPr lang="en" sz="1400" u="sng">
                <a:solidFill>
                  <a:schemeClr val="hlink"/>
                </a:solidFill>
                <a:latin typeface="Source Code Pro"/>
                <a:ea typeface="Source Code Pro"/>
                <a:cs typeface="Source Code Pro"/>
                <a:sym typeface="Source Code Pro"/>
                <a:hlinkClick r:id="rId3"/>
              </a:rPr>
              <a:t>7 minutes</a:t>
            </a:r>
            <a:endParaRPr sz="1400">
              <a:solidFill>
                <a:srgbClr val="666666"/>
              </a:solidFill>
              <a:latin typeface="Source Code Pro"/>
              <a:ea typeface="Source Code Pro"/>
              <a:cs typeface="Source Code Pro"/>
              <a:sym typeface="Source Code Pro"/>
            </a:endParaRPr>
          </a:p>
          <a:p>
            <a:pPr marL="0" lvl="0" indent="0" algn="l" rtl="0">
              <a:spcBef>
                <a:spcPts val="1600"/>
              </a:spcBef>
              <a:spcAft>
                <a:spcPts val="1600"/>
              </a:spcAft>
              <a:buNone/>
            </a:pPr>
            <a:r>
              <a:rPr lang="en" sz="1400" b="1">
                <a:solidFill>
                  <a:srgbClr val="000000"/>
                </a:solidFill>
                <a:latin typeface="Source Code Pro"/>
                <a:ea typeface="Source Code Pro"/>
                <a:cs typeface="Source Code Pro"/>
                <a:sym typeface="Source Code Pro"/>
              </a:rPr>
              <a:t>Discuss</a:t>
            </a:r>
            <a:endParaRPr sz="1400" b="1">
              <a:solidFill>
                <a:srgbClr val="000000"/>
              </a:solidFill>
              <a:latin typeface="Source Code Pro"/>
              <a:ea typeface="Source Code Pro"/>
              <a:cs typeface="Source Code Pro"/>
              <a:sym typeface="Source Code Pro"/>
            </a:endParaRPr>
          </a:p>
        </p:txBody>
      </p:sp>
      <p:sp>
        <p:nvSpPr>
          <p:cNvPr id="102" name="Google Shape;102;p17"/>
          <p:cNvSpPr txBox="1"/>
          <p:nvPr/>
        </p:nvSpPr>
        <p:spPr>
          <a:xfrm>
            <a:off x="4709600" y="1211350"/>
            <a:ext cx="4012200" cy="3539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666666"/>
              </a:buClr>
              <a:buSzPts val="1400"/>
              <a:buFont typeface="Source Code Pro"/>
              <a:buChar char="●"/>
            </a:pPr>
            <a:r>
              <a:rPr lang="en" b="1">
                <a:solidFill>
                  <a:srgbClr val="980000"/>
                </a:solidFill>
                <a:latin typeface="Source Code Pro"/>
                <a:ea typeface="Source Code Pro"/>
                <a:cs typeface="Source Code Pro"/>
                <a:sym typeface="Source Code Pro"/>
              </a:rPr>
              <a:t>Independently:</a:t>
            </a:r>
            <a:r>
              <a:rPr lang="en">
                <a:solidFill>
                  <a:srgbClr val="666666"/>
                </a:solidFill>
                <a:latin typeface="Source Code Pro"/>
                <a:ea typeface="Source Code Pro"/>
                <a:cs typeface="Source Code Pro"/>
                <a:sym typeface="Source Code Pro"/>
              </a:rPr>
              <a:t> </a:t>
            </a:r>
            <a:r>
              <a:rPr lang="en">
                <a:latin typeface="Source Code Pro"/>
                <a:ea typeface="Source Code Pro"/>
                <a:cs typeface="Source Code Pro"/>
                <a:sym typeface="Source Code Pro"/>
              </a:rPr>
              <a:t>Reread paragraphs 14-15 and refer to the graph “US Corn Production”.</a:t>
            </a:r>
            <a:endParaRPr>
              <a:latin typeface="Source Code Pro"/>
              <a:ea typeface="Source Code Pro"/>
              <a:cs typeface="Source Code Pro"/>
              <a:sym typeface="Source Code Pro"/>
            </a:endParaRPr>
          </a:p>
          <a:p>
            <a:pPr marL="457200" lvl="0" indent="-317500" algn="l" rtl="0">
              <a:lnSpc>
                <a:spcPct val="115000"/>
              </a:lnSpc>
              <a:spcBef>
                <a:spcPts val="0"/>
              </a:spcBef>
              <a:spcAft>
                <a:spcPts val="0"/>
              </a:spcAft>
              <a:buClr>
                <a:srgbClr val="666666"/>
              </a:buClr>
              <a:buSzPts val="1400"/>
              <a:buFont typeface="Source Code Pro"/>
              <a:buChar char="●"/>
            </a:pPr>
            <a:r>
              <a:rPr lang="en" b="1">
                <a:solidFill>
                  <a:srgbClr val="980000"/>
                </a:solidFill>
                <a:latin typeface="Source Code Pro"/>
                <a:ea typeface="Source Code Pro"/>
                <a:cs typeface="Source Code Pro"/>
                <a:sym typeface="Source Code Pro"/>
              </a:rPr>
              <a:t>ANSWER TASK #10 IN SCHOOLOGY:</a:t>
            </a:r>
            <a:r>
              <a:rPr lang="en" b="1">
                <a:solidFill>
                  <a:srgbClr val="666666"/>
                </a:solidFill>
                <a:latin typeface="Source Code Pro"/>
                <a:ea typeface="Source Code Pro"/>
                <a:cs typeface="Source Code Pro"/>
                <a:sym typeface="Source Code Pro"/>
              </a:rPr>
              <a:t> </a:t>
            </a:r>
            <a:r>
              <a:rPr lang="en">
                <a:solidFill>
                  <a:srgbClr val="980000"/>
                </a:solidFill>
                <a:latin typeface="Source Code Pro"/>
                <a:ea typeface="Source Code Pro"/>
                <a:cs typeface="Source Code Pro"/>
                <a:sym typeface="Source Code Pro"/>
              </a:rPr>
              <a:t>Based on this information, what factors may have contributed to the decline in corn production in 2012? Cite Specific evidence from the text to support your answer. DISCUSS the cause and effect relationships mentioned.</a:t>
            </a:r>
            <a:endParaRPr>
              <a:solidFill>
                <a:srgbClr val="980000"/>
              </a:solidFill>
              <a:latin typeface="Source Code Pro"/>
              <a:ea typeface="Source Code Pro"/>
              <a:cs typeface="Source Code Pro"/>
              <a:sym typeface="Source Code Pro"/>
            </a:endParaRPr>
          </a:p>
          <a:p>
            <a:pPr marL="0" lvl="0" indent="0" algn="l" rtl="0">
              <a:lnSpc>
                <a:spcPct val="115000"/>
              </a:lnSpc>
              <a:spcBef>
                <a:spcPts val="1600"/>
              </a:spcBef>
              <a:spcAft>
                <a:spcPts val="1600"/>
              </a:spcAft>
              <a:buNone/>
            </a:pPr>
            <a:r>
              <a:rPr lang="en" u="sng">
                <a:solidFill>
                  <a:schemeClr val="hlink"/>
                </a:solidFill>
                <a:latin typeface="Source Code Pro"/>
                <a:ea typeface="Source Code Pro"/>
                <a:cs typeface="Source Code Pro"/>
                <a:sym typeface="Source Code Pro"/>
                <a:hlinkClick r:id="rId4"/>
              </a:rPr>
              <a:t>10 minutes</a:t>
            </a:r>
            <a:endParaRPr>
              <a:solidFill>
                <a:srgbClr val="666666"/>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71900" y="451500"/>
            <a:ext cx="8250000" cy="7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Unit 1- Week 2- </a:t>
            </a:r>
            <a:r>
              <a:rPr lang="en" u="sng">
                <a:solidFill>
                  <a:schemeClr val="hlink"/>
                </a:solidFill>
                <a:hlinkClick r:id="rId3"/>
              </a:rPr>
              <a:t>Lesson </a:t>
            </a:r>
            <a:r>
              <a:rPr lang="en"/>
              <a:t>12- </a:t>
            </a:r>
            <a:r>
              <a:rPr lang="en" sz="2000"/>
              <a:t>Close Reading: Integrate Information from Two Text on the Same Topic</a:t>
            </a:r>
            <a:endParaRPr sz="2000">
              <a:solidFill>
                <a:srgbClr val="4A86E8"/>
              </a:solidFill>
            </a:endParaRPr>
          </a:p>
        </p:txBody>
      </p:sp>
      <p:sp>
        <p:nvSpPr>
          <p:cNvPr id="108" name="Google Shape;108;p18"/>
          <p:cNvSpPr txBox="1">
            <a:spLocks noGrp="1"/>
          </p:cNvSpPr>
          <p:nvPr>
            <p:ph type="body" idx="1"/>
          </p:nvPr>
        </p:nvSpPr>
        <p:spPr>
          <a:xfrm>
            <a:off x="95675" y="1330950"/>
            <a:ext cx="8963400" cy="3812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latin typeface="Source Sans Pro"/>
                <a:ea typeface="Source Sans Pro"/>
                <a:cs typeface="Source Sans Pro"/>
                <a:sym typeface="Source Sans Pro"/>
              </a:rPr>
              <a:t>Together: Review readings. Reread paragraphs 3-4 from “The Structure of a Corn Plant” and paragraphs 4-5 from “A Short History of a Special Plant”. Integrate information from both text to </a:t>
            </a:r>
            <a:r>
              <a:rPr lang="en" sz="1600" b="1" i="1">
                <a:solidFill>
                  <a:srgbClr val="00FF00"/>
                </a:solidFill>
                <a:latin typeface="Source Sans Pro"/>
                <a:ea typeface="Source Sans Pro"/>
                <a:cs typeface="Source Sans Pro"/>
                <a:sym typeface="Source Sans Pro"/>
              </a:rPr>
              <a:t>DESCRIBE HOW THE CORN’S STALK HELPS THE CORN PLANT GROW AND STAY HEALTHY.</a:t>
            </a:r>
            <a:endParaRPr sz="1600" b="1" i="1">
              <a:solidFill>
                <a:srgbClr val="00FF00"/>
              </a:solidFill>
              <a:latin typeface="Source Sans Pro"/>
              <a:ea typeface="Source Sans Pro"/>
              <a:cs typeface="Source Sans Pro"/>
              <a:sym typeface="Source Sans Pro"/>
            </a:endParaRPr>
          </a:p>
          <a:p>
            <a:pPr marL="457200" lvl="0" indent="-330200" algn="l" rtl="0">
              <a:spcBef>
                <a:spcPts val="0"/>
              </a:spcBef>
              <a:spcAft>
                <a:spcPts val="0"/>
              </a:spcAft>
              <a:buSzPts val="1600"/>
              <a:buAutoNum type="arabicPeriod"/>
            </a:pPr>
            <a:r>
              <a:rPr lang="en" sz="1600" b="1">
                <a:solidFill>
                  <a:srgbClr val="0000FF"/>
                </a:solidFill>
                <a:latin typeface="Source Sans Pro"/>
                <a:ea typeface="Source Sans Pro"/>
                <a:cs typeface="Source Sans Pro"/>
                <a:sym typeface="Source Sans Pro"/>
              </a:rPr>
              <a:t>Breakout Groups: </a:t>
            </a:r>
            <a:r>
              <a:rPr lang="en" sz="1600">
                <a:latin typeface="Source Sans Pro"/>
                <a:ea typeface="Source Sans Pro"/>
                <a:cs typeface="Source Sans Pro"/>
                <a:sym typeface="Source Sans Pro"/>
              </a:rPr>
              <a:t>Reread paragraph 1 in “The Structure of a Corn Plant” and paragraph 6 in “A Short History of a Special Plant.” Integrate information from both text to explain the role Native Americans played in the cultivation of corn. Cite specific evidence from the texts in your answer. </a:t>
            </a:r>
            <a:r>
              <a:rPr lang="en" sz="1600" b="1">
                <a:latin typeface="Source Sans Pro"/>
                <a:ea typeface="Source Sans Pro"/>
                <a:cs typeface="Source Sans Pro"/>
                <a:sym typeface="Source Sans Pro"/>
              </a:rPr>
              <a:t>Discuss</a:t>
            </a:r>
            <a:endParaRPr sz="1600" b="1">
              <a:latin typeface="Source Sans Pro"/>
              <a:ea typeface="Source Sans Pro"/>
              <a:cs typeface="Source Sans Pro"/>
              <a:sym typeface="Source Sans Pro"/>
            </a:endParaRPr>
          </a:p>
          <a:p>
            <a:pPr marL="457200" lvl="0" indent="-330200" algn="l" rtl="0">
              <a:spcBef>
                <a:spcPts val="0"/>
              </a:spcBef>
              <a:spcAft>
                <a:spcPts val="0"/>
              </a:spcAft>
              <a:buSzPts val="1600"/>
              <a:buAutoNum type="arabicPeriod"/>
            </a:pPr>
            <a:r>
              <a:rPr lang="en" sz="1600" b="1">
                <a:solidFill>
                  <a:srgbClr val="980000"/>
                </a:solidFill>
                <a:latin typeface="Source Sans Pro"/>
                <a:ea typeface="Source Sans Pro"/>
                <a:cs typeface="Source Sans Pro"/>
                <a:sym typeface="Source Sans Pro"/>
              </a:rPr>
              <a:t>Independent Work:</a:t>
            </a:r>
            <a:r>
              <a:rPr lang="en" sz="1600">
                <a:solidFill>
                  <a:srgbClr val="980000"/>
                </a:solidFill>
                <a:latin typeface="Source Sans Pro"/>
                <a:ea typeface="Source Sans Pro"/>
                <a:cs typeface="Source Sans Pro"/>
                <a:sym typeface="Source Sans Pro"/>
              </a:rPr>
              <a:t> Task #12 In Schoology.</a:t>
            </a:r>
            <a:endParaRPr sz="1600">
              <a:solidFill>
                <a:srgbClr val="980000"/>
              </a:solidFill>
              <a:latin typeface="Source Sans Pro"/>
              <a:ea typeface="Source Sans Pro"/>
              <a:cs typeface="Source Sans Pro"/>
              <a:sym typeface="Source Sans Pro"/>
            </a:endParaRPr>
          </a:p>
          <a:p>
            <a:pPr marL="914400" lvl="0" indent="0" algn="l" rtl="0">
              <a:spcBef>
                <a:spcPts val="1600"/>
              </a:spcBef>
              <a:spcAft>
                <a:spcPts val="0"/>
              </a:spcAft>
              <a:buNone/>
            </a:pPr>
            <a:r>
              <a:rPr lang="en" sz="1600" i="1">
                <a:solidFill>
                  <a:srgbClr val="980000"/>
                </a:solidFill>
                <a:latin typeface="Source Sans Pro"/>
                <a:ea typeface="Source Sans Pro"/>
                <a:cs typeface="Source Sans Pro"/>
                <a:sym typeface="Source Sans Pro"/>
              </a:rPr>
              <a:t>Reread paragraphs 2-3 of “The Future of a Crop” and paragraphs 10-13 of “A Short History of a Special Plant”. Integrate information from both texts and explain how hybrid corn has helped the United States. Cite specific evidence from the text to support your answer.</a:t>
            </a:r>
            <a:endParaRPr sz="1600" i="1">
              <a:solidFill>
                <a:srgbClr val="980000"/>
              </a:solidFill>
              <a:latin typeface="Source Sans Pro"/>
              <a:ea typeface="Source Sans Pro"/>
              <a:cs typeface="Source Sans Pro"/>
              <a:sym typeface="Source Sans Pro"/>
            </a:endParaRPr>
          </a:p>
          <a:p>
            <a:pPr marL="0" lvl="0" indent="0" algn="l" rtl="0">
              <a:spcBef>
                <a:spcPts val="1600"/>
              </a:spcBef>
              <a:spcAft>
                <a:spcPts val="0"/>
              </a:spcAft>
              <a:buClr>
                <a:schemeClr val="dk2"/>
              </a:buClr>
              <a:buSzPts val="1100"/>
              <a:buFont typeface="Arial"/>
              <a:buNone/>
            </a:pPr>
            <a:r>
              <a:rPr lang="en" sz="1400" u="sng">
                <a:solidFill>
                  <a:schemeClr val="hlink"/>
                </a:solidFill>
                <a:latin typeface="Source Code Pro"/>
                <a:ea typeface="Source Code Pro"/>
                <a:cs typeface="Source Code Pro"/>
                <a:sym typeface="Source Code Pro"/>
                <a:hlinkClick r:id="rId4"/>
              </a:rPr>
              <a:t>10 minutes</a:t>
            </a:r>
            <a:endParaRPr sz="1600" i="1">
              <a:solidFill>
                <a:srgbClr val="980000"/>
              </a:solidFill>
            </a:endParaRPr>
          </a:p>
          <a:p>
            <a:pPr marL="0" lvl="0" indent="0" algn="l" rtl="0">
              <a:spcBef>
                <a:spcPts val="1600"/>
              </a:spcBef>
              <a:spcAft>
                <a:spcPts val="0"/>
              </a:spcAft>
              <a:buNone/>
            </a:pPr>
            <a:endParaRPr sz="1600">
              <a:solidFill>
                <a:srgbClr val="980000"/>
              </a:solidFill>
            </a:endParaRPr>
          </a:p>
          <a:p>
            <a:pPr marL="0" lvl="0" indent="0" algn="l" rtl="0">
              <a:spcBef>
                <a:spcPts val="1600"/>
              </a:spcBef>
              <a:spcAft>
                <a:spcPts val="0"/>
              </a:spcAft>
              <a:buNone/>
            </a:pPr>
            <a:endParaRPr sz="1600">
              <a:solidFill>
                <a:srgbClr val="980000"/>
              </a:solidFill>
            </a:endParaRPr>
          </a:p>
          <a:p>
            <a:pPr marL="0" lvl="0" indent="0" algn="l" rtl="0">
              <a:spcBef>
                <a:spcPts val="1600"/>
              </a:spcBef>
              <a:spcAft>
                <a:spcPts val="1600"/>
              </a:spcAft>
              <a:buNone/>
            </a:pP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06425" y="537175"/>
            <a:ext cx="8296800" cy="11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10:30-11:45</a:t>
            </a:r>
            <a:endParaRPr/>
          </a:p>
        </p:txBody>
      </p:sp>
      <p:pic>
        <p:nvPicPr>
          <p:cNvPr id="114" name="Google Shape;114;p19" descr="math"/>
          <p:cNvPicPr preferRelativeResize="0"/>
          <p:nvPr/>
        </p:nvPicPr>
        <p:blipFill>
          <a:blip r:embed="rId3">
            <a:alphaModFix/>
          </a:blip>
          <a:stretch>
            <a:fillRect/>
          </a:stretch>
        </p:blipFill>
        <p:spPr>
          <a:xfrm>
            <a:off x="2676525" y="1352550"/>
            <a:ext cx="3790950" cy="3790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717500" y="575950"/>
            <a:ext cx="80043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Eureka: Module 2- Lesson 4 </a:t>
            </a:r>
            <a:endParaRPr/>
          </a:p>
        </p:txBody>
      </p:sp>
      <p:sp>
        <p:nvSpPr>
          <p:cNvPr id="120" name="Google Shape;120;p20"/>
          <p:cNvSpPr txBox="1">
            <a:spLocks noGrp="1"/>
          </p:cNvSpPr>
          <p:nvPr>
            <p:ph type="body" idx="1"/>
          </p:nvPr>
        </p:nvSpPr>
        <p:spPr>
          <a:xfrm>
            <a:off x="531225" y="1211350"/>
            <a:ext cx="7877400" cy="35043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t>Application Problem page 141 - </a:t>
            </a:r>
            <a:r>
              <a:rPr lang="en" u="sng">
                <a:solidFill>
                  <a:schemeClr val="hlink"/>
                </a:solidFill>
                <a:hlinkClick r:id="rId3"/>
              </a:rPr>
              <a:t>4 minutes</a:t>
            </a:r>
            <a:endParaRPr/>
          </a:p>
          <a:p>
            <a:pPr marL="457200" lvl="0" indent="-342900" algn="l" rtl="0">
              <a:spcBef>
                <a:spcPts val="0"/>
              </a:spcBef>
              <a:spcAft>
                <a:spcPts val="0"/>
              </a:spcAft>
              <a:buClr>
                <a:srgbClr val="000000"/>
              </a:buClr>
              <a:buSzPts val="1800"/>
              <a:buAutoNum type="arabicPeriod"/>
            </a:pPr>
            <a:r>
              <a:rPr lang="en"/>
              <a:t>Review</a:t>
            </a:r>
            <a:r>
              <a:rPr lang="en" u="sng">
                <a:solidFill>
                  <a:schemeClr val="hlink"/>
                </a:solidFill>
                <a:hlinkClick r:id="rId4"/>
              </a:rPr>
              <a:t> M2 Lesson 4 Video</a:t>
            </a:r>
            <a:endParaRPr/>
          </a:p>
          <a:p>
            <a:pPr marL="457200" lvl="0" indent="-342900" algn="l" rtl="0">
              <a:spcBef>
                <a:spcPts val="0"/>
              </a:spcBef>
              <a:spcAft>
                <a:spcPts val="0"/>
              </a:spcAft>
              <a:buClr>
                <a:srgbClr val="000000"/>
              </a:buClr>
              <a:buSzPts val="1800"/>
              <a:buAutoNum type="arabicPeriod"/>
            </a:pPr>
            <a:r>
              <a:rPr lang="en"/>
              <a:t>Learn Pages (143-145)</a:t>
            </a:r>
            <a:endParaRPr sz="1800"/>
          </a:p>
          <a:p>
            <a:pPr marL="914400" lvl="1" indent="-342900" algn="l" rtl="0">
              <a:spcBef>
                <a:spcPts val="0"/>
              </a:spcBef>
              <a:spcAft>
                <a:spcPts val="0"/>
              </a:spcAft>
              <a:buSzPts val="1800"/>
              <a:buAutoNum type="alphaLcPeriod"/>
            </a:pPr>
            <a:r>
              <a:rPr lang="en" sz="1800"/>
              <a:t>Practice </a:t>
            </a:r>
            <a:endParaRPr sz="1800"/>
          </a:p>
          <a:p>
            <a:pPr marL="914400" lvl="1" indent="-342900" algn="l" rtl="0">
              <a:spcBef>
                <a:spcPts val="0"/>
              </a:spcBef>
              <a:spcAft>
                <a:spcPts val="0"/>
              </a:spcAft>
              <a:buSzPts val="1800"/>
              <a:buAutoNum type="alphaLcPeriod"/>
            </a:pPr>
            <a:r>
              <a:rPr lang="en" sz="1800"/>
              <a:t>Exit ticket in </a:t>
            </a:r>
            <a:r>
              <a:rPr lang="en" sz="1800">
                <a:solidFill>
                  <a:srgbClr val="980000"/>
                </a:solidFill>
              </a:rPr>
              <a:t>Schoology</a:t>
            </a:r>
            <a:endParaRPr sz="1800">
              <a:solidFill>
                <a:srgbClr val="980000"/>
              </a:solidFill>
            </a:endParaRPr>
          </a:p>
          <a:p>
            <a:pPr marL="457200" lvl="0" indent="-342900" algn="l" rtl="0">
              <a:spcBef>
                <a:spcPts val="0"/>
              </a:spcBef>
              <a:spcAft>
                <a:spcPts val="0"/>
              </a:spcAft>
              <a:buClr>
                <a:srgbClr val="000000"/>
              </a:buClr>
              <a:buSzPts val="1800"/>
              <a:buAutoNum type="arabicPeriod"/>
            </a:pPr>
            <a:r>
              <a:rPr lang="en">
                <a:solidFill>
                  <a:srgbClr val="980000"/>
                </a:solidFill>
              </a:rPr>
              <a:t>Independent Work Asynchronously this afternoon</a:t>
            </a:r>
            <a:endParaRPr sz="2200"/>
          </a:p>
          <a:p>
            <a:pPr marL="914400" lvl="1" indent="-342900" algn="l" rtl="0">
              <a:spcBef>
                <a:spcPts val="0"/>
              </a:spcBef>
              <a:spcAft>
                <a:spcPts val="0"/>
              </a:spcAft>
              <a:buSzPts val="1800"/>
              <a:buAutoNum type="alphaLcPeriod"/>
            </a:pPr>
            <a:r>
              <a:rPr lang="en" sz="1800"/>
              <a:t>Zearn M2L5 </a:t>
            </a:r>
            <a:r>
              <a:rPr lang="en" sz="1600" b="1" i="1">
                <a:solidFill>
                  <a:srgbClr val="FF9900"/>
                </a:solidFill>
              </a:rPr>
              <a:t>(Be on lesson 6)</a:t>
            </a:r>
            <a:endParaRPr sz="1600" b="1" i="1">
              <a:solidFill>
                <a:srgbClr val="FF9900"/>
              </a:solidFill>
            </a:endParaRPr>
          </a:p>
          <a:p>
            <a:pPr marL="914400" lvl="0" indent="0" algn="l" rtl="0">
              <a:spcBef>
                <a:spcPts val="1600"/>
              </a:spcBef>
              <a:spcAft>
                <a:spcPts val="0"/>
              </a:spcAft>
              <a:buNone/>
            </a:pPr>
            <a:endParaRPr sz="1800">
              <a:solidFill>
                <a:srgbClr val="00FF00"/>
              </a:solidFill>
            </a:endParaRPr>
          </a:p>
          <a:p>
            <a:pPr marL="91440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Writing </a:t>
            </a:r>
            <a:endParaRPr/>
          </a:p>
          <a:p>
            <a:pPr marL="0" lvl="0" indent="0" algn="ctr" rtl="0">
              <a:spcBef>
                <a:spcPts val="0"/>
              </a:spcBef>
              <a:spcAft>
                <a:spcPts val="0"/>
              </a:spcAft>
              <a:buNone/>
            </a:pPr>
            <a:r>
              <a:rPr lang="en"/>
              <a:t>12:25-1:00</a:t>
            </a:r>
            <a:endParaRPr/>
          </a:p>
        </p:txBody>
      </p:sp>
      <p:pic>
        <p:nvPicPr>
          <p:cNvPr id="126" name="Google Shape;126;p21" descr="Bitmoji Image"/>
          <p:cNvPicPr preferRelativeResize="0"/>
          <p:nvPr/>
        </p:nvPicPr>
        <p:blipFill>
          <a:blip r:embed="rId3">
            <a:alphaModFix/>
          </a:blip>
          <a:stretch>
            <a:fillRect/>
          </a:stretch>
        </p:blipFill>
        <p:spPr>
          <a:xfrm>
            <a:off x="53750" y="617750"/>
            <a:ext cx="3790950" cy="379095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On-screen Show (16:9)</PresentationFormat>
  <Paragraphs>71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Lato</vt:lpstr>
      <vt:lpstr>Arial</vt:lpstr>
      <vt:lpstr>Raleway</vt:lpstr>
      <vt:lpstr>Source Code Pro</vt:lpstr>
      <vt:lpstr>Comfortaa</vt:lpstr>
      <vt:lpstr>Source Sans Pro</vt:lpstr>
      <vt:lpstr>Swiss</vt:lpstr>
      <vt:lpstr>Thursday October 15, 2020 </vt:lpstr>
      <vt:lpstr>PowerPoint Presentation</vt:lpstr>
      <vt:lpstr>ELA  9:10-10:25</vt:lpstr>
      <vt:lpstr>Benchmark: Unit 1- Week 2- Lesson 10- Draw on Information from Multiple Sources/Cause &amp; Effect Questions</vt:lpstr>
      <vt:lpstr>Small Group &amp; Independent Practice Task #10 </vt:lpstr>
      <vt:lpstr>Benchmark: Unit 1- Week 2- Lesson 12- Close Reading: Integrate Information from Two Text on the Same Topic</vt:lpstr>
      <vt:lpstr>Math 10:30-11:45</vt:lpstr>
      <vt:lpstr>Eureka: Module 2- Lesson 4 </vt:lpstr>
      <vt:lpstr>Writing  12:25-1:00</vt:lpstr>
      <vt:lpstr>Benchmark: Lesson 11- Writing: Plan and Organize Your Ideas</vt:lpstr>
      <vt:lpstr>Independent Practice</vt:lpstr>
      <vt:lpstr>After 1pm:  Afternoon Science/Asynchronous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October 15, 2020 </dc:title>
  <dc:creator>Dana's Computer</dc:creator>
  <cp:lastModifiedBy>Dana Hedke</cp:lastModifiedBy>
  <cp:revision>1</cp:revision>
  <dcterms:modified xsi:type="dcterms:W3CDTF">2020-10-14T20:54:52Z</dcterms:modified>
</cp:coreProperties>
</file>