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Lato" panose="020B0604020202020204" charset="0"/>
      <p:regular r:id="rId15"/>
      <p:bold r:id="rId16"/>
      <p:italic r:id="rId17"/>
      <p:boldItalic r:id="rId18"/>
    </p:embeddedFont>
    <p:embeddedFont>
      <p:font typeface="Raleway" panose="020B0604020202020204" charset="0"/>
      <p:regular r:id="rId19"/>
      <p:bold r:id="rId20"/>
      <p:italic r:id="rId21"/>
      <p:boldItalic r:id="rId22"/>
    </p:embeddedFont>
    <p:embeddedFont>
      <p:font typeface="Comfortaa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A987290-A8E2-4A70-A22D-9B63DCF75C7C}">
  <a:tblStyle styleId="{4A987290-A8E2-4A70-A22D-9B63DCF75C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5B9FEF6-EB89-436A-9173-DC8107EADFA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cb4953f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cb4953fd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17dcc9cc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17dcc9cc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17dcc9cc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a17dcc9cc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cb4953fdd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9cb4953fdd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cb4953fd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cb4953fd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cb4953fdd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cb4953fdd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bcbc9bb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bcbc9bbe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groups how using the graphic features and key details helped them determine how the “three sisters” planting method helped grow healthy crops.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cb4953fdd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cb4953fdd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and reflect on importance of confriming the meaning of domain-specific words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cb4953fdd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cb4953fdd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cb4953fdd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cb4953fdd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13 Exit Ticket (Sylvia has it made)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cb4953fdd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9cb4953fdd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cb4953fdd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cb4953fdd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UJkbWNnNy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rs-production.benchmarkuniverse.com/#init/14e796c8d40bf9766ab10b24d904032c815291db/X7101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trs-production.benchmarkuniverse.com/#init/14e796c8d40bf9766ab10b24d904032c815291db/X71019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OTq3cRj42kjOAeq0fEGre--jaif_2eIzYmjQL6K3lqo/edit#slide=id.g9c1dfca4b3_2_2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trs-production.benchmarkuniverse.com/#init/e7b3b37a918c3fe4ae9cb11c97332416c733be3d/X7101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ecreader-production.benchmarkuniverse.com/#cfg-teacher-shelf/ref-create/asset-pres/prod-19852461/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trs-production.benchmarkuniverse.com/#init/14e796c8d40bf9766ab10b24d904032c815291db/X7101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bing.com/search?q=define+integrity&amp;cvid=7241e53e77f04012affdfb32b3fadf7e&amp;pglt=43&amp;FORM=ANNTA1&amp;PC=HCT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greatminds.org/assessments/student/resources/em.g5.m2.ta.l2/video/5f219714bd5d1000244c1a6b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trs-production.benchmarkuniverse.com/#init/14e796c8d40bf9766ab10b24d904032c815291db/X7101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462150" y="782970"/>
            <a:ext cx="4255500" cy="11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Tuesday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mfortaa"/>
                <a:ea typeface="Comfortaa"/>
                <a:cs typeface="Comfortaa"/>
                <a:sym typeface="Comfortaa"/>
              </a:rPr>
              <a:t>October 13</a:t>
            </a:r>
            <a:r>
              <a:rPr lang="en" sz="1600" b="0">
                <a:latin typeface="Comfortaa"/>
                <a:ea typeface="Comfortaa"/>
                <a:cs typeface="Comfortaa"/>
                <a:sym typeface="Comfortaa"/>
              </a:rPr>
              <a:t>, 2020</a:t>
            </a:r>
            <a:endParaRPr sz="1600" b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978775" y="2247925"/>
            <a:ext cx="7809300" cy="217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u="sng">
                <a:latin typeface="Comfortaa"/>
                <a:ea typeface="Comfortaa"/>
                <a:cs typeface="Comfortaa"/>
                <a:sym typeface="Comfortaa"/>
              </a:rPr>
              <a:t>Quick Write:</a:t>
            </a:r>
            <a:endParaRPr sz="2500" b="1" u="sng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3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Imagine you are having a big party at your house. What things would you want at your party?</a:t>
            </a:r>
            <a:endParaRPr sz="23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3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300" b="1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SEL Video: Developing a Growth Mindset </a:t>
            </a:r>
            <a:r>
              <a:rPr lang="en" sz="2300" b="1" u="sng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video</a:t>
            </a:r>
            <a:r>
              <a:rPr lang="en" sz="2300" b="1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300" b="1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471850" y="575950"/>
            <a:ext cx="8250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Benchmark: </a:t>
            </a:r>
            <a:r>
              <a:rPr lang="en" u="sng">
                <a:solidFill>
                  <a:schemeClr val="hlink"/>
                </a:solidFill>
                <a:hlinkClick r:id="rId3"/>
              </a:rPr>
              <a:t>Lesson </a:t>
            </a:r>
            <a:r>
              <a:rPr lang="en"/>
              <a:t>6- </a:t>
            </a:r>
            <a:r>
              <a:rPr lang="en" sz="2200"/>
              <a:t>Gather Facts/Details from Printed Sources</a:t>
            </a:r>
            <a:endParaRPr sz="2200"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471900" y="1153275"/>
            <a:ext cx="8250000" cy="347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AutoNum type="arabicPeriod"/>
            </a:pPr>
            <a:endParaRPr sz="13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80000"/>
                </a:solidFill>
              </a:rPr>
              <a:t>Breakout Rooms</a:t>
            </a:r>
            <a:r>
              <a:rPr lang="en">
                <a:solidFill>
                  <a:srgbClr val="FF00FF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to continue to work on paragraphs 10-15. Utilize diagram on page 16 as well</a:t>
            </a:r>
            <a:endParaRPr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300">
              <a:solidFill>
                <a:srgbClr val="666666"/>
              </a:solidFill>
            </a:endParaRPr>
          </a:p>
        </p:txBody>
      </p:sp>
      <p:graphicFrame>
        <p:nvGraphicFramePr>
          <p:cNvPr id="128" name="Google Shape;128;p22"/>
          <p:cNvGraphicFramePr/>
          <p:nvPr/>
        </p:nvGraphicFramePr>
        <p:xfrm>
          <a:off x="792625" y="2120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{45B9FEF6-EB89-436A-9173-DC8107EADFA3}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Key Idea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Key Words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Facts and Details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406600" y="575950"/>
            <a:ext cx="83151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Benchmark: </a:t>
            </a:r>
            <a:r>
              <a:rPr lang="en" u="sng">
                <a:solidFill>
                  <a:schemeClr val="hlink"/>
                </a:solidFill>
                <a:hlinkClick r:id="rId3"/>
              </a:rPr>
              <a:t>Lesson </a:t>
            </a:r>
            <a:r>
              <a:rPr lang="en"/>
              <a:t>6- </a:t>
            </a:r>
            <a:r>
              <a:rPr lang="en" sz="2200"/>
              <a:t>Gather Facts/Details from Printed Sources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459896" y="1595775"/>
            <a:ext cx="82719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80000"/>
                </a:solidFill>
              </a:rPr>
              <a:t>Independent Writing Time</a:t>
            </a:r>
            <a:r>
              <a:rPr lang="en"/>
              <a:t> - You will re read the section titled “Early Civilization” on page 13. Underline facts and details and record them in a table in your ELA notebook.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Circle the most important facts that should be included in an essay about</a:t>
            </a:r>
            <a:r>
              <a:rPr lang="en" sz="1600"/>
              <a:t> </a:t>
            </a:r>
            <a:r>
              <a:rPr lang="en" sz="1600" b="1">
                <a:solidFill>
                  <a:srgbClr val="0000FF"/>
                </a:solidFill>
              </a:rPr>
              <a:t>how corn is produced in the United States</a:t>
            </a:r>
            <a:r>
              <a:rPr lang="en" sz="1600">
                <a:solidFill>
                  <a:srgbClr val="0000FF"/>
                </a:solidFill>
              </a:rPr>
              <a:t>. </a:t>
            </a:r>
            <a:endParaRPr sz="16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rgbClr val="0000FF"/>
                </a:solidFill>
              </a:rPr>
              <a:t>Self monitor - Why do you think ________ is an important fact? How will you include in in your essay?</a:t>
            </a:r>
            <a:endParaRPr sz="1600" i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 i="1">
                <a:solidFill>
                  <a:srgbClr val="0000FF"/>
                </a:solidFill>
              </a:rPr>
              <a:t>Validating and Confirming - _______ and _______ are facts and details that will be helpful when you write your essay.</a:t>
            </a:r>
            <a:endParaRPr sz="1600" i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304850" y="336000"/>
            <a:ext cx="84168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980000"/>
                </a:solidFill>
              </a:rPr>
              <a:t>After 1pm: </a:t>
            </a:r>
            <a:endParaRPr sz="2000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Afternoon Social Studies/Asynchronous Work</a:t>
            </a:r>
            <a:endParaRPr sz="2900"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>
            <a:off x="175625" y="1126625"/>
            <a:ext cx="8546400" cy="3807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980000"/>
                </a:solidFill>
              </a:rPr>
              <a:t>Independent Work In Schoology: </a:t>
            </a:r>
            <a:endParaRPr u="sng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457200" marR="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>
                <a:solidFill>
                  <a:srgbClr val="666666"/>
                </a:solidFill>
                <a:highlight>
                  <a:srgbClr val="FFFFFF"/>
                </a:highlight>
              </a:rPr>
              <a:t>Watch </a:t>
            </a:r>
            <a:r>
              <a:rPr lang="en" sz="1400" u="sng">
                <a:solidFill>
                  <a:srgbClr val="666666"/>
                </a:solidFill>
                <a:highlight>
                  <a:srgbClr val="FFFFFF"/>
                </a:highlight>
              </a:rPr>
              <a:t>recorded Social Studies</a:t>
            </a:r>
            <a:r>
              <a:rPr lang="en" sz="1400">
                <a:solidFill>
                  <a:srgbClr val="666666"/>
                </a:solidFill>
                <a:highlight>
                  <a:srgbClr val="FFFFFF"/>
                </a:highlight>
              </a:rPr>
              <a:t> lesson and complete </a:t>
            </a:r>
            <a:r>
              <a:rPr lang="en" sz="1400" u="sng">
                <a:solidFill>
                  <a:srgbClr val="666666"/>
                </a:solidFill>
                <a:highlight>
                  <a:srgbClr val="FFFFFF"/>
                </a:highlight>
              </a:rPr>
              <a:t>exit ticket</a:t>
            </a:r>
            <a:endParaRPr sz="1400" u="sng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AutoNum type="arabicPeriod"/>
            </a:pPr>
            <a:r>
              <a:rPr lang="en" sz="1400">
                <a:solidFill>
                  <a:srgbClr val="666666"/>
                </a:solidFill>
                <a:highlight>
                  <a:srgbClr val="FFFFFF"/>
                </a:highlight>
              </a:rPr>
              <a:t>Complete Zearn M2L3</a:t>
            </a:r>
            <a:endParaRPr sz="14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 u="sng">
                <a:solidFill>
                  <a:srgbClr val="980000"/>
                </a:solidFill>
              </a:rPr>
              <a:t>Independent Work:</a:t>
            </a:r>
            <a:endParaRPr u="sng">
              <a:solidFill>
                <a:srgbClr val="666666"/>
              </a:solidFill>
              <a:highlight>
                <a:schemeClr val="lt1"/>
              </a:highlight>
            </a:endParaRPr>
          </a:p>
          <a:p>
            <a:pPr marL="457200" marR="0" lvl="0" indent="-317500" algn="l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AutoNum type="arabicPeriod"/>
            </a:pPr>
            <a:r>
              <a:rPr lang="en" sz="1400">
                <a:solidFill>
                  <a:srgbClr val="666666"/>
                </a:solidFill>
                <a:highlight>
                  <a:srgbClr val="FFFFFF"/>
                </a:highlight>
              </a:rPr>
              <a:t>Complete ReadWorks Article-A-Day assignment</a:t>
            </a:r>
            <a:endParaRPr sz="14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AutoNum type="arabicPeriod"/>
            </a:pPr>
            <a:r>
              <a:rPr lang="en" sz="1400">
                <a:solidFill>
                  <a:srgbClr val="666666"/>
                </a:solidFill>
                <a:highlight>
                  <a:srgbClr val="FFFFFF"/>
                </a:highlight>
              </a:rPr>
              <a:t>Choice read for 20 minutes</a:t>
            </a:r>
            <a:endParaRPr sz="14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7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980000"/>
                </a:solidFill>
              </a:rPr>
              <a:t>Small Group Schedule:</a:t>
            </a:r>
            <a:endParaRPr sz="1400" u="sng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Jana, Mustafa, Zak, Islam 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1:20</a:t>
            </a:r>
            <a:r>
              <a:rPr lang="en" sz="1600">
                <a:solidFill>
                  <a:srgbClr val="000000"/>
                </a:solidFill>
              </a:rPr>
              <a:t>	</a:t>
            </a:r>
            <a:r>
              <a:rPr lang="en" sz="1600">
                <a:solidFill>
                  <a:srgbClr val="980000"/>
                </a:solidFill>
              </a:rPr>
              <a:t>						</a:t>
            </a:r>
            <a:r>
              <a:rPr lang="en" sz="1600">
                <a:solidFill>
                  <a:srgbClr val="000000"/>
                </a:solidFill>
              </a:rPr>
              <a:t>Shaima, Abrar, Sarah 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1:40</a:t>
            </a:r>
            <a:endParaRPr sz="160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950" y="192025"/>
            <a:ext cx="6348101" cy="47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ELA</a:t>
            </a:r>
            <a:r>
              <a:rPr lang="en"/>
              <a:t>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9:10-10:20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833000" y="575950"/>
            <a:ext cx="78888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Benchmark: Unit 1- Week 2- </a:t>
            </a:r>
            <a:r>
              <a:rPr lang="en" u="sng">
                <a:solidFill>
                  <a:schemeClr val="hlink"/>
                </a:solidFill>
                <a:hlinkClick r:id="rId3"/>
              </a:rPr>
              <a:t>Lesson </a:t>
            </a:r>
            <a:r>
              <a:rPr lang="en"/>
              <a:t>4- </a:t>
            </a:r>
            <a:r>
              <a:rPr lang="en" sz="2400"/>
              <a:t>Identifying Key Details and Determine Central Ideas</a:t>
            </a:r>
            <a:endParaRPr sz="2400"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471900" y="1535275"/>
            <a:ext cx="8530500" cy="30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Read “A Short History of a Special Plant”  </a:t>
            </a:r>
            <a:r>
              <a:rPr lang="en" sz="1600" u="sng">
                <a:solidFill>
                  <a:schemeClr val="hlink"/>
                </a:solidFill>
                <a:hlinkClick r:id="rId4"/>
              </a:rPr>
              <a:t>Unit 1 Book</a:t>
            </a:r>
            <a:r>
              <a:rPr lang="en" sz="1600"/>
              <a:t> P. 12-16- Questioning &amp; First Read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 sz="1600"/>
              <a:t>Determine Central Idea - Anchor Chart review. See Blog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 sz="1600"/>
              <a:t>Guided Practice  paragraphs 4-6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 sz="1600"/>
              <a:t>Independent Practice- paragraphs 7-9/Complete Chart with breakout groups. </a:t>
            </a:r>
            <a:endParaRPr sz="16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  <p:graphicFrame>
        <p:nvGraphicFramePr>
          <p:cNvPr id="90" name="Google Shape;90;p16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{4A987290-A8E2-4A70-A22D-9B63DCF75C7C}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1" name="Google Shape;91;p16"/>
          <p:cNvGraphicFramePr/>
          <p:nvPr/>
        </p:nvGraphicFramePr>
        <p:xfrm>
          <a:off x="1032450" y="2761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{45B9FEF6-EB89-436A-9173-DC8107EADFA3}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8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Key Details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Central Idea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471900" y="575950"/>
            <a:ext cx="8250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Benchmark: Unit 1- Week 2- </a:t>
            </a:r>
            <a:r>
              <a:rPr lang="en" u="sng">
                <a:solidFill>
                  <a:schemeClr val="hlink"/>
                </a:solidFill>
                <a:hlinkClick r:id="rId3"/>
              </a:rPr>
              <a:t>Lesson </a:t>
            </a:r>
            <a:r>
              <a:rPr lang="en"/>
              <a:t>5- Build Vocabulary: </a:t>
            </a:r>
            <a:r>
              <a:rPr lang="en" sz="2200"/>
              <a:t>Determine the meaning of Domain- Specific Vocab</a:t>
            </a:r>
            <a:endParaRPr sz="2200"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471900" y="1846200"/>
            <a:ext cx="8530500" cy="29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Review unknown words in informational text - use context clues to uncover meaning.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Together - page 13/paragraph 5. Compare context clues to </a:t>
            </a:r>
            <a:r>
              <a:rPr lang="en" sz="1600" u="sng">
                <a:solidFill>
                  <a:schemeClr val="hlink"/>
                </a:solidFill>
                <a:hlinkClick r:id="rId4"/>
              </a:rPr>
              <a:t>definition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>
                <a:solidFill>
                  <a:srgbClr val="980000"/>
                </a:solidFill>
              </a:rPr>
              <a:t>Breakout Rooms with groups:</a:t>
            </a:r>
            <a:endParaRPr sz="1600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  <p:graphicFrame>
        <p:nvGraphicFramePr>
          <p:cNvPr id="98" name="Google Shape;98;p17"/>
          <p:cNvGraphicFramePr/>
          <p:nvPr/>
        </p:nvGraphicFramePr>
        <p:xfrm>
          <a:off x="908100" y="2808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{45B9FEF6-EB89-436A-9173-DC8107EADFA3}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Word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Context Clues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Definition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Rotation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Hybrid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10:30-11:45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Eureka: Module 2- Lesson 2 </a:t>
            </a: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531225" y="1211350"/>
            <a:ext cx="7877400" cy="350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/>
              <a:t>Start off with Breakout Room/ Page 119/120 #2 a-e (T/F)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/>
              <a:t>Review</a:t>
            </a:r>
            <a:r>
              <a:rPr lang="en" u="sng">
                <a:solidFill>
                  <a:schemeClr val="hlink"/>
                </a:solidFill>
                <a:hlinkClick r:id="rId3"/>
              </a:rPr>
              <a:t> M2 Lesson 2 Video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/>
              <a:t>Learn Pages (127-131)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Application Problem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Practice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>
                <a:solidFill>
                  <a:srgbClr val="980000"/>
                </a:solidFill>
              </a:rPr>
              <a:t>Independent Work In Schoology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Lesson 2 Exit Ticket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980000"/>
                </a:solidFill>
              </a:rPr>
              <a:t>Independent Work Asynchronously this afternoon</a:t>
            </a:r>
            <a:endParaRPr sz="22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Zearn M2L3</a:t>
            </a:r>
            <a:endParaRPr sz="180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12:25-1:00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471850" y="575950"/>
            <a:ext cx="8250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Benchmark: </a:t>
            </a:r>
            <a:r>
              <a:rPr lang="en" u="sng">
                <a:solidFill>
                  <a:schemeClr val="hlink"/>
                </a:solidFill>
                <a:hlinkClick r:id="rId3"/>
              </a:rPr>
              <a:t>Lesson </a:t>
            </a:r>
            <a:r>
              <a:rPr lang="en"/>
              <a:t>6- </a:t>
            </a:r>
            <a:r>
              <a:rPr lang="en" sz="2200"/>
              <a:t>Gather Facts/Details from Printed Sources</a:t>
            </a:r>
            <a:endParaRPr sz="2200"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471900" y="1153275"/>
            <a:ext cx="8250000" cy="347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AutoNum type="arabicPeriod"/>
            </a:pPr>
            <a:r>
              <a:rPr lang="en" sz="1300">
                <a:solidFill>
                  <a:srgbClr val="666666"/>
                </a:solidFill>
              </a:rPr>
              <a:t>Review the Prompt: </a:t>
            </a:r>
            <a:r>
              <a:rPr lang="en" sz="1300">
                <a:solidFill>
                  <a:srgbClr val="0000FF"/>
                </a:solidFill>
              </a:rPr>
              <a:t>Write an informative/explanatory essay in which you explain </a:t>
            </a:r>
            <a:r>
              <a:rPr lang="en" sz="1300" b="1">
                <a:solidFill>
                  <a:srgbClr val="0000FF"/>
                </a:solidFill>
              </a:rPr>
              <a:t>how corn is produced in the United States</a:t>
            </a:r>
            <a:r>
              <a:rPr lang="en" sz="1300">
                <a:solidFill>
                  <a:srgbClr val="0000FF"/>
                </a:solidFill>
              </a:rPr>
              <a:t>.  </a:t>
            </a:r>
            <a:endParaRPr sz="13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Today we are finding relevant facts and details from the print source, “</a:t>
            </a:r>
            <a:r>
              <a:rPr lang="en" sz="1200" b="1">
                <a:solidFill>
                  <a:srgbClr val="000000"/>
                </a:solidFill>
              </a:rPr>
              <a:t>A Short History of a Special Plant” (pages 12-16) - Re read paragraphs 7-9 (model)</a:t>
            </a:r>
            <a:endParaRPr sz="12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300">
              <a:solidFill>
                <a:srgbClr val="666666"/>
              </a:solidFill>
            </a:endParaRPr>
          </a:p>
        </p:txBody>
      </p:sp>
      <p:graphicFrame>
        <p:nvGraphicFramePr>
          <p:cNvPr id="121" name="Google Shape;121;p21"/>
          <p:cNvGraphicFramePr/>
          <p:nvPr/>
        </p:nvGraphicFramePr>
        <p:xfrm>
          <a:off x="792625" y="2120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{45B9FEF6-EB89-436A-9173-DC8107EADFA3}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Key Idea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Key Words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Facts and Details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Microsoft Office PowerPoint</Application>
  <PresentationFormat>On-screen Show (16:9)</PresentationFormat>
  <Paragraphs>69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Lato</vt:lpstr>
      <vt:lpstr>Raleway</vt:lpstr>
      <vt:lpstr>Arial</vt:lpstr>
      <vt:lpstr>Comfortaa</vt:lpstr>
      <vt:lpstr>Swiss</vt:lpstr>
      <vt:lpstr>Tuesday October 13, 2020 </vt:lpstr>
      <vt:lpstr>PowerPoint Presentation</vt:lpstr>
      <vt:lpstr>ELA  9:10-10:20</vt:lpstr>
      <vt:lpstr>Benchmark: Unit 1- Week 2- Lesson 4- Identifying Key Details and Determine Central Ideas</vt:lpstr>
      <vt:lpstr>Benchmark: Unit 1- Week 2- Lesson 5- Build Vocabulary: Determine the meaning of Domain- Specific Vocab</vt:lpstr>
      <vt:lpstr>Math  10:30-11:45</vt:lpstr>
      <vt:lpstr>Eureka: Module 2- Lesson 2 </vt:lpstr>
      <vt:lpstr>Writing  12:25-1:00</vt:lpstr>
      <vt:lpstr>Benchmark: Lesson 6- Gather Facts/Details from Printed Sources</vt:lpstr>
      <vt:lpstr>Benchmark: Lesson 6- Gather Facts/Details from Printed Sources</vt:lpstr>
      <vt:lpstr>Benchmark: Lesson 6- Gather Facts/Details from Printed Sources </vt:lpstr>
      <vt:lpstr>After 1pm:  Afternoon Social Studies/Asynchronous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October 13, 2020 </dc:title>
  <dc:creator>Dana's Computer</dc:creator>
  <cp:lastModifiedBy>Dana Hedke</cp:lastModifiedBy>
  <cp:revision>1</cp:revision>
  <dcterms:modified xsi:type="dcterms:W3CDTF">2020-10-13T02:09:20Z</dcterms:modified>
</cp:coreProperties>
</file>