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helsea Market" panose="020B0604020202020204" charset="0"/>
      <p:regular r:id="rId24"/>
    </p:embeddedFont>
    <p:embeddedFont>
      <p:font typeface="Amatic SC" panose="020B0604020202020204" charset="-79"/>
      <p:regular r:id="rId25"/>
      <p:bold r:id="rId26"/>
    </p:embeddedFont>
    <p:embeddedFont>
      <p:font typeface="Roboto" panose="020B0604020202020204" charset="0"/>
      <p:regular r:id="rId27"/>
      <p:bold r:id="rId28"/>
      <p:italic r:id="rId29"/>
      <p:boldItalic r:id="rId30"/>
    </p:embeddedFont>
    <p:embeddedFont>
      <p:font typeface="Source Code Pr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5BF1D2-BE72-4570-A0C2-CDBA3530BBC2}">
  <a:tblStyle styleId="{2E5BF1D2-BE72-4570-A0C2-CDBA3530BB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9c5bff42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9c5bff42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d19e7a03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d19e7a03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c1dfca4b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c1dfca4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c5bff4216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c5bff4216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c5bff4216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c5bff4216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c5bff4216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c5bff4216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highlight>
                <a:srgbClr val="FFFFFF"/>
              </a:highlight>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dc7bbb8b9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dc7bbb8b9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3b9ae16b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3b9ae16b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c5bff4216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c5bff4216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0ef2b228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0ef2b228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c5bff421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c5bff421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c1dfca4b3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c1dfca4b3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9c5bff4216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9c5bff4216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c5bff4216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c5bff4216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c5bff4216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c5bff4216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dc7bbb8b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dc7bbb8b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cf9f408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cf9f408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c1dfca4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c1dfca4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cb4953fd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cb4953fd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3b9ae16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3b9ae16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zVHWhLme2NQ"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zVHWhLme2NQ"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youtube.com/watch?v=WV2nG2VFNQ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zVHWhLme2NQ" TargetMode="External"/><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GRqlm1Q0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hyperlink" Target="https://www.zearn.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becreader-production.benchmarkuniverse.com/#cfg-teacher-shelf/ref-create/asset-ebook/prod-X57976/8"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becreader-production.benchmarkuniverse.com/#cfg-teacher-shelf/ref-create/asset-ebook/prod-X57976/page:2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f_7FR59AKm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CtWH2AdvU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148725" y="510325"/>
            <a:ext cx="4404900" cy="3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highlight>
                  <a:schemeClr val="dk1"/>
                </a:highlight>
              </a:rPr>
              <a:t>Quick write:</a:t>
            </a:r>
            <a:r>
              <a:rPr lang="en"/>
              <a:t> </a:t>
            </a:r>
            <a:endParaRPr/>
          </a:p>
          <a:p>
            <a:pPr marL="0" lvl="0" indent="0" algn="ctr" rtl="0">
              <a:spcBef>
                <a:spcPts val="0"/>
              </a:spcBef>
              <a:spcAft>
                <a:spcPts val="0"/>
              </a:spcAft>
              <a:buNone/>
            </a:pPr>
            <a:endParaRPr sz="2200">
              <a:solidFill>
                <a:srgbClr val="212529"/>
              </a:solidFill>
            </a:endParaRPr>
          </a:p>
          <a:p>
            <a:pPr marL="0" lvl="0" indent="0" algn="ctr" rtl="0">
              <a:spcBef>
                <a:spcPts val="0"/>
              </a:spcBef>
              <a:spcAft>
                <a:spcPts val="0"/>
              </a:spcAft>
              <a:buNone/>
            </a:pPr>
            <a:r>
              <a:rPr lang="en" sz="3000">
                <a:solidFill>
                  <a:srgbClr val="000000"/>
                </a:solidFill>
                <a:highlight>
                  <a:srgbClr val="FFFFFF"/>
                </a:highlight>
              </a:rPr>
              <a:t> if you could drive, Where would you go? What would you do?</a:t>
            </a:r>
            <a:endParaRPr sz="3000">
              <a:solidFill>
                <a:srgbClr val="212529"/>
              </a:solidFill>
            </a:endParaRPr>
          </a:p>
        </p:txBody>
      </p:sp>
      <p:pic>
        <p:nvPicPr>
          <p:cNvPr id="57" name="Google Shape;57;p13" descr="Clientmoji"/>
          <p:cNvPicPr preferRelativeResize="0"/>
          <p:nvPr/>
        </p:nvPicPr>
        <p:blipFill>
          <a:blip r:embed="rId3">
            <a:alphaModFix/>
          </a:blip>
          <a:stretch>
            <a:fillRect/>
          </a:stretch>
        </p:blipFill>
        <p:spPr>
          <a:xfrm>
            <a:off x="-143025" y="179250"/>
            <a:ext cx="2497950" cy="2497950"/>
          </a:xfrm>
          <a:prstGeom prst="rect">
            <a:avLst/>
          </a:prstGeom>
          <a:noFill/>
          <a:ln>
            <a:noFill/>
          </a:ln>
        </p:spPr>
      </p:pic>
      <p:pic>
        <p:nvPicPr>
          <p:cNvPr id="58" name="Google Shape;58;p13" descr="Clientmoji"/>
          <p:cNvPicPr preferRelativeResize="0"/>
          <p:nvPr/>
        </p:nvPicPr>
        <p:blipFill>
          <a:blip r:embed="rId4">
            <a:alphaModFix/>
          </a:blip>
          <a:stretch>
            <a:fillRect/>
          </a:stretch>
        </p:blipFill>
        <p:spPr>
          <a:xfrm>
            <a:off x="6553625" y="2434700"/>
            <a:ext cx="2708800" cy="27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248900" y="23165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Guided practice: work with groups</a:t>
            </a:r>
            <a:endParaRPr/>
          </a:p>
        </p:txBody>
      </p:sp>
      <p:sp>
        <p:nvSpPr>
          <p:cNvPr id="125" name="Google Shape;125;p22"/>
          <p:cNvSpPr/>
          <p:nvPr/>
        </p:nvSpPr>
        <p:spPr>
          <a:xfrm>
            <a:off x="685000" y="2571750"/>
            <a:ext cx="7600500" cy="20460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Source Code Pro"/>
                <a:ea typeface="Source Code Pro"/>
                <a:cs typeface="Source Code Pro"/>
                <a:sym typeface="Source Code Pro"/>
              </a:rPr>
              <a:t>The number of crops has dwindled to exactly two: corn and soybeans. </a:t>
            </a:r>
            <a:endParaRPr sz="2400">
              <a:latin typeface="Source Code Pro"/>
              <a:ea typeface="Source Code Pro"/>
              <a:cs typeface="Source Code Pro"/>
              <a:sym typeface="Source Code Pro"/>
            </a:endParaRPr>
          </a:p>
          <a:p>
            <a:pPr marL="0" lvl="0" indent="0" algn="l" rtl="0">
              <a:spcBef>
                <a:spcPts val="0"/>
              </a:spcBef>
              <a:spcAft>
                <a:spcPts val="0"/>
              </a:spcAft>
              <a:buNone/>
            </a:pPr>
            <a:endParaRPr sz="2400">
              <a:latin typeface="Source Code Pro"/>
              <a:ea typeface="Source Code Pro"/>
              <a:cs typeface="Source Code Pro"/>
              <a:sym typeface="Source Code Pro"/>
            </a:endParaRPr>
          </a:p>
          <a:p>
            <a:pPr marL="0" lvl="0" indent="0" algn="l" rtl="0">
              <a:spcBef>
                <a:spcPts val="0"/>
              </a:spcBef>
              <a:spcAft>
                <a:spcPts val="0"/>
              </a:spcAft>
              <a:buNone/>
            </a:pPr>
            <a:r>
              <a:rPr lang="en" sz="2400">
                <a:latin typeface="Source Code Pro"/>
                <a:ea typeface="Source Code Pro"/>
                <a:cs typeface="Source Code Pro"/>
                <a:sym typeface="Source Code Pro"/>
              </a:rPr>
              <a:t>Over there is their house. They’re so lucky to live there.</a:t>
            </a:r>
            <a:endParaRPr sz="2400">
              <a:latin typeface="Source Code Pro"/>
              <a:ea typeface="Source Code Pro"/>
              <a:cs typeface="Source Code Pro"/>
              <a:sym typeface="Source Code Pro"/>
            </a:endParaRPr>
          </a:p>
        </p:txBody>
      </p:sp>
      <p:sp>
        <p:nvSpPr>
          <p:cNvPr id="126" name="Google Shape;126;p22"/>
          <p:cNvSpPr txBox="1"/>
          <p:nvPr/>
        </p:nvSpPr>
        <p:spPr>
          <a:xfrm>
            <a:off x="850750" y="1285875"/>
            <a:ext cx="5418900" cy="11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solidFill>
                  <a:srgbClr val="0B5394"/>
                </a:solidFill>
                <a:latin typeface="Source Code Pro"/>
                <a:ea typeface="Source Code Pro"/>
                <a:cs typeface="Source Code Pro"/>
                <a:sym typeface="Source Code Pro"/>
              </a:rPr>
              <a:t>Directions:</a:t>
            </a:r>
            <a:r>
              <a:rPr lang="en" sz="1800" b="1">
                <a:solidFill>
                  <a:srgbClr val="0B5394"/>
                </a:solidFill>
                <a:latin typeface="Source Code Pro"/>
                <a:ea typeface="Source Code Pro"/>
                <a:cs typeface="Source Code Pro"/>
                <a:sym typeface="Source Code Pro"/>
              </a:rPr>
              <a:t> </a:t>
            </a:r>
            <a:r>
              <a:rPr lang="en" sz="1800" b="1" i="1">
                <a:solidFill>
                  <a:srgbClr val="0B5394"/>
                </a:solidFill>
                <a:latin typeface="Source Code Pro"/>
                <a:ea typeface="Source Code Pro"/>
                <a:cs typeface="Source Code Pro"/>
                <a:sym typeface="Source Code Pro"/>
              </a:rPr>
              <a:t>Circle</a:t>
            </a:r>
            <a:r>
              <a:rPr lang="en" sz="1800" b="1">
                <a:solidFill>
                  <a:srgbClr val="0B5394"/>
                </a:solidFill>
                <a:latin typeface="Source Code Pro"/>
                <a:ea typeface="Source Code Pro"/>
                <a:cs typeface="Source Code Pro"/>
                <a:sym typeface="Source Code Pro"/>
              </a:rPr>
              <a:t> the words in each sentence that are homophones. </a:t>
            </a:r>
            <a:r>
              <a:rPr lang="en" sz="1800" b="1" i="1">
                <a:solidFill>
                  <a:srgbClr val="0B5394"/>
                </a:solidFill>
                <a:latin typeface="Source Code Pro"/>
                <a:ea typeface="Source Code Pro"/>
                <a:cs typeface="Source Code Pro"/>
                <a:sym typeface="Source Code Pro"/>
              </a:rPr>
              <a:t>Discuss</a:t>
            </a:r>
            <a:r>
              <a:rPr lang="en" sz="1800" b="1">
                <a:solidFill>
                  <a:srgbClr val="0B5394"/>
                </a:solidFill>
                <a:latin typeface="Source Code Pro"/>
                <a:ea typeface="Source Code Pro"/>
                <a:cs typeface="Source Code Pro"/>
                <a:sym typeface="Source Code Pro"/>
              </a:rPr>
              <a:t> the meanings of the words.</a:t>
            </a:r>
            <a:endParaRPr sz="1800" b="1">
              <a:solidFill>
                <a:srgbClr val="0B5394"/>
              </a:solidFill>
              <a:latin typeface="Source Code Pro"/>
              <a:ea typeface="Source Code Pro"/>
              <a:cs typeface="Source Code Pro"/>
              <a:sym typeface="Source Code Pro"/>
            </a:endParaRPr>
          </a:p>
        </p:txBody>
      </p:sp>
      <p:pic>
        <p:nvPicPr>
          <p:cNvPr id="127" name="Google Shape;127;p22" descr="This timer counts down silently until it reaches 0:00, then a police siren sounds to alert you that time is up." title="4 Minute Timer">
            <a:hlinkClick r:id="rId3"/>
          </p:cNvPr>
          <p:cNvPicPr preferRelativeResize="0"/>
          <p:nvPr/>
        </p:nvPicPr>
        <p:blipFill>
          <a:blip r:embed="rId4">
            <a:alphaModFix/>
          </a:blip>
          <a:stretch>
            <a:fillRect/>
          </a:stretch>
        </p:blipFill>
        <p:spPr>
          <a:xfrm>
            <a:off x="6636308" y="423125"/>
            <a:ext cx="2177267" cy="1632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133" name="Google Shape;133;p23"/>
          <p:cNvSpPr txBox="1">
            <a:spLocks noGrp="1"/>
          </p:cNvSpPr>
          <p:nvPr>
            <p:ph type="body" idx="1"/>
          </p:nvPr>
        </p:nvSpPr>
        <p:spPr>
          <a:xfrm>
            <a:off x="311700" y="1228675"/>
            <a:ext cx="3999900" cy="3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in </a:t>
            </a:r>
            <a:r>
              <a:rPr lang="en" b="1" u="sng">
                <a:solidFill>
                  <a:srgbClr val="980000"/>
                </a:solidFill>
              </a:rPr>
              <a:t>SCHOOLOGY</a:t>
            </a:r>
            <a:endParaRPr b="1" u="sng">
              <a:solidFill>
                <a:srgbClr val="980000"/>
              </a:solidFill>
            </a:endParaRPr>
          </a:p>
          <a:p>
            <a:pPr marL="457200" lvl="0" indent="-317500" algn="l" rtl="0">
              <a:spcBef>
                <a:spcPts val="1600"/>
              </a:spcBef>
              <a:spcAft>
                <a:spcPts val="0"/>
              </a:spcAft>
              <a:buSzPts val="1400"/>
              <a:buChar char="●"/>
            </a:pPr>
            <a:r>
              <a:rPr lang="en"/>
              <a:t>Complete the Build Grammar and Language section on p.27 of </a:t>
            </a:r>
            <a:r>
              <a:rPr lang="en" i="1"/>
              <a:t>Cultivating Natural Resources.</a:t>
            </a:r>
            <a:r>
              <a:rPr lang="en"/>
              <a:t> Then upload a picture of it on Schoology.</a:t>
            </a:r>
            <a:br>
              <a:rPr lang="en"/>
            </a:br>
            <a:endParaRPr/>
          </a:p>
          <a:p>
            <a:pPr marL="457200" lvl="0" indent="-317500" algn="l" rtl="0">
              <a:spcBef>
                <a:spcPts val="0"/>
              </a:spcBef>
              <a:spcAft>
                <a:spcPts val="0"/>
              </a:spcAft>
              <a:buSzPts val="1400"/>
              <a:buChar char="●"/>
            </a:pPr>
            <a:r>
              <a:rPr lang="en"/>
              <a:t>Do an audio recording of a sentence you create using the homophone pair </a:t>
            </a:r>
            <a:r>
              <a:rPr lang="en" b="1"/>
              <a:t>to </a:t>
            </a:r>
            <a:r>
              <a:rPr lang="en"/>
              <a:t>and </a:t>
            </a:r>
            <a:r>
              <a:rPr lang="en" b="1"/>
              <a:t>two</a:t>
            </a:r>
            <a:r>
              <a:rPr lang="en"/>
              <a:t>.</a:t>
            </a:r>
            <a:endParaRPr/>
          </a:p>
        </p:txBody>
      </p:sp>
      <p:sp>
        <p:nvSpPr>
          <p:cNvPr id="134" name="Google Shape;134;p23"/>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SzPts val="1400"/>
              <a:buChar char="●"/>
            </a:pPr>
            <a:r>
              <a:rPr lang="en"/>
              <a:t>I am meeting with your small groups!</a:t>
            </a:r>
            <a:endParaRPr/>
          </a:p>
          <a:p>
            <a:pPr marL="1371600" lvl="0" indent="0" algn="l" rtl="0">
              <a:spcBef>
                <a:spcPts val="1600"/>
              </a:spcBef>
              <a:spcAft>
                <a:spcPts val="1600"/>
              </a:spcAft>
              <a:buNone/>
            </a:pPr>
            <a:endParaRPr sz="1400" u="sng"/>
          </a:p>
        </p:txBody>
      </p:sp>
      <p:pic>
        <p:nvPicPr>
          <p:cNvPr id="135" name="Google Shape;135;p23"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3820837" y="3873625"/>
            <a:ext cx="1502326" cy="1126725"/>
          </a:xfrm>
          <a:prstGeom prst="rect">
            <a:avLst/>
          </a:prstGeom>
          <a:noFill/>
          <a:ln>
            <a:noFill/>
          </a:ln>
        </p:spPr>
      </p:pic>
      <p:pic>
        <p:nvPicPr>
          <p:cNvPr id="136" name="Google Shape;136;p23" descr="we can do it"/>
          <p:cNvPicPr preferRelativeResize="0"/>
          <p:nvPr/>
        </p:nvPicPr>
        <p:blipFill>
          <a:blip r:embed="rId5">
            <a:alphaModFix/>
          </a:blip>
          <a:stretch>
            <a:fillRect/>
          </a:stretch>
        </p:blipFill>
        <p:spPr>
          <a:xfrm>
            <a:off x="5877800" y="1849025"/>
            <a:ext cx="2954500" cy="295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406425" y="537175"/>
            <a:ext cx="8296800" cy="11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10:35-11:45</a:t>
            </a:r>
            <a:endParaRPr/>
          </a:p>
        </p:txBody>
      </p:sp>
      <p:pic>
        <p:nvPicPr>
          <p:cNvPr id="142" name="Google Shape;142;p24" descr="math"/>
          <p:cNvPicPr preferRelativeResize="0"/>
          <p:nvPr/>
        </p:nvPicPr>
        <p:blipFill>
          <a:blip r:embed="rId3">
            <a:alphaModFix/>
          </a:blip>
          <a:stretch>
            <a:fillRect/>
          </a:stretch>
        </p:blipFill>
        <p:spPr>
          <a:xfrm>
            <a:off x="2676525" y="1352550"/>
            <a:ext cx="3790950" cy="3790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717500" y="317700"/>
            <a:ext cx="8004300" cy="8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Eureka: Module 2- Lesson 7 </a:t>
            </a:r>
            <a:endParaRPr/>
          </a:p>
        </p:txBody>
      </p:sp>
      <p:sp>
        <p:nvSpPr>
          <p:cNvPr id="148" name="Google Shape;148;p25"/>
          <p:cNvSpPr txBox="1">
            <a:spLocks noGrp="1"/>
          </p:cNvSpPr>
          <p:nvPr>
            <p:ph type="body" idx="1"/>
          </p:nvPr>
        </p:nvSpPr>
        <p:spPr>
          <a:xfrm>
            <a:off x="531225" y="1211350"/>
            <a:ext cx="7877400" cy="35043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t>Application Problem page 163 - </a:t>
            </a:r>
            <a:r>
              <a:rPr lang="en" u="sng">
                <a:solidFill>
                  <a:schemeClr val="hlink"/>
                </a:solidFill>
                <a:hlinkClick r:id="rId3"/>
              </a:rPr>
              <a:t>4 minutes</a:t>
            </a:r>
            <a:endParaRPr/>
          </a:p>
          <a:p>
            <a:pPr marL="457200" lvl="0" indent="-342900" algn="l" rtl="0">
              <a:spcBef>
                <a:spcPts val="0"/>
              </a:spcBef>
              <a:spcAft>
                <a:spcPts val="0"/>
              </a:spcAft>
              <a:buClr>
                <a:srgbClr val="000000"/>
              </a:buClr>
              <a:buSzPts val="1800"/>
              <a:buAutoNum type="arabicPeriod"/>
            </a:pPr>
            <a:r>
              <a:rPr lang="en"/>
              <a:t>Review</a:t>
            </a:r>
            <a:r>
              <a:rPr lang="en" u="sng">
                <a:solidFill>
                  <a:schemeClr val="hlink"/>
                </a:solidFill>
                <a:hlinkClick r:id="rId4"/>
              </a:rPr>
              <a:t> M2 Lesson 7 Video</a:t>
            </a:r>
            <a:endParaRPr/>
          </a:p>
          <a:p>
            <a:pPr marL="457200" lvl="0" indent="-342900" algn="l" rtl="0">
              <a:spcBef>
                <a:spcPts val="0"/>
              </a:spcBef>
              <a:spcAft>
                <a:spcPts val="0"/>
              </a:spcAft>
              <a:buClr>
                <a:srgbClr val="000000"/>
              </a:buClr>
              <a:buSzPts val="1800"/>
              <a:buAutoNum type="arabicPeriod"/>
            </a:pPr>
            <a:r>
              <a:rPr lang="en"/>
              <a:t>Learn Pages (165-167)</a:t>
            </a:r>
            <a:endParaRPr sz="1800"/>
          </a:p>
          <a:p>
            <a:pPr marL="914400" lvl="1" indent="-342900" algn="l" rtl="0">
              <a:spcBef>
                <a:spcPts val="0"/>
              </a:spcBef>
              <a:spcAft>
                <a:spcPts val="0"/>
              </a:spcAft>
              <a:buSzPts val="1800"/>
              <a:buAutoNum type="alphaLcPeriod"/>
            </a:pPr>
            <a:r>
              <a:rPr lang="en" sz="1800"/>
              <a:t>Practice </a:t>
            </a:r>
            <a:endParaRPr sz="1800"/>
          </a:p>
          <a:p>
            <a:pPr marL="914400" lvl="1" indent="-342900" algn="l" rtl="0">
              <a:spcBef>
                <a:spcPts val="0"/>
              </a:spcBef>
              <a:spcAft>
                <a:spcPts val="0"/>
              </a:spcAft>
              <a:buSzPts val="1800"/>
              <a:buAutoNum type="alphaLcPeriod"/>
            </a:pPr>
            <a:r>
              <a:rPr lang="en" sz="1800"/>
              <a:t>Exit ticket in </a:t>
            </a:r>
            <a:r>
              <a:rPr lang="en" sz="1800">
                <a:solidFill>
                  <a:srgbClr val="980000"/>
                </a:solidFill>
              </a:rPr>
              <a:t>Schoology</a:t>
            </a:r>
            <a:endParaRPr sz="1800">
              <a:solidFill>
                <a:srgbClr val="980000"/>
              </a:solidFill>
            </a:endParaRPr>
          </a:p>
          <a:p>
            <a:pPr marL="914400" lvl="1" indent="-342900" algn="l" rtl="0">
              <a:spcBef>
                <a:spcPts val="0"/>
              </a:spcBef>
              <a:spcAft>
                <a:spcPts val="0"/>
              </a:spcAft>
              <a:buClr>
                <a:srgbClr val="666666"/>
              </a:buClr>
              <a:buSzPts val="1800"/>
              <a:buAutoNum type="alphaLcPeriod"/>
            </a:pPr>
            <a:r>
              <a:rPr lang="en" sz="1600" b="1">
                <a:solidFill>
                  <a:srgbClr val="666666"/>
                </a:solidFill>
                <a:highlight>
                  <a:srgbClr val="FFFF00"/>
                </a:highlight>
              </a:rPr>
              <a:t>Those of you who are behind in Zearn are working through your lunch today! (You must be on lesson 8 today - 9 by tomorrow!)</a:t>
            </a:r>
            <a:endParaRPr sz="800">
              <a:solidFill>
                <a:srgbClr val="980000"/>
              </a:solidFill>
              <a:highlight>
                <a:srgbClr val="FFFF00"/>
              </a:highlight>
            </a:endParaRPr>
          </a:p>
          <a:p>
            <a:pPr marL="457200" lvl="0" indent="-342900" algn="l" rtl="0">
              <a:spcBef>
                <a:spcPts val="0"/>
              </a:spcBef>
              <a:spcAft>
                <a:spcPts val="0"/>
              </a:spcAft>
              <a:buClr>
                <a:srgbClr val="000000"/>
              </a:buClr>
              <a:buSzPts val="1800"/>
              <a:buAutoNum type="arabicPeriod"/>
            </a:pPr>
            <a:r>
              <a:rPr lang="en">
                <a:solidFill>
                  <a:srgbClr val="980000"/>
                </a:solidFill>
              </a:rPr>
              <a:t>Independent Work Asynchronously this afternoon</a:t>
            </a:r>
            <a:endParaRPr sz="2200"/>
          </a:p>
          <a:p>
            <a:pPr marL="914400" lvl="1" indent="-342900" algn="l" rtl="0">
              <a:spcBef>
                <a:spcPts val="0"/>
              </a:spcBef>
              <a:spcAft>
                <a:spcPts val="0"/>
              </a:spcAft>
              <a:buSzPts val="1800"/>
              <a:buAutoNum type="alphaLcPeriod"/>
            </a:pPr>
            <a:r>
              <a:rPr lang="en" sz="1800"/>
              <a:t>Zearn M2L8 </a:t>
            </a:r>
            <a:endParaRPr sz="1600" b="1" i="1">
              <a:solidFill>
                <a:srgbClr val="FF9900"/>
              </a:solidFill>
            </a:endParaRPr>
          </a:p>
          <a:p>
            <a:pPr marL="914400" lvl="0" indent="0" algn="l" rtl="0">
              <a:spcBef>
                <a:spcPts val="1600"/>
              </a:spcBef>
              <a:spcAft>
                <a:spcPts val="0"/>
              </a:spcAft>
              <a:buNone/>
            </a:pPr>
            <a:endParaRPr sz="1800">
              <a:solidFill>
                <a:srgbClr val="00FF00"/>
              </a:solidFill>
            </a:endParaRPr>
          </a:p>
          <a:p>
            <a:pPr marL="91440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406425" y="1348725"/>
            <a:ext cx="8296800" cy="24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Writing</a:t>
            </a:r>
            <a:endParaRPr/>
          </a:p>
          <a:p>
            <a:pPr marL="0" lvl="0" indent="0" algn="ctr" rtl="0">
              <a:spcBef>
                <a:spcPts val="0"/>
              </a:spcBef>
              <a:spcAft>
                <a:spcPts val="0"/>
              </a:spcAft>
              <a:buNone/>
            </a:pPr>
            <a:r>
              <a:rPr lang="en"/>
              <a:t>12:25-1:00</a:t>
            </a:r>
            <a:endParaRPr/>
          </a:p>
        </p:txBody>
      </p:sp>
      <p:pic>
        <p:nvPicPr>
          <p:cNvPr id="154" name="Google Shape;154;p26" descr="Bitmoji Image"/>
          <p:cNvPicPr preferRelativeResize="0"/>
          <p:nvPr/>
        </p:nvPicPr>
        <p:blipFill>
          <a:blip r:embed="rId3">
            <a:alphaModFix/>
          </a:blip>
          <a:stretch>
            <a:fillRect/>
          </a:stretch>
        </p:blipFill>
        <p:spPr>
          <a:xfrm>
            <a:off x="53750" y="617750"/>
            <a:ext cx="3790950" cy="3790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0" y="-143375"/>
            <a:ext cx="92340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900"/>
              <a:t>Benchmark: </a:t>
            </a:r>
            <a:r>
              <a:rPr lang="en" sz="39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a:t>
            </a:r>
            <a:r>
              <a:rPr lang="en" sz="3900" u="sng"/>
              <a:t>on 6</a:t>
            </a:r>
            <a:r>
              <a:rPr lang="en" sz="3900"/>
              <a:t>: write an informative/explanatory essay:</a:t>
            </a:r>
            <a:r>
              <a:rPr lang="en" sz="4000"/>
              <a:t> </a:t>
            </a:r>
            <a:r>
              <a:rPr lang="en" sz="3300"/>
              <a:t>develop the topic with facts, details, and quotations from sources - check!</a:t>
            </a:r>
            <a:r>
              <a:rPr lang="en" sz="4000"/>
              <a:t> </a:t>
            </a:r>
            <a:endParaRPr sz="4000"/>
          </a:p>
        </p:txBody>
      </p:sp>
      <p:pic>
        <p:nvPicPr>
          <p:cNvPr id="160" name="Google Shape;160;p27"/>
          <p:cNvPicPr preferRelativeResize="0"/>
          <p:nvPr/>
        </p:nvPicPr>
        <p:blipFill>
          <a:blip r:embed="rId4">
            <a:alphaModFix/>
          </a:blip>
          <a:stretch>
            <a:fillRect/>
          </a:stretch>
        </p:blipFill>
        <p:spPr>
          <a:xfrm>
            <a:off x="3182525" y="1195325"/>
            <a:ext cx="3180651" cy="3713151"/>
          </a:xfrm>
          <a:prstGeom prst="rect">
            <a:avLst/>
          </a:prstGeom>
          <a:noFill/>
          <a:ln>
            <a:noFill/>
          </a:ln>
        </p:spPr>
      </p:pic>
      <p:pic>
        <p:nvPicPr>
          <p:cNvPr id="161" name="Google Shape;161;p27" descr="Clientmoji"/>
          <p:cNvPicPr preferRelativeResize="0"/>
          <p:nvPr/>
        </p:nvPicPr>
        <p:blipFill>
          <a:blip r:embed="rId5">
            <a:alphaModFix/>
          </a:blip>
          <a:stretch>
            <a:fillRect/>
          </a:stretch>
        </p:blipFill>
        <p:spPr>
          <a:xfrm>
            <a:off x="311700" y="1946000"/>
            <a:ext cx="2742875" cy="2742875"/>
          </a:xfrm>
          <a:prstGeom prst="rect">
            <a:avLst/>
          </a:prstGeom>
          <a:noFill/>
          <a:ln>
            <a:noFill/>
          </a:ln>
        </p:spPr>
      </p:pic>
      <p:pic>
        <p:nvPicPr>
          <p:cNvPr id="162" name="Google Shape;162;p27"/>
          <p:cNvPicPr preferRelativeResize="0"/>
          <p:nvPr/>
        </p:nvPicPr>
        <p:blipFill>
          <a:blip r:embed="rId6">
            <a:alphaModFix/>
          </a:blip>
          <a:stretch>
            <a:fillRect/>
          </a:stretch>
        </p:blipFill>
        <p:spPr>
          <a:xfrm>
            <a:off x="6363175" y="1946000"/>
            <a:ext cx="2672825" cy="267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1550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Facts and details to support my main ideas</a:t>
            </a:r>
            <a:endParaRPr/>
          </a:p>
        </p:txBody>
      </p:sp>
      <p:sp>
        <p:nvSpPr>
          <p:cNvPr id="168" name="Google Shape;168;p28"/>
          <p:cNvSpPr/>
          <p:nvPr/>
        </p:nvSpPr>
        <p:spPr>
          <a:xfrm>
            <a:off x="311700" y="1124700"/>
            <a:ext cx="8060700" cy="39021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900" b="1" u="sng">
                <a:solidFill>
                  <a:srgbClr val="212529"/>
                </a:solidFill>
                <a:latin typeface="Source Code Pro"/>
                <a:ea typeface="Source Code Pro"/>
                <a:cs typeface="Source Code Pro"/>
                <a:sym typeface="Source Code Pro"/>
              </a:rPr>
              <a:t>Facts and Details</a:t>
            </a:r>
            <a:endParaRPr sz="1900" b="1" u="sng">
              <a:solidFill>
                <a:srgbClr val="212529"/>
              </a:solidFill>
              <a:latin typeface="Source Code Pro"/>
              <a:ea typeface="Source Code Pro"/>
              <a:cs typeface="Source Code Pro"/>
              <a:sym typeface="Source Code Pro"/>
            </a:endParaRPr>
          </a:p>
          <a:p>
            <a:pPr marL="0" lvl="0" indent="457200" algn="l" rtl="0">
              <a:lnSpc>
                <a:spcPct val="115000"/>
              </a:lnSpc>
              <a:spcBef>
                <a:spcPts val="1400"/>
              </a:spcBef>
              <a:spcAft>
                <a:spcPts val="0"/>
              </a:spcAft>
              <a:buNone/>
            </a:pPr>
            <a:r>
              <a:rPr lang="en" sz="1600">
                <a:solidFill>
                  <a:srgbClr val="212529"/>
                </a:solidFill>
                <a:latin typeface="Source Code Pro"/>
                <a:ea typeface="Source Code Pro"/>
                <a:cs typeface="Source Code Pro"/>
                <a:sym typeface="Source Code Pro"/>
              </a:rPr>
              <a:t>As Laura McDonald explains in “A Short History of a Special Plant,” the “Three Sisters” method of growing crops was used by Native Americans. By planting squash, beans, and corn together, the plants help one another as they grow. McDonald states that “the mixture of the mixture of plants helped preserve nutrients in the soil.” Bean vines grow up around the taller, straight corn plants and add nutrients to the earth. The squash leaves cover the ground, keeping in water for all of the plants. Today CSA farms utilize the idea of crop rotation in an effort to restore the soil’s necessary nutrients for a successful yield.</a:t>
            </a:r>
            <a:endParaRPr sz="1600">
              <a:solidFill>
                <a:srgbClr val="212529"/>
              </a:solidFill>
              <a:latin typeface="Source Code Pro"/>
              <a:ea typeface="Source Code Pro"/>
              <a:cs typeface="Source Code Pro"/>
              <a:sym typeface="Source Code Pro"/>
            </a:endParaRPr>
          </a:p>
          <a:p>
            <a:pPr marL="0" lvl="0" indent="0" algn="l" rtl="0">
              <a:spcBef>
                <a:spcPts val="1400"/>
              </a:spcBef>
              <a:spcAft>
                <a:spcPts val="0"/>
              </a:spcAft>
              <a:buNone/>
            </a:pPr>
            <a:endParaRPr sz="2400">
              <a:latin typeface="Source Code Pro"/>
              <a:ea typeface="Source Code Pro"/>
              <a:cs typeface="Source Code Pro"/>
              <a:sym typeface="Source Code Pro"/>
            </a:endParaRPr>
          </a:p>
        </p:txBody>
      </p:sp>
      <p:pic>
        <p:nvPicPr>
          <p:cNvPr id="169" name="Google Shape;169;p28"/>
          <p:cNvPicPr preferRelativeResize="0"/>
          <p:nvPr/>
        </p:nvPicPr>
        <p:blipFill>
          <a:blip r:embed="rId3">
            <a:alphaModFix/>
          </a:blip>
          <a:stretch>
            <a:fillRect/>
          </a:stretch>
        </p:blipFill>
        <p:spPr>
          <a:xfrm>
            <a:off x="7456000" y="0"/>
            <a:ext cx="1594025" cy="1594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95675" y="155075"/>
            <a:ext cx="90483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100"/>
              <a:t>Conclusion - expanding on these facts to get 5 sentences</a:t>
            </a:r>
            <a:endParaRPr sz="4100"/>
          </a:p>
        </p:txBody>
      </p:sp>
      <p:sp>
        <p:nvSpPr>
          <p:cNvPr id="175" name="Google Shape;175;p29"/>
          <p:cNvSpPr/>
          <p:nvPr/>
        </p:nvSpPr>
        <p:spPr>
          <a:xfrm>
            <a:off x="771750" y="1668575"/>
            <a:ext cx="7600500" cy="25104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b="1" u="sng">
                <a:solidFill>
                  <a:srgbClr val="212529"/>
                </a:solidFill>
                <a:latin typeface="Source Code Pro"/>
                <a:ea typeface="Source Code Pro"/>
                <a:cs typeface="Source Code Pro"/>
                <a:sym typeface="Source Code Pro"/>
              </a:rPr>
              <a:t>Concluding Statement:</a:t>
            </a:r>
            <a:endParaRPr sz="2000" b="1" u="sng">
              <a:solidFill>
                <a:srgbClr val="212529"/>
              </a:solidFill>
              <a:latin typeface="Source Code Pro"/>
              <a:ea typeface="Source Code Pro"/>
              <a:cs typeface="Source Code Pro"/>
              <a:sym typeface="Source Code Pro"/>
            </a:endParaRPr>
          </a:p>
          <a:p>
            <a:pPr marL="0" lvl="0" indent="457200" algn="l" rtl="0">
              <a:lnSpc>
                <a:spcPct val="115000"/>
              </a:lnSpc>
              <a:spcBef>
                <a:spcPts val="1400"/>
              </a:spcBef>
              <a:spcAft>
                <a:spcPts val="0"/>
              </a:spcAft>
              <a:buNone/>
            </a:pPr>
            <a:r>
              <a:rPr lang="en" sz="2000">
                <a:solidFill>
                  <a:srgbClr val="0000FF"/>
                </a:solidFill>
                <a:latin typeface="Source Code Pro"/>
                <a:ea typeface="Source Code Pro"/>
                <a:cs typeface="Source Code Pro"/>
                <a:sym typeface="Source Code Pro"/>
              </a:rPr>
              <a:t>Using smart growing practices like the “Three Sisters” method and crop rotation, farmers are far more likely to increase crop production and ensure that soil remains fertile.</a:t>
            </a:r>
            <a:endParaRPr sz="2400">
              <a:solidFill>
                <a:srgbClr val="0000FF"/>
              </a:solidFill>
              <a:latin typeface="Source Code Pro"/>
              <a:ea typeface="Source Code Pro"/>
              <a:cs typeface="Source Code Pro"/>
              <a:sym typeface="Source Code Pro"/>
            </a:endParaRPr>
          </a:p>
          <a:p>
            <a:pPr marL="0" lvl="0" indent="0" algn="l" rtl="0">
              <a:spcBef>
                <a:spcPts val="1400"/>
              </a:spcBef>
              <a:spcAft>
                <a:spcPts val="0"/>
              </a:spcAft>
              <a:buNone/>
            </a:pPr>
            <a:endParaRPr sz="2400">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1550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an conclusion for your informative essay </a:t>
            </a:r>
            <a:endParaRPr/>
          </a:p>
        </p:txBody>
      </p:sp>
      <p:sp>
        <p:nvSpPr>
          <p:cNvPr id="181" name="Google Shape;181;p30"/>
          <p:cNvSpPr/>
          <p:nvPr/>
        </p:nvSpPr>
        <p:spPr>
          <a:xfrm>
            <a:off x="442125" y="1082225"/>
            <a:ext cx="8390400" cy="38199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spcBef>
                <a:spcPts val="0"/>
              </a:spcBef>
              <a:spcAft>
                <a:spcPts val="0"/>
              </a:spcAft>
              <a:buNone/>
            </a:pPr>
            <a:r>
              <a:rPr lang="en" sz="2200">
                <a:solidFill>
                  <a:srgbClr val="0000FF"/>
                </a:solidFill>
                <a:latin typeface="Source Code Pro"/>
                <a:ea typeface="Source Code Pro"/>
                <a:cs typeface="Source Code Pro"/>
                <a:sym typeface="Source Code Pro"/>
              </a:rPr>
              <a:t>The US is the number 1 producer of corn in the world today. For thousands of years, corn has been an important source of food for humans and animals alike. However, most people do not understand the structure of this amazing plant and how it grows. The strong corn plant that once migrated across the US is planted often in rotation with other crops in an effort to yield bountiful harvests and not deplete the soil. The corn produced in the US is more than 2 times that of any other crop.</a:t>
            </a:r>
            <a:endParaRPr sz="2400">
              <a:solidFill>
                <a:srgbClr val="0000FF"/>
              </a:solidFill>
              <a:latin typeface="Source Code Pro"/>
              <a:ea typeface="Source Code Pro"/>
              <a:cs typeface="Source Code Pro"/>
              <a:sym typeface="Source Code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122325" y="631450"/>
            <a:ext cx="8724600" cy="103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in breakout room </a:t>
            </a:r>
            <a:endParaRPr/>
          </a:p>
          <a:p>
            <a:pPr marL="0" lvl="0" indent="0" algn="l" rtl="0">
              <a:spcBef>
                <a:spcPts val="0"/>
              </a:spcBef>
              <a:spcAft>
                <a:spcPts val="0"/>
              </a:spcAft>
              <a:buNone/>
            </a:pPr>
            <a:endParaRPr/>
          </a:p>
        </p:txBody>
      </p:sp>
      <p:sp>
        <p:nvSpPr>
          <p:cNvPr id="187" name="Google Shape;187;p31"/>
          <p:cNvSpPr/>
          <p:nvPr/>
        </p:nvSpPr>
        <p:spPr>
          <a:xfrm>
            <a:off x="4432775" y="1213577"/>
            <a:ext cx="4561800" cy="12774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212529"/>
                </a:solidFill>
                <a:latin typeface="Source Code Pro"/>
                <a:ea typeface="Source Code Pro"/>
                <a:cs typeface="Source Code Pro"/>
                <a:sym typeface="Source Code Pro"/>
              </a:rPr>
              <a:t>Corn is also produced in the United States on farms called CSAs. </a:t>
            </a:r>
            <a:r>
              <a:rPr lang="en" sz="2000" b="1" i="1">
                <a:solidFill>
                  <a:srgbClr val="4A86E8"/>
                </a:solidFill>
                <a:latin typeface="Source Code Pro"/>
                <a:ea typeface="Source Code Pro"/>
                <a:cs typeface="Source Code Pro"/>
                <a:sym typeface="Source Code Pro"/>
              </a:rPr>
              <a:t>- What did you include in your writing?</a:t>
            </a:r>
            <a:endParaRPr sz="3200" b="1" i="1">
              <a:solidFill>
                <a:srgbClr val="4A86E8"/>
              </a:solidFill>
              <a:latin typeface="Source Code Pro"/>
              <a:ea typeface="Source Code Pro"/>
              <a:cs typeface="Source Code Pro"/>
              <a:sym typeface="Source Code Pro"/>
            </a:endParaRPr>
          </a:p>
        </p:txBody>
      </p:sp>
      <p:pic>
        <p:nvPicPr>
          <p:cNvPr id="188" name="Google Shape;188;p31" descr="This timer counts down silently until it reaches 0:00, then a police siren sounds to alert you that time is up." title="4 Minute Timer">
            <a:hlinkClick r:id="rId3"/>
          </p:cNvPr>
          <p:cNvPicPr preferRelativeResize="0"/>
          <p:nvPr/>
        </p:nvPicPr>
        <p:blipFill>
          <a:blip r:embed="rId4">
            <a:alphaModFix/>
          </a:blip>
          <a:stretch>
            <a:fillRect/>
          </a:stretch>
        </p:blipFill>
        <p:spPr>
          <a:xfrm>
            <a:off x="5969877" y="3720075"/>
            <a:ext cx="1576300" cy="1182225"/>
          </a:xfrm>
          <a:prstGeom prst="rect">
            <a:avLst/>
          </a:prstGeom>
          <a:noFill/>
          <a:ln>
            <a:noFill/>
          </a:ln>
        </p:spPr>
      </p:pic>
      <p:sp>
        <p:nvSpPr>
          <p:cNvPr id="189" name="Google Shape;189;p31"/>
          <p:cNvSpPr txBox="1"/>
          <p:nvPr/>
        </p:nvSpPr>
        <p:spPr>
          <a:xfrm>
            <a:off x="4432775" y="2490975"/>
            <a:ext cx="4561800" cy="12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In your group, add additional facts and details from your notes in the planning guide to incorporate facts and details that will help readers learn more about this topic. </a:t>
            </a:r>
            <a:endParaRPr>
              <a:latin typeface="Source Code Pro"/>
              <a:ea typeface="Source Code Pro"/>
              <a:cs typeface="Source Code Pro"/>
              <a:sym typeface="Source Code Pro"/>
            </a:endParaRPr>
          </a:p>
        </p:txBody>
      </p:sp>
      <p:graphicFrame>
        <p:nvGraphicFramePr>
          <p:cNvPr id="190" name="Google Shape;190;p31"/>
          <p:cNvGraphicFramePr/>
          <p:nvPr/>
        </p:nvGraphicFramePr>
        <p:xfrm>
          <a:off x="0" y="2005338"/>
          <a:ext cx="3000000" cy="3000000"/>
        </p:xfrm>
        <a:graphic>
          <a:graphicData uri="http://schemas.openxmlformats.org/drawingml/2006/table">
            <a:tbl>
              <a:tblPr>
                <a:noFill/>
                <a:tableStyleId>{2E5BF1D2-BE72-4570-A0C2-CDBA3530BBC2}</a:tableStyleId>
              </a:tblPr>
              <a:tblGrid>
                <a:gridCol w="1187100">
                  <a:extLst>
                    <a:ext uri="{9D8B030D-6E8A-4147-A177-3AD203B41FA5}">
                      <a16:colId xmlns:a16="http://schemas.microsoft.com/office/drawing/2014/main" val="20000"/>
                    </a:ext>
                  </a:extLst>
                </a:gridCol>
                <a:gridCol w="773600">
                  <a:extLst>
                    <a:ext uri="{9D8B030D-6E8A-4147-A177-3AD203B41FA5}">
                      <a16:colId xmlns:a16="http://schemas.microsoft.com/office/drawing/2014/main" val="20001"/>
                    </a:ext>
                  </a:extLst>
                </a:gridCol>
                <a:gridCol w="1960700">
                  <a:extLst>
                    <a:ext uri="{9D8B030D-6E8A-4147-A177-3AD203B41FA5}">
                      <a16:colId xmlns:a16="http://schemas.microsoft.com/office/drawing/2014/main" val="20002"/>
                    </a:ext>
                  </a:extLst>
                </a:gridCol>
              </a:tblGrid>
              <a:tr h="242700">
                <a:tc>
                  <a:txBody>
                    <a:bodyPr/>
                    <a:lstStyle/>
                    <a:p>
                      <a:pPr marL="0" lvl="0" indent="0" algn="l" rtl="0">
                        <a:spcBef>
                          <a:spcPts val="0"/>
                        </a:spcBef>
                        <a:spcAft>
                          <a:spcPts val="0"/>
                        </a:spcAft>
                        <a:buNone/>
                      </a:pPr>
                      <a:r>
                        <a:rPr lang="en" sz="800" b="1">
                          <a:latin typeface="Source Code Pro"/>
                          <a:ea typeface="Source Code Pro"/>
                          <a:cs typeface="Source Code Pro"/>
                          <a:sym typeface="Source Code Pro"/>
                        </a:rPr>
                        <a:t>Key Idea </a:t>
                      </a:r>
                      <a:endParaRPr sz="8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800" b="1">
                          <a:latin typeface="Source Code Pro"/>
                          <a:ea typeface="Source Code Pro"/>
                          <a:cs typeface="Source Code Pro"/>
                          <a:sym typeface="Source Code Pro"/>
                        </a:rPr>
                        <a:t>Key Words </a:t>
                      </a:r>
                      <a:endParaRPr sz="8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800" b="1">
                          <a:latin typeface="Source Code Pro"/>
                          <a:ea typeface="Source Code Pro"/>
                          <a:cs typeface="Source Code Pro"/>
                          <a:sym typeface="Source Code Pro"/>
                        </a:rPr>
                        <a:t>Facts and Details </a:t>
                      </a:r>
                      <a:endParaRPr sz="800" b="1">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0"/>
                  </a:ext>
                </a:extLst>
              </a:tr>
              <a:tr h="1915725">
                <a:tc>
                  <a:txBody>
                    <a:bodyPr/>
                    <a:lstStyle/>
                    <a:p>
                      <a:pPr marL="0" lvl="0" indent="0" algn="l" rtl="0">
                        <a:spcBef>
                          <a:spcPts val="0"/>
                        </a:spcBef>
                        <a:spcAft>
                          <a:spcPts val="0"/>
                        </a:spcAft>
                        <a:buNone/>
                      </a:pPr>
                      <a:r>
                        <a:rPr lang="en" sz="800">
                          <a:latin typeface="Source Code Pro"/>
                          <a:ea typeface="Source Code Pro"/>
                          <a:cs typeface="Source Code Pro"/>
                          <a:sym typeface="Source Code Pro"/>
                        </a:rPr>
                        <a:t>CSAs are another way crops like corn are produced. </a:t>
                      </a:r>
                      <a:endParaRPr sz="8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800">
                          <a:latin typeface="Source Code Pro"/>
                          <a:ea typeface="Source Code Pro"/>
                          <a:cs typeface="Source Code Pro"/>
                          <a:sym typeface="Source Code Pro"/>
                        </a:rPr>
                        <a:t>CSA, Shareholders</a:t>
                      </a:r>
                      <a:endParaRPr sz="800">
                        <a:latin typeface="Source Code Pro"/>
                        <a:ea typeface="Source Code Pro"/>
                        <a:cs typeface="Source Code Pro"/>
                        <a:sym typeface="Source Code Pro"/>
                      </a:endParaRPr>
                    </a:p>
                    <a:p>
                      <a:pPr marL="0" lvl="0" indent="0" algn="l" rtl="0">
                        <a:spcBef>
                          <a:spcPts val="0"/>
                        </a:spcBef>
                        <a:spcAft>
                          <a:spcPts val="0"/>
                        </a:spcAft>
                        <a:buNone/>
                      </a:pPr>
                      <a:r>
                        <a:rPr lang="en" sz="800">
                          <a:latin typeface="Source Code Pro"/>
                          <a:ea typeface="Source Code Pro"/>
                          <a:cs typeface="Source Code Pro"/>
                          <a:sym typeface="Source Code Pro"/>
                        </a:rPr>
                        <a:t>Corn</a:t>
                      </a:r>
                      <a:endParaRPr sz="800">
                        <a:latin typeface="Source Code Pro"/>
                        <a:ea typeface="Source Code Pro"/>
                        <a:cs typeface="Source Code Pro"/>
                        <a:sym typeface="Source Code Pro"/>
                      </a:endParaRPr>
                    </a:p>
                    <a:p>
                      <a:pPr marL="0" lvl="0" indent="0" algn="l" rtl="0">
                        <a:spcBef>
                          <a:spcPts val="0"/>
                        </a:spcBef>
                        <a:spcAft>
                          <a:spcPts val="0"/>
                        </a:spcAft>
                        <a:buNone/>
                      </a:pPr>
                      <a:r>
                        <a:rPr lang="en" sz="800">
                          <a:latin typeface="Source Code Pro"/>
                          <a:ea typeface="Source Code Pro"/>
                          <a:cs typeface="Source Code Pro"/>
                          <a:sym typeface="Source Code Pro"/>
                        </a:rPr>
                        <a:t>Soy</a:t>
                      </a:r>
                      <a:endParaRPr sz="800">
                        <a:latin typeface="Source Code Pro"/>
                        <a:ea typeface="Source Code Pro"/>
                        <a:cs typeface="Source Code Pro"/>
                        <a:sym typeface="Source Code Pro"/>
                      </a:endParaRPr>
                    </a:p>
                    <a:p>
                      <a:pPr marL="0" lvl="0" indent="0" algn="l" rtl="0">
                        <a:spcBef>
                          <a:spcPts val="0"/>
                        </a:spcBef>
                        <a:spcAft>
                          <a:spcPts val="0"/>
                        </a:spcAft>
                        <a:buNone/>
                      </a:pPr>
                      <a:r>
                        <a:rPr lang="en" sz="800">
                          <a:latin typeface="Source Code Pro"/>
                          <a:ea typeface="Source Code Pro"/>
                          <a:cs typeface="Source Code Pro"/>
                          <a:sym typeface="Source Code Pro"/>
                        </a:rPr>
                        <a:t>Crop rotation</a:t>
                      </a:r>
                      <a:endParaRPr sz="800">
                        <a:latin typeface="Source Code Pro"/>
                        <a:ea typeface="Source Code Pro"/>
                        <a:cs typeface="Source Code Pro"/>
                        <a:sym typeface="Source Code Pro"/>
                      </a:endParaRPr>
                    </a:p>
                    <a:p>
                      <a:pPr marL="0" lvl="0" indent="0" algn="l" rtl="0">
                        <a:spcBef>
                          <a:spcPts val="0"/>
                        </a:spcBef>
                        <a:spcAft>
                          <a:spcPts val="0"/>
                        </a:spcAft>
                        <a:buNone/>
                      </a:pPr>
                      <a:r>
                        <a:rPr lang="en" sz="800">
                          <a:latin typeface="Source Code Pro"/>
                          <a:ea typeface="Source Code Pro"/>
                          <a:cs typeface="Source Code Pro"/>
                          <a:sym typeface="Source Code Pro"/>
                        </a:rPr>
                        <a:t>Annual</a:t>
                      </a:r>
                      <a:endParaRPr sz="800">
                        <a:latin typeface="Source Code Pro"/>
                        <a:ea typeface="Source Code Pro"/>
                        <a:cs typeface="Source Code Pro"/>
                        <a:sym typeface="Source Code Pro"/>
                      </a:endParaRPr>
                    </a:p>
                    <a:p>
                      <a:pPr marL="0" lvl="0" indent="0" algn="l" rtl="0">
                        <a:spcBef>
                          <a:spcPts val="0"/>
                        </a:spcBef>
                        <a:spcAft>
                          <a:spcPts val="0"/>
                        </a:spcAft>
                        <a:buNone/>
                      </a:pPr>
                      <a:r>
                        <a:rPr lang="en" sz="800">
                          <a:latin typeface="Source Code Pro"/>
                          <a:ea typeface="Source Code Pro"/>
                          <a:cs typeface="Source Code Pro"/>
                          <a:sym typeface="Source Code Pro"/>
                        </a:rPr>
                        <a:t>Administer</a:t>
                      </a:r>
                      <a:endParaRPr sz="800">
                        <a:latin typeface="Source Code Pro"/>
                        <a:ea typeface="Source Code Pro"/>
                        <a:cs typeface="Source Code Pro"/>
                        <a:sym typeface="Source Code Pro"/>
                      </a:endParaRPr>
                    </a:p>
                    <a:p>
                      <a:pPr marL="0" lvl="0" indent="0" algn="l" rtl="0">
                        <a:spcBef>
                          <a:spcPts val="0"/>
                        </a:spcBef>
                        <a:spcAft>
                          <a:spcPts val="0"/>
                        </a:spcAft>
                        <a:buNone/>
                      </a:pPr>
                      <a:endParaRPr sz="800">
                        <a:latin typeface="Source Code Pro"/>
                        <a:ea typeface="Source Code Pro"/>
                        <a:cs typeface="Source Code Pro"/>
                        <a:sym typeface="Source Code Pro"/>
                      </a:endParaRPr>
                    </a:p>
                  </a:txBody>
                  <a:tcPr marL="91425" marR="91425" marT="91425" marB="91425"/>
                </a:tc>
                <a:tc>
                  <a:txBody>
                    <a:bodyPr/>
                    <a:lstStyle/>
                    <a:p>
                      <a:pPr marL="457200" lvl="0" indent="-279400" algn="l" rtl="0">
                        <a:spcBef>
                          <a:spcPts val="0"/>
                        </a:spcBef>
                        <a:spcAft>
                          <a:spcPts val="0"/>
                        </a:spcAft>
                        <a:buSzPts val="800"/>
                        <a:buFont typeface="Source Code Pro"/>
                        <a:buChar char="●"/>
                      </a:pPr>
                      <a:r>
                        <a:rPr lang="en" sz="800">
                          <a:latin typeface="Source Code Pro"/>
                          <a:ea typeface="Source Code Pro"/>
                          <a:cs typeface="Source Code Pro"/>
                          <a:sym typeface="Source Code Pro"/>
                        </a:rPr>
                        <a:t>CSA stands for Community Supported Agriculture.</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 sz="800">
                          <a:latin typeface="Source Code Pro"/>
                          <a:ea typeface="Source Code Pro"/>
                          <a:cs typeface="Source Code Pro"/>
                          <a:sym typeface="Source Code Pro"/>
                        </a:rPr>
                        <a:t>Smaller farms that people join in their local communities</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 sz="800">
                          <a:latin typeface="Source Code Pro"/>
                          <a:ea typeface="Source Code Pro"/>
                          <a:cs typeface="Source Code Pro"/>
                          <a:sym typeface="Source Code Pro"/>
                        </a:rPr>
                        <a:t>Shareholders pay each year for fresh food grown on the local farm; they choose what they want each week.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 sz="800">
                          <a:latin typeface="Source Code Pro"/>
                          <a:ea typeface="Source Code Pro"/>
                          <a:cs typeface="Source Code Pro"/>
                          <a:sym typeface="Source Code Pro"/>
                        </a:rPr>
                        <a:t>Corn is an annual crop, thats last one growing cycle.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 sz="800">
                          <a:latin typeface="Source Code Pro"/>
                          <a:ea typeface="Source Code Pro"/>
                          <a:cs typeface="Source Code Pro"/>
                          <a:sym typeface="Source Code Pro"/>
                        </a:rPr>
                        <a:t>A human consumes 56 pounds of corn a year. </a:t>
                      </a:r>
                      <a:endParaRPr sz="800">
                        <a:latin typeface="Source Code Pro"/>
                        <a:ea typeface="Source Code Pro"/>
                        <a:cs typeface="Source Code Pro"/>
                        <a:sym typeface="Source Code Pro"/>
                      </a:endParaRPr>
                    </a:p>
                    <a:p>
                      <a:pPr marL="457200" lvl="0" indent="-279400" algn="l" rtl="0">
                        <a:spcBef>
                          <a:spcPts val="0"/>
                        </a:spcBef>
                        <a:spcAft>
                          <a:spcPts val="0"/>
                        </a:spcAft>
                        <a:buSzPts val="800"/>
                        <a:buFont typeface="Source Code Pro"/>
                        <a:buChar char="●"/>
                      </a:pPr>
                      <a:r>
                        <a:rPr lang="en" sz="800">
                          <a:latin typeface="Source Code Pro"/>
                          <a:ea typeface="Source Code Pro"/>
                          <a:cs typeface="Source Code Pro"/>
                          <a:sym typeface="Source Code Pro"/>
                        </a:rPr>
                        <a:t>CSA is harvested by hand</a:t>
                      </a:r>
                      <a:endParaRPr sz="800">
                        <a:latin typeface="Source Code Pro"/>
                        <a:ea typeface="Source Code Pro"/>
                        <a:cs typeface="Source Code Pro"/>
                        <a:sym typeface="Source Code Pro"/>
                      </a:endParaRPr>
                    </a:p>
                    <a:p>
                      <a:pPr marL="457200" lvl="0" indent="0" algn="l" rtl="0">
                        <a:spcBef>
                          <a:spcPts val="0"/>
                        </a:spcBef>
                        <a:spcAft>
                          <a:spcPts val="0"/>
                        </a:spcAft>
                        <a:buNone/>
                      </a:pPr>
                      <a:endParaRPr sz="8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bl>
          </a:graphicData>
        </a:graphic>
      </p:graphicFrame>
      <p:pic>
        <p:nvPicPr>
          <p:cNvPr id="191" name="Google Shape;191;p31"/>
          <p:cNvPicPr preferRelativeResize="0"/>
          <p:nvPr/>
        </p:nvPicPr>
        <p:blipFill>
          <a:blip r:embed="rId5">
            <a:alphaModFix/>
          </a:blip>
          <a:stretch>
            <a:fillRect/>
          </a:stretch>
        </p:blipFill>
        <p:spPr>
          <a:xfrm>
            <a:off x="3696775" y="-203100"/>
            <a:ext cx="1416675" cy="1416675"/>
          </a:xfrm>
          <a:prstGeom prst="rect">
            <a:avLst/>
          </a:prstGeom>
          <a:noFill/>
          <a:ln>
            <a:noFill/>
          </a:ln>
        </p:spPr>
      </p:pic>
      <p:pic>
        <p:nvPicPr>
          <p:cNvPr id="192" name="Google Shape;192;p31"/>
          <p:cNvPicPr preferRelativeResize="0"/>
          <p:nvPr/>
        </p:nvPicPr>
        <p:blipFill>
          <a:blip r:embed="rId6">
            <a:alphaModFix/>
          </a:blip>
          <a:stretch>
            <a:fillRect/>
          </a:stretch>
        </p:blipFill>
        <p:spPr>
          <a:xfrm>
            <a:off x="7830800" y="-44325"/>
            <a:ext cx="1313200" cy="1313200"/>
          </a:xfrm>
          <a:prstGeom prst="rect">
            <a:avLst/>
          </a:prstGeom>
          <a:noFill/>
          <a:ln>
            <a:noFill/>
          </a:ln>
        </p:spPr>
      </p:pic>
      <p:pic>
        <p:nvPicPr>
          <p:cNvPr id="193" name="Google Shape;193;p31"/>
          <p:cNvPicPr preferRelativeResize="0"/>
          <p:nvPr/>
        </p:nvPicPr>
        <p:blipFill>
          <a:blip r:embed="rId7">
            <a:alphaModFix/>
          </a:blip>
          <a:stretch>
            <a:fillRect/>
          </a:stretch>
        </p:blipFill>
        <p:spPr>
          <a:xfrm>
            <a:off x="3921400" y="3523038"/>
            <a:ext cx="1576300" cy="157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2594725" y="392150"/>
            <a:ext cx="6237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tuesday</a:t>
            </a:r>
            <a:endParaRPr/>
          </a:p>
          <a:p>
            <a:pPr marL="0" lvl="0" indent="0" algn="ctr" rtl="0">
              <a:spcBef>
                <a:spcPts val="0"/>
              </a:spcBef>
              <a:spcAft>
                <a:spcPts val="0"/>
              </a:spcAft>
              <a:buNone/>
            </a:pPr>
            <a:r>
              <a:rPr lang="en"/>
              <a:t>October 20, 2020</a:t>
            </a:r>
            <a:endParaRPr/>
          </a:p>
        </p:txBody>
      </p:sp>
      <p:sp>
        <p:nvSpPr>
          <p:cNvPr id="64" name="Google Shape;64;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SEL </a:t>
            </a:r>
            <a:r>
              <a:rPr lang="en" u="sng">
                <a:solidFill>
                  <a:schemeClr val="hlink"/>
                </a:solidFill>
                <a:hlinkClick r:id="rId3"/>
              </a:rPr>
              <a:t>Video</a:t>
            </a:r>
            <a:r>
              <a:rPr lang="en"/>
              <a:t>: Taking responsibility for your actions</a:t>
            </a:r>
            <a:endParaRPr/>
          </a:p>
        </p:txBody>
      </p:sp>
      <p:pic>
        <p:nvPicPr>
          <p:cNvPr id="65" name="Google Shape;65;p14" descr="welcome"/>
          <p:cNvPicPr preferRelativeResize="0"/>
          <p:nvPr/>
        </p:nvPicPr>
        <p:blipFill>
          <a:blip r:embed="rId4">
            <a:alphaModFix/>
          </a:blip>
          <a:stretch>
            <a:fillRect/>
          </a:stretch>
        </p:blipFill>
        <p:spPr>
          <a:xfrm>
            <a:off x="83400" y="470025"/>
            <a:ext cx="2803950" cy="2803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199" name="Google Shape;199;p32"/>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in </a:t>
            </a:r>
            <a:r>
              <a:rPr lang="en" b="1" u="sng">
                <a:solidFill>
                  <a:srgbClr val="980000"/>
                </a:solidFill>
              </a:rPr>
              <a:t>SCHOOLOGY</a:t>
            </a:r>
            <a:endParaRPr b="1" u="sng">
              <a:solidFill>
                <a:srgbClr val="980000"/>
              </a:solidFill>
            </a:endParaRPr>
          </a:p>
          <a:p>
            <a:pPr marL="457200" lvl="0" indent="-317500" algn="l" rtl="0">
              <a:spcBef>
                <a:spcPts val="1600"/>
              </a:spcBef>
              <a:spcAft>
                <a:spcPts val="0"/>
              </a:spcAft>
              <a:buSzPts val="1400"/>
              <a:buChar char="●"/>
            </a:pPr>
            <a:r>
              <a:rPr lang="en"/>
              <a:t>Continue to work on your essay.</a:t>
            </a:r>
            <a:br>
              <a:rPr lang="en"/>
            </a:br>
            <a:endParaRPr/>
          </a:p>
          <a:p>
            <a:pPr marL="457200" lvl="0" indent="-317500" algn="l" rtl="0">
              <a:spcBef>
                <a:spcPts val="0"/>
              </a:spcBef>
              <a:spcAft>
                <a:spcPts val="0"/>
              </a:spcAft>
              <a:buSzPts val="1400"/>
              <a:buChar char="●"/>
            </a:pPr>
            <a:r>
              <a:rPr lang="en"/>
              <a:t>Drafters make sure you are using facts, details, and quotations from your notes to support the main ideas. Make sure you are keeping your draft work!</a:t>
            </a:r>
            <a:endParaRPr/>
          </a:p>
        </p:txBody>
      </p:sp>
      <p:sp>
        <p:nvSpPr>
          <p:cNvPr id="200" name="Google Shape;200;p32"/>
          <p:cNvSpPr txBox="1">
            <a:spLocks noGrp="1"/>
          </p:cNvSpPr>
          <p:nvPr>
            <p:ph type="body" idx="2"/>
          </p:nvPr>
        </p:nvSpPr>
        <p:spPr>
          <a:xfrm>
            <a:off x="4458575" y="1228675"/>
            <a:ext cx="43737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t>Small Group</a:t>
            </a:r>
            <a:endParaRPr sz="1400" u="sng"/>
          </a:p>
          <a:p>
            <a:pPr marL="457200" lvl="0" indent="-317500" algn="l" rtl="0">
              <a:spcBef>
                <a:spcPts val="1600"/>
              </a:spcBef>
              <a:spcAft>
                <a:spcPts val="0"/>
              </a:spcAft>
              <a:buSzPts val="1400"/>
              <a:buChar char="●"/>
            </a:pPr>
            <a:r>
              <a:rPr lang="en" sz="1400"/>
              <a:t>I am meeting with your small groups!</a:t>
            </a:r>
            <a:endParaRPr sz="1400" u="sng"/>
          </a:p>
        </p:txBody>
      </p:sp>
      <p:pic>
        <p:nvPicPr>
          <p:cNvPr id="201" name="Google Shape;201;p32"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1585575" y="3992325"/>
            <a:ext cx="1452145" cy="1089100"/>
          </a:xfrm>
          <a:prstGeom prst="rect">
            <a:avLst/>
          </a:prstGeom>
          <a:noFill/>
          <a:ln>
            <a:noFill/>
          </a:ln>
        </p:spPr>
      </p:pic>
      <p:pic>
        <p:nvPicPr>
          <p:cNvPr id="202" name="Google Shape;202;p32" descr="sign me up"/>
          <p:cNvPicPr preferRelativeResize="0"/>
          <p:nvPr/>
        </p:nvPicPr>
        <p:blipFill>
          <a:blip r:embed="rId5">
            <a:alphaModFix/>
          </a:blip>
          <a:stretch>
            <a:fillRect/>
          </a:stretch>
        </p:blipFill>
        <p:spPr>
          <a:xfrm>
            <a:off x="5358375" y="2054700"/>
            <a:ext cx="2756875" cy="2756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04850" y="131475"/>
            <a:ext cx="8416800" cy="8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980000"/>
                </a:solidFill>
              </a:rPr>
              <a:t>Social Studies Day! </a:t>
            </a:r>
            <a:endParaRPr sz="2000">
              <a:solidFill>
                <a:srgbClr val="980000"/>
              </a:solidFill>
            </a:endParaRPr>
          </a:p>
          <a:p>
            <a:pPr marL="0" lvl="0" indent="0" algn="l" rtl="0">
              <a:spcBef>
                <a:spcPts val="0"/>
              </a:spcBef>
              <a:spcAft>
                <a:spcPts val="0"/>
              </a:spcAft>
              <a:buNone/>
            </a:pPr>
            <a:r>
              <a:rPr lang="en" sz="2900"/>
              <a:t>Afternoon/Asynchronous Work</a:t>
            </a:r>
            <a:endParaRPr sz="2900"/>
          </a:p>
        </p:txBody>
      </p:sp>
      <p:sp>
        <p:nvSpPr>
          <p:cNvPr id="208" name="Google Shape;208;p33"/>
          <p:cNvSpPr txBox="1">
            <a:spLocks noGrp="1"/>
          </p:cNvSpPr>
          <p:nvPr>
            <p:ph type="body" idx="1"/>
          </p:nvPr>
        </p:nvSpPr>
        <p:spPr>
          <a:xfrm>
            <a:off x="51125" y="947475"/>
            <a:ext cx="8087700" cy="4196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980000"/>
                </a:solidFill>
              </a:rPr>
              <a:t>Independent Work In Schoology: </a:t>
            </a:r>
            <a:endParaRPr u="sng">
              <a:solidFill>
                <a:srgbClr val="666666"/>
              </a:solidFill>
              <a:highlight>
                <a:srgbClr val="FFFFFF"/>
              </a:highlight>
            </a:endParaRPr>
          </a:p>
          <a:p>
            <a:pPr marL="457200" marR="0" lvl="0" indent="-317500" algn="l" rtl="0">
              <a:spcBef>
                <a:spcPts val="1600"/>
              </a:spcBef>
              <a:spcAft>
                <a:spcPts val="0"/>
              </a:spcAft>
              <a:buSzPts val="1400"/>
              <a:buAutoNum type="arabicPeriod"/>
            </a:pPr>
            <a:r>
              <a:rPr lang="en" sz="1400">
                <a:solidFill>
                  <a:srgbClr val="000000"/>
                </a:solidFill>
                <a:highlight>
                  <a:srgbClr val="FFFFFF"/>
                </a:highlight>
              </a:rPr>
              <a:t>Watch your lesson on Native Americans/Peoples of the Southwest Region</a:t>
            </a:r>
            <a:endParaRPr sz="1400">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rgbClr val="FFFFFF"/>
                </a:highlight>
              </a:rPr>
              <a:t>Complete your Social Studies exit ticket</a:t>
            </a:r>
            <a:endParaRPr sz="1400">
              <a:solidFill>
                <a:srgbClr val="000000"/>
              </a:solidFill>
              <a:highlight>
                <a:srgbClr val="FFFFFF"/>
              </a:highlight>
            </a:endParaRPr>
          </a:p>
          <a:p>
            <a:pPr marL="457200" marR="0" lvl="0" indent="-317500" algn="l" rtl="0">
              <a:spcBef>
                <a:spcPts val="0"/>
              </a:spcBef>
              <a:spcAft>
                <a:spcPts val="0"/>
              </a:spcAft>
              <a:buClr>
                <a:srgbClr val="666666"/>
              </a:buClr>
              <a:buSzPts val="1400"/>
              <a:buAutoNum type="arabicPeriod"/>
            </a:pPr>
            <a:r>
              <a:rPr lang="en" sz="1400">
                <a:solidFill>
                  <a:srgbClr val="000000"/>
                </a:solidFill>
                <a:highlight>
                  <a:srgbClr val="FFFFFF"/>
                </a:highlight>
              </a:rPr>
              <a:t>Ensure that all tasks in 10-20 folder are completed </a:t>
            </a:r>
            <a:endParaRPr sz="1400" b="1">
              <a:solidFill>
                <a:srgbClr val="980000"/>
              </a:solidFill>
              <a:highlight>
                <a:schemeClr val="lt1"/>
              </a:highlight>
            </a:endParaRPr>
          </a:p>
          <a:p>
            <a:pPr marL="0" marR="0" lvl="0" indent="0" algn="l" rtl="0">
              <a:spcBef>
                <a:spcPts val="1700"/>
              </a:spcBef>
              <a:spcAft>
                <a:spcPts val="0"/>
              </a:spcAft>
              <a:buNone/>
            </a:pPr>
            <a:r>
              <a:rPr lang="en" sz="1400" u="sng">
                <a:solidFill>
                  <a:srgbClr val="980000"/>
                </a:solidFill>
              </a:rPr>
              <a:t>Daily Additional Independent Work:													</a:t>
            </a:r>
            <a:r>
              <a:rPr lang="en" sz="1400" b="1" i="1">
                <a:solidFill>
                  <a:srgbClr val="000000"/>
                </a:solidFill>
                <a:highlight>
                  <a:srgbClr val="FFF2CC"/>
                </a:highlight>
              </a:rPr>
              <a:t>NO READWORKS THIS WEEK</a:t>
            </a:r>
            <a:endParaRPr sz="1400" b="1" i="1">
              <a:solidFill>
                <a:srgbClr val="000000"/>
              </a:solidFill>
              <a:highlight>
                <a:srgbClr val="FFF2CC"/>
              </a:highlight>
            </a:endParaRPr>
          </a:p>
          <a:p>
            <a:pPr marL="457200" marR="0" lvl="0" indent="-317500" algn="l" rtl="0">
              <a:spcBef>
                <a:spcPts val="1700"/>
              </a:spcBef>
              <a:spcAft>
                <a:spcPts val="0"/>
              </a:spcAft>
              <a:buClr>
                <a:srgbClr val="000000"/>
              </a:buClr>
              <a:buSzPts val="1400"/>
              <a:buAutoNum type="arabicPeriod"/>
            </a:pPr>
            <a:r>
              <a:rPr lang="en" sz="1400">
                <a:solidFill>
                  <a:srgbClr val="000000"/>
                </a:solidFill>
                <a:highlight>
                  <a:srgbClr val="FFFFFF"/>
                </a:highlight>
              </a:rPr>
              <a:t>Choice read for 20 minutes - </a:t>
            </a:r>
            <a:r>
              <a:rPr lang="en" sz="1400" i="1">
                <a:solidFill>
                  <a:srgbClr val="000000"/>
                </a:solidFill>
                <a:highlight>
                  <a:srgbClr val="FFFFFF"/>
                </a:highlight>
              </a:rPr>
              <a:t>using books on your bookshelf in Benchmark</a:t>
            </a:r>
            <a:endParaRPr sz="1200" i="1">
              <a:solidFill>
                <a:srgbClr val="000000"/>
              </a:solidFill>
              <a:highlight>
                <a:srgbClr val="FFFF00"/>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chemeClr val="lt1"/>
                </a:highlight>
              </a:rPr>
              <a:t>Complete </a:t>
            </a:r>
            <a:r>
              <a:rPr lang="en" sz="1400" u="sng">
                <a:solidFill>
                  <a:schemeClr val="hlink"/>
                </a:solidFill>
                <a:highlight>
                  <a:schemeClr val="lt1"/>
                </a:highlight>
                <a:hlinkClick r:id="rId3"/>
              </a:rPr>
              <a:t>Zearn</a:t>
            </a:r>
            <a:r>
              <a:rPr lang="en" sz="1400">
                <a:solidFill>
                  <a:srgbClr val="000000"/>
                </a:solidFill>
                <a:highlight>
                  <a:schemeClr val="lt1"/>
                </a:highlight>
              </a:rPr>
              <a:t> M2L8</a:t>
            </a:r>
            <a:r>
              <a:rPr lang="en" sz="1400">
                <a:solidFill>
                  <a:srgbClr val="FF0000"/>
                </a:solidFill>
                <a:highlight>
                  <a:schemeClr val="lt1"/>
                </a:highlight>
              </a:rPr>
              <a:t> (be on lesson 9)</a:t>
            </a:r>
            <a:endParaRPr sz="1400">
              <a:solidFill>
                <a:srgbClr val="666666"/>
              </a:solidFill>
              <a:highlight>
                <a:srgbClr val="FFFFFF"/>
              </a:highlight>
            </a:endParaRPr>
          </a:p>
          <a:p>
            <a:pPr marL="0" lvl="0" indent="0" algn="l" rtl="0">
              <a:spcBef>
                <a:spcPts val="1700"/>
              </a:spcBef>
              <a:spcAft>
                <a:spcPts val="1600"/>
              </a:spcAft>
              <a:buNone/>
            </a:pPr>
            <a:endParaRPr sz="1600">
              <a:solidFill>
                <a:srgbClr val="000000"/>
              </a:solidFill>
              <a:highlight>
                <a:srgbClr val="FFFF00"/>
              </a:highlight>
            </a:endParaRPr>
          </a:p>
        </p:txBody>
      </p:sp>
      <p:pic>
        <p:nvPicPr>
          <p:cNvPr id="209" name="Google Shape;209;p33" descr="reading"/>
          <p:cNvPicPr preferRelativeResize="0"/>
          <p:nvPr/>
        </p:nvPicPr>
        <p:blipFill>
          <a:blip r:embed="rId4">
            <a:alphaModFix/>
          </a:blip>
          <a:stretch>
            <a:fillRect/>
          </a:stretch>
        </p:blipFill>
        <p:spPr>
          <a:xfrm>
            <a:off x="4738225" y="3307775"/>
            <a:ext cx="1760025" cy="1760025"/>
          </a:xfrm>
          <a:prstGeom prst="rect">
            <a:avLst/>
          </a:prstGeom>
          <a:noFill/>
          <a:ln>
            <a:noFill/>
          </a:ln>
        </p:spPr>
      </p:pic>
      <p:pic>
        <p:nvPicPr>
          <p:cNvPr id="210" name="Google Shape;210;p33"/>
          <p:cNvPicPr preferRelativeResize="0"/>
          <p:nvPr/>
        </p:nvPicPr>
        <p:blipFill>
          <a:blip r:embed="rId5">
            <a:alphaModFix/>
          </a:blip>
          <a:stretch>
            <a:fillRect/>
          </a:stretch>
        </p:blipFill>
        <p:spPr>
          <a:xfrm>
            <a:off x="7116850" y="-44400"/>
            <a:ext cx="2027150" cy="202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397950" y="192025"/>
            <a:ext cx="6348101" cy="4759450"/>
          </a:xfrm>
          <a:prstGeom prst="rect">
            <a:avLst/>
          </a:prstGeom>
          <a:noFill/>
          <a:ln>
            <a:noFill/>
          </a:ln>
        </p:spPr>
      </p:pic>
      <p:pic>
        <p:nvPicPr>
          <p:cNvPr id="71" name="Google Shape;71;p15" descr="Bitmoji Image"/>
          <p:cNvPicPr preferRelativeResize="0"/>
          <p:nvPr/>
        </p:nvPicPr>
        <p:blipFill>
          <a:blip r:embed="rId4">
            <a:alphaModFix/>
          </a:blip>
          <a:stretch>
            <a:fillRect/>
          </a:stretch>
        </p:blipFill>
        <p:spPr>
          <a:xfrm>
            <a:off x="14700" y="0"/>
            <a:ext cx="1383250" cy="1383250"/>
          </a:xfrm>
          <a:prstGeom prst="rect">
            <a:avLst/>
          </a:prstGeom>
          <a:noFill/>
          <a:ln>
            <a:noFill/>
          </a:ln>
        </p:spPr>
      </p:pic>
      <p:pic>
        <p:nvPicPr>
          <p:cNvPr id="72" name="Google Shape;72;p15" descr="Clientmoji"/>
          <p:cNvPicPr preferRelativeResize="0"/>
          <p:nvPr/>
        </p:nvPicPr>
        <p:blipFill>
          <a:blip r:embed="rId5">
            <a:alphaModFix/>
          </a:blip>
          <a:stretch>
            <a:fillRect/>
          </a:stretch>
        </p:blipFill>
        <p:spPr>
          <a:xfrm>
            <a:off x="7590200" y="3662400"/>
            <a:ext cx="1553800" cy="155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90050" y="448050"/>
            <a:ext cx="3154200" cy="11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ELA </a:t>
            </a:r>
            <a:endParaRPr sz="2400">
              <a:solidFill>
                <a:srgbClr val="93C47D"/>
              </a:solidFill>
              <a:latin typeface="Chelsea Market"/>
              <a:ea typeface="Chelsea Market"/>
              <a:cs typeface="Chelsea Market"/>
              <a:sym typeface="Chelsea Market"/>
            </a:endParaRPr>
          </a:p>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9:10-10:30</a:t>
            </a:r>
            <a:endParaRPr sz="2400">
              <a:solidFill>
                <a:srgbClr val="93C47D"/>
              </a:solidFill>
              <a:latin typeface="Chelsea Market"/>
              <a:ea typeface="Chelsea Market"/>
              <a:cs typeface="Chelsea Market"/>
              <a:sym typeface="Chelsea Market"/>
            </a:endParaRPr>
          </a:p>
        </p:txBody>
      </p:sp>
      <p:pic>
        <p:nvPicPr>
          <p:cNvPr id="78" name="Google Shape;78;p16" descr="globe"/>
          <p:cNvPicPr preferRelativeResize="0"/>
          <p:nvPr/>
        </p:nvPicPr>
        <p:blipFill>
          <a:blip r:embed="rId4">
            <a:alphaModFix/>
          </a:blip>
          <a:stretch>
            <a:fillRect/>
          </a:stretch>
        </p:blipFill>
        <p:spPr>
          <a:xfrm>
            <a:off x="5494375" y="559025"/>
            <a:ext cx="1918725" cy="1918725"/>
          </a:xfrm>
          <a:prstGeom prst="rect">
            <a:avLst/>
          </a:prstGeom>
          <a:noFill/>
          <a:ln>
            <a:noFill/>
          </a:ln>
        </p:spPr>
      </p:pic>
      <p:pic>
        <p:nvPicPr>
          <p:cNvPr id="79" name="Google Shape;79;p16"/>
          <p:cNvPicPr preferRelativeResize="0"/>
          <p:nvPr/>
        </p:nvPicPr>
        <p:blipFill>
          <a:blip r:embed="rId5">
            <a:alphaModFix/>
          </a:blip>
          <a:stretch>
            <a:fillRect/>
          </a:stretch>
        </p:blipFill>
        <p:spPr>
          <a:xfrm>
            <a:off x="-129425" y="601328"/>
            <a:ext cx="3213150" cy="4281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184675"/>
            <a:ext cx="8520600" cy="95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Benchmark:Week three:</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Lesso</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 </a:t>
            </a:r>
            <a:r>
              <a:rPr lang="en" sz="4000"/>
              <a:t>4- Draw on Information from Multiple Sources</a:t>
            </a:r>
            <a:endParaRPr sz="4000"/>
          </a:p>
        </p:txBody>
      </p:sp>
      <p:pic>
        <p:nvPicPr>
          <p:cNvPr id="85" name="Google Shape;85;p17">
            <a:hlinkClick r:id="rId4"/>
          </p:cNvPr>
          <p:cNvPicPr preferRelativeResize="0"/>
          <p:nvPr/>
        </p:nvPicPr>
        <p:blipFill>
          <a:blip r:embed="rId5">
            <a:alphaModFix/>
          </a:blip>
          <a:stretch>
            <a:fillRect/>
          </a:stretch>
        </p:blipFill>
        <p:spPr>
          <a:xfrm>
            <a:off x="35475" y="1745450"/>
            <a:ext cx="5065225" cy="2846700"/>
          </a:xfrm>
          <a:prstGeom prst="rect">
            <a:avLst/>
          </a:prstGeom>
          <a:noFill/>
          <a:ln>
            <a:noFill/>
          </a:ln>
        </p:spPr>
      </p:pic>
      <p:pic>
        <p:nvPicPr>
          <p:cNvPr id="86" name="Google Shape;86;p17"/>
          <p:cNvPicPr preferRelativeResize="0"/>
          <p:nvPr/>
        </p:nvPicPr>
        <p:blipFill>
          <a:blip r:embed="rId6">
            <a:alphaModFix/>
          </a:blip>
          <a:stretch>
            <a:fillRect/>
          </a:stretch>
        </p:blipFill>
        <p:spPr>
          <a:xfrm>
            <a:off x="5153326" y="3313475"/>
            <a:ext cx="3876675" cy="1628775"/>
          </a:xfrm>
          <a:prstGeom prst="rect">
            <a:avLst/>
          </a:prstGeom>
          <a:noFill/>
          <a:ln>
            <a:noFill/>
          </a:ln>
        </p:spPr>
      </p:pic>
      <p:sp>
        <p:nvSpPr>
          <p:cNvPr id="87" name="Google Shape;87;p17"/>
          <p:cNvSpPr txBox="1"/>
          <p:nvPr/>
        </p:nvSpPr>
        <p:spPr>
          <a:xfrm>
            <a:off x="5153350" y="2880575"/>
            <a:ext cx="3876600" cy="5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Source Code Pro"/>
                <a:ea typeface="Source Code Pro"/>
                <a:cs typeface="Source Code Pro"/>
                <a:sym typeface="Source Code Pro"/>
              </a:rPr>
              <a:t>Constructive Conversation: Partner</a:t>
            </a:r>
            <a:endParaRPr b="1">
              <a:latin typeface="Source Code Pro"/>
              <a:ea typeface="Source Code Pro"/>
              <a:cs typeface="Source Code Pro"/>
              <a:sym typeface="Source Code Pro"/>
            </a:endParaRPr>
          </a:p>
        </p:txBody>
      </p:sp>
      <p:pic>
        <p:nvPicPr>
          <p:cNvPr id="88" name="Google Shape;88;p17"/>
          <p:cNvPicPr preferRelativeResize="0"/>
          <p:nvPr/>
        </p:nvPicPr>
        <p:blipFill>
          <a:blip r:embed="rId7">
            <a:alphaModFix/>
          </a:blip>
          <a:stretch>
            <a:fillRect/>
          </a:stretch>
        </p:blipFill>
        <p:spPr>
          <a:xfrm>
            <a:off x="6122427" y="942125"/>
            <a:ext cx="1938450" cy="193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952500" y="340400"/>
            <a:ext cx="72390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Reinforce or Reaffirm the Strategy  </a:t>
            </a:r>
            <a:endParaRPr sz="4000"/>
          </a:p>
        </p:txBody>
      </p:sp>
      <p:graphicFrame>
        <p:nvGraphicFramePr>
          <p:cNvPr id="94" name="Google Shape;94;p18"/>
          <p:cNvGraphicFramePr/>
          <p:nvPr/>
        </p:nvGraphicFramePr>
        <p:xfrm>
          <a:off x="952500" y="1221250"/>
          <a:ext cx="3000000" cy="3000000"/>
        </p:xfrm>
        <a:graphic>
          <a:graphicData uri="http://schemas.openxmlformats.org/drawingml/2006/table">
            <a:tbl>
              <a:tblPr>
                <a:noFill/>
                <a:tableStyleId>{2E5BF1D2-BE72-4570-A0C2-CDBA3530BBC2}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918550">
                <a:tc>
                  <a:txBody>
                    <a:bodyPr/>
                    <a:lstStyle/>
                    <a:p>
                      <a:pPr marL="0" lvl="0" indent="0" algn="l" rtl="0">
                        <a:spcBef>
                          <a:spcPts val="0"/>
                        </a:spcBef>
                        <a:spcAft>
                          <a:spcPts val="0"/>
                        </a:spcAft>
                        <a:buNone/>
                      </a:pPr>
                      <a:r>
                        <a:rPr lang="en" sz="2000" b="1"/>
                        <a:t>If...</a:t>
                      </a:r>
                      <a:endParaRPr sz="2000" b="1"/>
                    </a:p>
                  </a:txBody>
                  <a:tcPr marL="91425" marR="91425" marT="91425" marB="91425"/>
                </a:tc>
                <a:tc>
                  <a:txBody>
                    <a:bodyPr/>
                    <a:lstStyle/>
                    <a:p>
                      <a:pPr marL="0" lvl="0" indent="0" algn="l" rtl="0">
                        <a:spcBef>
                          <a:spcPts val="0"/>
                        </a:spcBef>
                        <a:spcAft>
                          <a:spcPts val="0"/>
                        </a:spcAft>
                        <a:buNone/>
                      </a:pPr>
                      <a:r>
                        <a:rPr lang="en" sz="2000" b="1"/>
                        <a:t>Then...</a:t>
                      </a:r>
                      <a:endParaRPr sz="2000" b="1"/>
                    </a:p>
                  </a:txBody>
                  <a:tcPr marL="91425" marR="91425" marT="91425" marB="91425"/>
                </a:tc>
                <a:extLst>
                  <a:ext uri="{0D108BD9-81ED-4DB2-BD59-A6C34878D82A}">
                    <a16:rowId xmlns:a16="http://schemas.microsoft.com/office/drawing/2014/main" val="10000"/>
                  </a:ext>
                </a:extLst>
              </a:tr>
              <a:tr h="1409075">
                <a:tc>
                  <a:txBody>
                    <a:bodyPr/>
                    <a:lstStyle/>
                    <a:p>
                      <a:pPr marL="0" lvl="0" indent="0" algn="l" rtl="0">
                        <a:spcBef>
                          <a:spcPts val="0"/>
                        </a:spcBef>
                        <a:spcAft>
                          <a:spcPts val="0"/>
                        </a:spcAft>
                        <a:buNone/>
                      </a:pPr>
                      <a:r>
                        <a:rPr lang="en" sz="1900"/>
                        <a:t>Students need support to integrate information from the text and line graph...</a:t>
                      </a:r>
                      <a:endParaRPr sz="19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409075">
                <a:tc>
                  <a:txBody>
                    <a:bodyPr/>
                    <a:lstStyle/>
                    <a:p>
                      <a:pPr marL="0" lvl="0" indent="0" algn="l" rtl="0">
                        <a:spcBef>
                          <a:spcPts val="0"/>
                        </a:spcBef>
                        <a:spcAft>
                          <a:spcPts val="0"/>
                        </a:spcAft>
                        <a:buNone/>
                      </a:pPr>
                      <a:r>
                        <a:rPr lang="en" sz="1900"/>
                        <a:t>Students independently integrate information from the text and line graph...</a:t>
                      </a:r>
                      <a:endParaRPr sz="19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pic>
        <p:nvPicPr>
          <p:cNvPr id="95" name="Google Shape;95;p18"/>
          <p:cNvPicPr preferRelativeResize="0"/>
          <p:nvPr/>
        </p:nvPicPr>
        <p:blipFill>
          <a:blip r:embed="rId3">
            <a:alphaModFix/>
          </a:blip>
          <a:stretch>
            <a:fillRect/>
          </a:stretch>
        </p:blipFill>
        <p:spPr>
          <a:xfrm>
            <a:off x="7619125" y="-21537"/>
            <a:ext cx="1524875" cy="1524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101" name="Google Shape;101;p19"/>
          <p:cNvSpPr txBox="1">
            <a:spLocks noGrp="1"/>
          </p:cNvSpPr>
          <p:nvPr>
            <p:ph type="body" idx="1"/>
          </p:nvPr>
        </p:nvSpPr>
        <p:spPr>
          <a:xfrm>
            <a:off x="140075" y="1228675"/>
            <a:ext cx="4431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in </a:t>
            </a:r>
            <a:r>
              <a:rPr lang="en" b="1" u="sng">
                <a:solidFill>
                  <a:srgbClr val="980000"/>
                </a:solidFill>
              </a:rPr>
              <a:t>SCHOOLOGY</a:t>
            </a:r>
            <a:endParaRPr b="1" u="sng">
              <a:solidFill>
                <a:srgbClr val="980000"/>
              </a:solidFill>
            </a:endParaRPr>
          </a:p>
          <a:p>
            <a:pPr marL="457200" lvl="0" indent="-317500" algn="l" rtl="0">
              <a:spcBef>
                <a:spcPts val="1600"/>
              </a:spcBef>
              <a:spcAft>
                <a:spcPts val="0"/>
              </a:spcAft>
              <a:buSzPts val="1400"/>
              <a:buChar char="●"/>
            </a:pPr>
            <a:r>
              <a:rPr lang="en"/>
              <a:t>Answer Question 1 in Write: Use text evidence on Page 26 of </a:t>
            </a:r>
            <a:r>
              <a:rPr lang="en" i="1"/>
              <a:t>Cultivating Natural Resources.</a:t>
            </a:r>
            <a:br>
              <a:rPr lang="en" i="1"/>
            </a:br>
            <a:endParaRPr i="1"/>
          </a:p>
          <a:p>
            <a:pPr marL="457200" lvl="0" indent="-317500" algn="l" rtl="0">
              <a:spcBef>
                <a:spcPts val="0"/>
              </a:spcBef>
              <a:spcAft>
                <a:spcPts val="0"/>
              </a:spcAft>
              <a:buSzPts val="1400"/>
              <a:buChar char="●"/>
            </a:pPr>
            <a:r>
              <a:rPr lang="en"/>
              <a:t>Upload a picture on Schoology.</a:t>
            </a:r>
            <a:br>
              <a:rPr lang="en"/>
            </a:br>
            <a:endParaRPr/>
          </a:p>
          <a:p>
            <a:pPr marL="457200" lvl="0" indent="-317500" algn="l" rtl="0">
              <a:spcBef>
                <a:spcPts val="0"/>
              </a:spcBef>
              <a:spcAft>
                <a:spcPts val="0"/>
              </a:spcAft>
              <a:buSzPts val="1400"/>
              <a:buChar char="●"/>
            </a:pPr>
            <a:r>
              <a:rPr lang="en"/>
              <a:t>Continue to build your bookshelf when you are done. Free read if you have time.</a:t>
            </a:r>
            <a:endParaRPr/>
          </a:p>
        </p:txBody>
      </p:sp>
      <p:sp>
        <p:nvSpPr>
          <p:cNvPr id="102" name="Google Shape;102;p19"/>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SzPts val="1400"/>
              <a:buChar char="●"/>
            </a:pPr>
            <a:r>
              <a:rPr lang="en"/>
              <a:t>I will be joining your small groups!</a:t>
            </a:r>
            <a:endParaRPr/>
          </a:p>
          <a:p>
            <a:pPr marL="1371600" lvl="0" indent="0" algn="l" rtl="0">
              <a:spcBef>
                <a:spcPts val="1600"/>
              </a:spcBef>
              <a:spcAft>
                <a:spcPts val="1600"/>
              </a:spcAft>
              <a:buNone/>
            </a:pPr>
            <a:endParaRPr sz="1400" u="sng"/>
          </a:p>
        </p:txBody>
      </p:sp>
      <p:pic>
        <p:nvPicPr>
          <p:cNvPr id="103" name="Google Shape;103;p19"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2314113" y="3797552"/>
            <a:ext cx="1711675" cy="1283775"/>
          </a:xfrm>
          <a:prstGeom prst="rect">
            <a:avLst/>
          </a:prstGeom>
          <a:noFill/>
          <a:ln>
            <a:noFill/>
          </a:ln>
        </p:spPr>
      </p:pic>
      <p:pic>
        <p:nvPicPr>
          <p:cNvPr id="104" name="Google Shape;104;p19" descr="Bitmoji Image"/>
          <p:cNvPicPr preferRelativeResize="0"/>
          <p:nvPr/>
        </p:nvPicPr>
        <p:blipFill>
          <a:blip r:embed="rId5">
            <a:alphaModFix/>
          </a:blip>
          <a:stretch>
            <a:fillRect/>
          </a:stretch>
        </p:blipFill>
        <p:spPr>
          <a:xfrm>
            <a:off x="5440499" y="2041300"/>
            <a:ext cx="2903878" cy="290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04550" y="170400"/>
            <a:ext cx="8865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a:t>
            </a:r>
            <a:r>
              <a:rPr lang="en" u="sng"/>
              <a:t>lesson 5</a:t>
            </a:r>
            <a:r>
              <a:rPr lang="en"/>
              <a:t>: Language in context: correctly use frequently confused words - </a:t>
            </a:r>
            <a:r>
              <a:rPr lang="en" u="sng">
                <a:solidFill>
                  <a:schemeClr val="hlink"/>
                </a:solidFill>
                <a:hlinkClick r:id="rId3"/>
              </a:rPr>
              <a:t>Video</a:t>
            </a:r>
            <a:r>
              <a:rPr lang="en"/>
              <a:t>/take Notes</a:t>
            </a:r>
            <a:endParaRPr/>
          </a:p>
        </p:txBody>
      </p:sp>
      <p:sp>
        <p:nvSpPr>
          <p:cNvPr id="110" name="Google Shape;110;p20"/>
          <p:cNvSpPr txBox="1"/>
          <p:nvPr/>
        </p:nvSpPr>
        <p:spPr>
          <a:xfrm>
            <a:off x="3505200" y="1867575"/>
            <a:ext cx="5725200" cy="21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Source Code Pro"/>
                <a:ea typeface="Source Code Pro"/>
                <a:cs typeface="Source Code Pro"/>
                <a:sym typeface="Source Code Pro"/>
              </a:rPr>
              <a:t>Homophones</a:t>
            </a:r>
            <a:r>
              <a:rPr lang="en" sz="2100">
                <a:latin typeface="Source Code Pro"/>
                <a:ea typeface="Source Code Pro"/>
                <a:cs typeface="Source Code Pro"/>
                <a:sym typeface="Source Code Pro"/>
              </a:rPr>
              <a:t> are words that sound alike, but are usually spelled differently and have a different meaning. </a:t>
            </a:r>
            <a:endParaRPr sz="2100">
              <a:latin typeface="Source Code Pro"/>
              <a:ea typeface="Source Code Pro"/>
              <a:cs typeface="Source Code Pro"/>
              <a:sym typeface="Source Code Pro"/>
            </a:endParaRPr>
          </a:p>
          <a:p>
            <a:pPr marL="0" lvl="0" indent="0" algn="l" rtl="0">
              <a:spcBef>
                <a:spcPts val="0"/>
              </a:spcBef>
              <a:spcAft>
                <a:spcPts val="0"/>
              </a:spcAft>
              <a:buNone/>
            </a:pPr>
            <a:endParaRPr sz="2100">
              <a:latin typeface="Source Code Pro"/>
              <a:ea typeface="Source Code Pro"/>
              <a:cs typeface="Source Code Pro"/>
              <a:sym typeface="Source Code Pro"/>
            </a:endParaRPr>
          </a:p>
          <a:p>
            <a:pPr marL="0" lvl="0" indent="0" algn="l" rtl="0">
              <a:spcBef>
                <a:spcPts val="0"/>
              </a:spcBef>
              <a:spcAft>
                <a:spcPts val="0"/>
              </a:spcAft>
              <a:buNone/>
            </a:pPr>
            <a:r>
              <a:rPr lang="en" sz="2100" b="1">
                <a:latin typeface="Source Code Pro"/>
                <a:ea typeface="Source Code Pro"/>
                <a:cs typeface="Source Code Pro"/>
                <a:sym typeface="Source Code Pro"/>
              </a:rPr>
              <a:t>Common homophones include:</a:t>
            </a:r>
            <a:r>
              <a:rPr lang="en" sz="2100">
                <a:latin typeface="Source Code Pro"/>
                <a:ea typeface="Source Code Pro"/>
                <a:cs typeface="Source Code Pro"/>
                <a:sym typeface="Source Code Pro"/>
              </a:rPr>
              <a:t> their/there/they’re;</a:t>
            </a:r>
            <a:endParaRPr sz="2100">
              <a:latin typeface="Source Code Pro"/>
              <a:ea typeface="Source Code Pro"/>
              <a:cs typeface="Source Code Pro"/>
              <a:sym typeface="Source Code Pro"/>
            </a:endParaRPr>
          </a:p>
          <a:p>
            <a:pPr marL="0" lvl="0" indent="0" algn="l" rtl="0">
              <a:spcBef>
                <a:spcPts val="0"/>
              </a:spcBef>
              <a:spcAft>
                <a:spcPts val="0"/>
              </a:spcAft>
              <a:buNone/>
            </a:pPr>
            <a:r>
              <a:rPr lang="en" sz="2100">
                <a:latin typeface="Source Code Pro"/>
                <a:ea typeface="Source Code Pro"/>
                <a:cs typeface="Source Code Pro"/>
                <a:sym typeface="Source Code Pro"/>
              </a:rPr>
              <a:t>buy/by/bye; cell/sell; whole/hole; where/wear; write;right.</a:t>
            </a:r>
            <a:endParaRPr sz="2100">
              <a:latin typeface="Source Code Pro"/>
              <a:ea typeface="Source Code Pro"/>
              <a:cs typeface="Source Code Pro"/>
              <a:sym typeface="Source Code Pro"/>
            </a:endParaRPr>
          </a:p>
        </p:txBody>
      </p:sp>
      <p:pic>
        <p:nvPicPr>
          <p:cNvPr id="111" name="Google Shape;111;p20"/>
          <p:cNvPicPr preferRelativeResize="0"/>
          <p:nvPr/>
        </p:nvPicPr>
        <p:blipFill>
          <a:blip r:embed="rId4">
            <a:alphaModFix/>
          </a:blip>
          <a:stretch>
            <a:fillRect/>
          </a:stretch>
        </p:blipFill>
        <p:spPr>
          <a:xfrm>
            <a:off x="186550" y="1576875"/>
            <a:ext cx="3200400" cy="3200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248900" y="96150"/>
            <a:ext cx="8827800" cy="8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Language in context:</a:t>
            </a:r>
            <a:r>
              <a:rPr lang="en"/>
              <a:t> </a:t>
            </a:r>
            <a:endParaRPr/>
          </a:p>
          <a:p>
            <a:pPr marL="0" lvl="0" indent="0" algn="l" rtl="0">
              <a:spcBef>
                <a:spcPts val="0"/>
              </a:spcBef>
              <a:spcAft>
                <a:spcPts val="0"/>
              </a:spcAft>
              <a:buNone/>
            </a:pPr>
            <a:r>
              <a:rPr lang="en" sz="4000"/>
              <a:t>correctly use frequently confused words there/their/they’re </a:t>
            </a:r>
            <a:r>
              <a:rPr lang="en" sz="4000" u="sng">
                <a:solidFill>
                  <a:schemeClr val="hlink"/>
                </a:solidFill>
                <a:hlinkClick r:id="rId3"/>
              </a:rPr>
              <a:t>video</a:t>
            </a:r>
            <a:endParaRPr sz="4000"/>
          </a:p>
        </p:txBody>
      </p:sp>
      <p:sp>
        <p:nvSpPr>
          <p:cNvPr id="117" name="Google Shape;117;p21"/>
          <p:cNvSpPr/>
          <p:nvPr/>
        </p:nvSpPr>
        <p:spPr>
          <a:xfrm>
            <a:off x="378850" y="2092450"/>
            <a:ext cx="7600500" cy="14232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Source Code Pro"/>
                <a:ea typeface="Source Code Pro"/>
                <a:cs typeface="Source Code Pro"/>
                <a:sym typeface="Source Code Pro"/>
              </a:rPr>
              <a:t>Their</a:t>
            </a:r>
            <a:r>
              <a:rPr lang="en" sz="2300">
                <a:latin typeface="Source Code Pro"/>
                <a:ea typeface="Source Code Pro"/>
                <a:cs typeface="Source Code Pro"/>
                <a:sym typeface="Source Code Pro"/>
              </a:rPr>
              <a:t> </a:t>
            </a:r>
            <a:r>
              <a:rPr lang="en" sz="2400">
                <a:latin typeface="Source Code Pro"/>
                <a:ea typeface="Source Code Pro"/>
                <a:cs typeface="Source Code Pro"/>
                <a:sym typeface="Source Code Pro"/>
              </a:rPr>
              <a:t>critics, though, fear they are losing sight of what truly benefits the soil. </a:t>
            </a:r>
            <a:endParaRPr sz="1500"/>
          </a:p>
        </p:txBody>
      </p:sp>
      <p:sp>
        <p:nvSpPr>
          <p:cNvPr id="118" name="Google Shape;118;p21"/>
          <p:cNvSpPr/>
          <p:nvPr/>
        </p:nvSpPr>
        <p:spPr>
          <a:xfrm>
            <a:off x="378850" y="3661900"/>
            <a:ext cx="7600500" cy="14232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Source Code Pro"/>
                <a:ea typeface="Source Code Pro"/>
                <a:cs typeface="Source Code Pro"/>
                <a:sym typeface="Source Code Pro"/>
              </a:rPr>
              <a:t>In the Midwest, </a:t>
            </a:r>
            <a:r>
              <a:rPr lang="en" sz="2400" b="1">
                <a:latin typeface="Source Code Pro"/>
                <a:ea typeface="Source Code Pro"/>
                <a:cs typeface="Source Code Pro"/>
                <a:sym typeface="Source Code Pro"/>
              </a:rPr>
              <a:t>there</a:t>
            </a:r>
            <a:r>
              <a:rPr lang="en" sz="2400">
                <a:latin typeface="Source Code Pro"/>
                <a:ea typeface="Source Code Pro"/>
                <a:cs typeface="Source Code Pro"/>
                <a:sym typeface="Source Code Pro"/>
              </a:rPr>
              <a:t> are critics who fear that farmers are losing sight of what truly benefits the soil. </a:t>
            </a:r>
            <a:endParaRPr sz="1500">
              <a:latin typeface="Source Code Pro"/>
              <a:ea typeface="Source Code Pro"/>
              <a:cs typeface="Source Code Pro"/>
              <a:sym typeface="Source Code Pro"/>
            </a:endParaRPr>
          </a:p>
        </p:txBody>
      </p:sp>
      <p:pic>
        <p:nvPicPr>
          <p:cNvPr id="119" name="Google Shape;119;p21"/>
          <p:cNvPicPr preferRelativeResize="0"/>
          <p:nvPr/>
        </p:nvPicPr>
        <p:blipFill>
          <a:blip r:embed="rId4">
            <a:alphaModFix/>
          </a:blip>
          <a:stretch>
            <a:fillRect/>
          </a:stretch>
        </p:blipFill>
        <p:spPr>
          <a:xfrm>
            <a:off x="6929250" y="47375"/>
            <a:ext cx="1898825" cy="18988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910</Words>
  <Application>Microsoft Office PowerPoint</Application>
  <PresentationFormat>On-screen Show (16:9)</PresentationFormat>
  <Paragraphs>98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Chelsea Market</vt:lpstr>
      <vt:lpstr>Arial</vt:lpstr>
      <vt:lpstr>Amatic SC</vt:lpstr>
      <vt:lpstr>Roboto</vt:lpstr>
      <vt:lpstr>Source Code Pro</vt:lpstr>
      <vt:lpstr>Beach Day</vt:lpstr>
      <vt:lpstr>Quick write:    if you could drive, Where would you go? What would you do?</vt:lpstr>
      <vt:lpstr>tuesday October 20, 2020</vt:lpstr>
      <vt:lpstr>PowerPoint Presentation</vt:lpstr>
      <vt:lpstr>ELA  9:10-10:30</vt:lpstr>
      <vt:lpstr>Benchmark:Week three:Lesson 4- Draw on Information from Multiple Sources</vt:lpstr>
      <vt:lpstr>Reinforce or Reaffirm the Strategy  </vt:lpstr>
      <vt:lpstr>Independent Practice - Small Group</vt:lpstr>
      <vt:lpstr>Benchmark: lesson 5: Language in context: correctly use frequently confused words - Video/take Notes</vt:lpstr>
      <vt:lpstr>Language in context:  correctly use frequently confused words there/their/they’re video</vt:lpstr>
      <vt:lpstr>Guided practice: work with groups</vt:lpstr>
      <vt:lpstr>Independent Practice - Small Group</vt:lpstr>
      <vt:lpstr>Math 10:35-11:45</vt:lpstr>
      <vt:lpstr>Eureka: Module 2- Lesson 7 </vt:lpstr>
      <vt:lpstr>Writing 12:25-1:00</vt:lpstr>
      <vt:lpstr>Benchmark: Lesson 6: write an informative/explanatory essay: develop the topic with facts, details, and quotations from sources - check! </vt:lpstr>
      <vt:lpstr>Facts and details to support my main ideas</vt:lpstr>
      <vt:lpstr>Conclusion - expanding on these facts to get 5 sentences</vt:lpstr>
      <vt:lpstr>Creating an conclusion for your informative essay </vt:lpstr>
      <vt:lpstr>Practice in breakout room  </vt:lpstr>
      <vt:lpstr>Independent Practice - Small Group</vt:lpstr>
      <vt:lpstr>Social Studies Day!  Afternoon/Asynchronous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write:    if you could drive, Where would you go? What would you do?</dc:title>
  <dc:creator>Dana's Computer</dc:creator>
  <cp:lastModifiedBy>Dana Hedke</cp:lastModifiedBy>
  <cp:revision>1</cp:revision>
  <dcterms:modified xsi:type="dcterms:W3CDTF">2020-10-20T12:51:24Z</dcterms:modified>
</cp:coreProperties>
</file>