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matic SC" panose="020B0604020202020204" charset="-79"/>
      <p:regular r:id="rId16"/>
      <p:bold r:id="rId17"/>
    </p:embeddedFont>
    <p:embeddedFont>
      <p:font typeface="Source Code Pro" panose="020B0604020202020204" charset="0"/>
      <p:regular r:id="rId18"/>
      <p:bold r:id="rId19"/>
      <p:italic r:id="rId20"/>
      <p:boldItalic r:id="rId21"/>
    </p:embeddedFont>
    <p:embeddedFont>
      <p:font typeface="Chelsea Marke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d522af5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9d522af5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e8c2ee61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e8c2ee61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e8c2ee61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e8c2ee61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e8c2ee61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e8c2ee61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e8c2ee615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e8c2ee615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d522af56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d522af56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d522af56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d522af56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d522af56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d522af56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e8c2ee61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e8c2ee61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youtube.com/watch?v=bjYzVtjFQzE&amp;t=146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zearn.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brainpop.com/english/studyandreadingskills/mindfulnes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ecreader-production.benchmarkuniverse.com/#cfg-teacher-shelf/ref-create/asset-ebook/prod-X57976/8"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becreader-production.benchmarkuniverse.com/#cfg-teacher-shelf/ref-create/asset-ebook/prod-X57976/page:2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148725" y="510325"/>
            <a:ext cx="4404900" cy="3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highlight>
                  <a:schemeClr val="dk1"/>
                </a:highlight>
              </a:rPr>
              <a:t>Quick write:</a:t>
            </a:r>
            <a:r>
              <a:rPr lang="en"/>
              <a:t> </a:t>
            </a:r>
            <a:endParaRPr/>
          </a:p>
          <a:p>
            <a:pPr marL="0" lvl="0" indent="0" algn="ctr" rtl="0">
              <a:spcBef>
                <a:spcPts val="0"/>
              </a:spcBef>
              <a:spcAft>
                <a:spcPts val="0"/>
              </a:spcAft>
              <a:buNone/>
            </a:pPr>
            <a:endParaRPr sz="2200">
              <a:solidFill>
                <a:srgbClr val="212529"/>
              </a:solidFill>
            </a:endParaRPr>
          </a:p>
          <a:p>
            <a:pPr marL="0" lvl="0" indent="0" algn="ctr" rtl="0">
              <a:spcBef>
                <a:spcPts val="0"/>
              </a:spcBef>
              <a:spcAft>
                <a:spcPts val="0"/>
              </a:spcAft>
              <a:buNone/>
            </a:pPr>
            <a:r>
              <a:rPr lang="en" sz="3000">
                <a:solidFill>
                  <a:srgbClr val="000000"/>
                </a:solidFill>
                <a:highlight>
                  <a:srgbClr val="FFFFFF"/>
                </a:highlight>
              </a:rPr>
              <a:t> If you had a podcast, what would you talk about on your show?</a:t>
            </a:r>
            <a:endParaRPr sz="3000">
              <a:solidFill>
                <a:srgbClr val="212529"/>
              </a:solidFill>
            </a:endParaRPr>
          </a:p>
        </p:txBody>
      </p:sp>
      <p:pic>
        <p:nvPicPr>
          <p:cNvPr id="57" name="Google Shape;57;p13" descr="Clientmoji"/>
          <p:cNvPicPr preferRelativeResize="0"/>
          <p:nvPr/>
        </p:nvPicPr>
        <p:blipFill>
          <a:blip r:embed="rId3">
            <a:alphaModFix/>
          </a:blip>
          <a:stretch>
            <a:fillRect/>
          </a:stretch>
        </p:blipFill>
        <p:spPr>
          <a:xfrm>
            <a:off x="-143025" y="179250"/>
            <a:ext cx="2497950" cy="2497950"/>
          </a:xfrm>
          <a:prstGeom prst="rect">
            <a:avLst/>
          </a:prstGeom>
          <a:noFill/>
          <a:ln>
            <a:noFill/>
          </a:ln>
        </p:spPr>
      </p:pic>
      <p:pic>
        <p:nvPicPr>
          <p:cNvPr id="58" name="Google Shape;58;p13" descr="Clientmoji"/>
          <p:cNvPicPr preferRelativeResize="0"/>
          <p:nvPr/>
        </p:nvPicPr>
        <p:blipFill>
          <a:blip r:embed="rId4">
            <a:alphaModFix/>
          </a:blip>
          <a:stretch>
            <a:fillRect/>
          </a:stretch>
        </p:blipFill>
        <p:spPr>
          <a:xfrm>
            <a:off x="6553625" y="2434700"/>
            <a:ext cx="2708800" cy="27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717500" y="317700"/>
            <a:ext cx="8004300" cy="8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9 </a:t>
            </a:r>
            <a:endParaRPr/>
          </a:p>
        </p:txBody>
      </p:sp>
      <p:sp>
        <p:nvSpPr>
          <p:cNvPr id="126" name="Google Shape;126;p22"/>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Application Problem page 177 - </a:t>
            </a:r>
            <a:r>
              <a:rPr lang="en" u="sng">
                <a:solidFill>
                  <a:schemeClr val="hlink"/>
                </a:solidFill>
                <a:hlinkClick r:id="rId3"/>
              </a:rPr>
              <a:t>4 minutes</a:t>
            </a:r>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9 Video</a:t>
            </a:r>
            <a:endParaRPr/>
          </a:p>
          <a:p>
            <a:pPr marL="457200" lvl="0" indent="-342900" algn="l" rtl="0">
              <a:spcBef>
                <a:spcPts val="0"/>
              </a:spcBef>
              <a:spcAft>
                <a:spcPts val="0"/>
              </a:spcAft>
              <a:buClr>
                <a:srgbClr val="000000"/>
              </a:buClr>
              <a:buSzPts val="1800"/>
              <a:buAutoNum type="arabicPeriod"/>
            </a:pPr>
            <a:r>
              <a:rPr lang="en"/>
              <a:t>Learn Pages </a:t>
            </a:r>
            <a:endParaRPr sz="1800"/>
          </a:p>
          <a:p>
            <a:pPr marL="914400" lvl="1" indent="-342900" algn="l" rtl="0">
              <a:spcBef>
                <a:spcPts val="0"/>
              </a:spcBef>
              <a:spcAft>
                <a:spcPts val="0"/>
              </a:spcAft>
              <a:buSzPts val="1800"/>
              <a:buAutoNum type="alphaLcPeriod"/>
            </a:pPr>
            <a:r>
              <a:rPr lang="en" sz="1800"/>
              <a:t>Practice 179-181</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914400" lvl="0" indent="0" algn="l" rtl="0">
              <a:spcBef>
                <a:spcPts val="1600"/>
              </a:spcBef>
              <a:spcAft>
                <a:spcPts val="0"/>
              </a:spcAft>
              <a:buNone/>
            </a:pPr>
            <a:endParaRPr sz="800">
              <a:solidFill>
                <a:srgbClr val="980000"/>
              </a:solidFill>
              <a:highlight>
                <a:srgbClr val="FFFF00"/>
              </a:highlight>
            </a:endParaRPr>
          </a:p>
          <a:p>
            <a:pPr marL="457200" lvl="0" indent="-342900" algn="l" rtl="0">
              <a:spcBef>
                <a:spcPts val="160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M2L10 - </a:t>
            </a:r>
            <a:r>
              <a:rPr lang="en" sz="1800" b="1" u="sng"/>
              <a:t>BE ON LESSON 11</a:t>
            </a:r>
            <a:r>
              <a:rPr lang="en" sz="1800"/>
              <a:t> </a:t>
            </a:r>
            <a:endParaRPr sz="1600" b="1" i="1">
              <a:solidFill>
                <a:srgbClr val="FF9900"/>
              </a:solidFill>
            </a:endParaRPr>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06425" y="1348725"/>
            <a:ext cx="8296800" cy="24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Writers workshop</a:t>
            </a:r>
            <a:endParaRPr/>
          </a:p>
          <a:p>
            <a:pPr marL="0" lvl="0" indent="0" algn="ctr" rtl="0">
              <a:spcBef>
                <a:spcPts val="0"/>
              </a:spcBef>
              <a:spcAft>
                <a:spcPts val="0"/>
              </a:spcAft>
              <a:buNone/>
            </a:pPr>
            <a:r>
              <a:rPr lang="en"/>
              <a:t>12:25-1:00</a:t>
            </a:r>
            <a:endParaRPr/>
          </a:p>
          <a:p>
            <a:pPr marL="0" lvl="0" indent="0" algn="ctr" rtl="0">
              <a:spcBef>
                <a:spcPts val="0"/>
              </a:spcBef>
              <a:spcAft>
                <a:spcPts val="0"/>
              </a:spcAft>
              <a:buNone/>
            </a:pPr>
            <a:endParaRPr/>
          </a:p>
        </p:txBody>
      </p:sp>
      <p:pic>
        <p:nvPicPr>
          <p:cNvPr id="132" name="Google Shape;132;p23"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your writing - continuing to publish</a:t>
            </a:r>
            <a:endParaRPr/>
          </a:p>
        </p:txBody>
      </p:sp>
      <p:sp>
        <p:nvSpPr>
          <p:cNvPr id="138" name="Google Shape;138;p24"/>
          <p:cNvSpPr/>
          <p:nvPr/>
        </p:nvSpPr>
        <p:spPr>
          <a:xfrm>
            <a:off x="311700" y="1124700"/>
            <a:ext cx="8060700" cy="39021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rgbClr val="212529"/>
                </a:solidFill>
                <a:latin typeface="Source Code Pro"/>
                <a:ea typeface="Source Code Pro"/>
                <a:cs typeface="Source Code Pro"/>
                <a:sym typeface="Source Code Pro"/>
              </a:rPr>
              <a:t>You will be sharing your paper with small groups today. If you do not know your draft done, you will not be participating with your peers. As a peer tutor you will be looking for: facts, page numbers, paragraph numbers, and authors mentioned in their written information. You will continue to work independently to finalize the edits done on your essay.</a:t>
            </a:r>
            <a:endParaRPr sz="1900" b="1">
              <a:solidFill>
                <a:srgbClr val="212529"/>
              </a:solidFill>
              <a:latin typeface="Source Code Pro"/>
              <a:ea typeface="Source Code Pro"/>
              <a:cs typeface="Source Code Pro"/>
              <a:sym typeface="Source Code Pro"/>
            </a:endParaRPr>
          </a:p>
          <a:p>
            <a:pPr marL="0" lvl="0" indent="0" algn="l" rtl="0">
              <a:spcBef>
                <a:spcPts val="0"/>
              </a:spcBef>
              <a:spcAft>
                <a:spcPts val="0"/>
              </a:spcAft>
              <a:buNone/>
            </a:pPr>
            <a:endParaRPr sz="1900" b="1">
              <a:solidFill>
                <a:srgbClr val="212529"/>
              </a:solidFill>
              <a:latin typeface="Source Code Pro"/>
              <a:ea typeface="Source Code Pro"/>
              <a:cs typeface="Source Code Pro"/>
              <a:sym typeface="Source Code Pro"/>
            </a:endParaRPr>
          </a:p>
          <a:p>
            <a:pPr marL="0" lvl="0" indent="0" algn="ctr" rtl="0">
              <a:spcBef>
                <a:spcPts val="0"/>
              </a:spcBef>
              <a:spcAft>
                <a:spcPts val="0"/>
              </a:spcAft>
              <a:buNone/>
            </a:pPr>
            <a:r>
              <a:rPr lang="en" sz="1900" b="1">
                <a:solidFill>
                  <a:srgbClr val="212529"/>
                </a:solidFill>
                <a:highlight>
                  <a:srgbClr val="FFFF00"/>
                </a:highlight>
                <a:latin typeface="Source Code Pro"/>
                <a:ea typeface="Source Code Pro"/>
                <a:cs typeface="Source Code Pro"/>
                <a:sym typeface="Source Code Pro"/>
              </a:rPr>
              <a:t>Today you complete your last revision and edit session</a:t>
            </a:r>
            <a:endParaRPr sz="1900" b="1">
              <a:solidFill>
                <a:srgbClr val="212529"/>
              </a:solidFill>
              <a:highlight>
                <a:srgbClr val="FFFF00"/>
              </a:highlight>
              <a:latin typeface="Source Code Pro"/>
              <a:ea typeface="Source Code Pro"/>
              <a:cs typeface="Source Code Pro"/>
              <a:sym typeface="Source Code Pro"/>
            </a:endParaRPr>
          </a:p>
        </p:txBody>
      </p:sp>
      <p:pic>
        <p:nvPicPr>
          <p:cNvPr id="139" name="Google Shape;139;p24"/>
          <p:cNvPicPr preferRelativeResize="0"/>
          <p:nvPr/>
        </p:nvPicPr>
        <p:blipFill>
          <a:blip r:embed="rId3">
            <a:alphaModFix/>
          </a:blip>
          <a:stretch>
            <a:fillRect/>
          </a:stretch>
        </p:blipFill>
        <p:spPr>
          <a:xfrm>
            <a:off x="7456000" y="0"/>
            <a:ext cx="1594025" cy="1594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SOCIAL STUDIES Day! </a:t>
            </a:r>
            <a:endParaRPr sz="2000">
              <a:solidFill>
                <a:srgbClr val="980000"/>
              </a:solidFill>
            </a:endParaRPr>
          </a:p>
          <a:p>
            <a:pPr marL="0" lvl="0" indent="0" algn="l" rtl="0">
              <a:spcBef>
                <a:spcPts val="0"/>
              </a:spcBef>
              <a:spcAft>
                <a:spcPts val="0"/>
              </a:spcAft>
              <a:buNone/>
            </a:pPr>
            <a:r>
              <a:rPr lang="en" sz="2900"/>
              <a:t>Afternoon/Asynchronous Work</a:t>
            </a:r>
            <a:endParaRPr sz="2900"/>
          </a:p>
        </p:txBody>
      </p:sp>
      <p:sp>
        <p:nvSpPr>
          <p:cNvPr id="145" name="Google Shape;145;p25"/>
          <p:cNvSpPr txBox="1">
            <a:spLocks noGrp="1"/>
          </p:cNvSpPr>
          <p:nvPr>
            <p:ph type="body" idx="1"/>
          </p:nvPr>
        </p:nvSpPr>
        <p:spPr>
          <a:xfrm>
            <a:off x="171650" y="947475"/>
            <a:ext cx="7412700" cy="4141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Clr>
                <a:srgbClr val="000000"/>
              </a:buClr>
              <a:buSzPts val="1400"/>
              <a:buAutoNum type="arabicPeriod"/>
            </a:pPr>
            <a:r>
              <a:rPr lang="en" sz="1400">
                <a:solidFill>
                  <a:srgbClr val="000000"/>
                </a:solidFill>
                <a:highlight>
                  <a:srgbClr val="FFFFFF"/>
                </a:highlight>
              </a:rPr>
              <a:t>Watch your SOCIAL STUDIES video to compare the peoples of the Pacific Northwest to the Southwest</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Complete your SOCIAL STUDIES exit ticket</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Ensure that all tasks in 10-22 folder are completed </a:t>
            </a:r>
            <a:endParaRPr sz="1400" b="1">
              <a:solidFill>
                <a:srgbClr val="000000"/>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20 minutes - </a:t>
            </a:r>
            <a:r>
              <a:rPr lang="en" sz="1400" i="1">
                <a:solidFill>
                  <a:srgbClr val="000000"/>
                </a:solidFill>
                <a:highlight>
                  <a:srgbClr val="FFFFFF"/>
                </a:highlight>
              </a:rPr>
              <a:t>using books on your bookshelf in Benchmark</a:t>
            </a:r>
            <a:endParaRPr sz="1200" i="1">
              <a:solidFill>
                <a:srgbClr val="000000"/>
              </a:solidFill>
              <a:highlight>
                <a:srgbClr val="FFFF00"/>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a:t>
            </a:r>
            <a:r>
              <a:rPr lang="en" sz="1400" u="sng">
                <a:solidFill>
                  <a:schemeClr val="hlink"/>
                </a:solidFill>
                <a:highlight>
                  <a:schemeClr val="lt1"/>
                </a:highlight>
                <a:hlinkClick r:id="rId3"/>
              </a:rPr>
              <a:t>Zearn</a:t>
            </a:r>
            <a:r>
              <a:rPr lang="en" sz="1400">
                <a:solidFill>
                  <a:srgbClr val="000000"/>
                </a:solidFill>
                <a:highlight>
                  <a:schemeClr val="lt1"/>
                </a:highlight>
              </a:rPr>
              <a:t> M2L10</a:t>
            </a:r>
            <a:r>
              <a:rPr lang="en" sz="1400">
                <a:solidFill>
                  <a:srgbClr val="FF0000"/>
                </a:solidFill>
                <a:highlight>
                  <a:schemeClr val="lt1"/>
                </a:highlight>
              </a:rPr>
              <a:t> (be on lesson 11)</a:t>
            </a:r>
            <a:endParaRPr sz="1400">
              <a:solidFill>
                <a:srgbClr val="FF0000"/>
              </a:solidFill>
              <a:highlight>
                <a:schemeClr val="lt1"/>
              </a:highlight>
            </a:endParaRPr>
          </a:p>
          <a:p>
            <a:pPr marL="0" marR="0" lvl="0" indent="0" algn="ctr" rtl="0">
              <a:spcBef>
                <a:spcPts val="1700"/>
              </a:spcBef>
              <a:spcAft>
                <a:spcPts val="0"/>
              </a:spcAft>
              <a:buNone/>
            </a:pPr>
            <a:r>
              <a:rPr lang="en" sz="1400">
                <a:solidFill>
                  <a:srgbClr val="000000"/>
                </a:solidFill>
              </a:rPr>
              <a:t>*REMINDER - MUSIC IS TODAY</a:t>
            </a:r>
            <a:endParaRPr sz="1400">
              <a:solidFill>
                <a:srgbClr val="000000"/>
              </a:solidFill>
            </a:endParaRPr>
          </a:p>
          <a:p>
            <a:pPr marL="0" marR="0" lvl="0" indent="0" algn="ctr" rtl="0">
              <a:spcBef>
                <a:spcPts val="1700"/>
              </a:spcBef>
              <a:spcAft>
                <a:spcPts val="0"/>
              </a:spcAft>
              <a:buNone/>
            </a:pPr>
            <a:r>
              <a:rPr lang="en" sz="1400" b="1">
                <a:solidFill>
                  <a:srgbClr val="000000"/>
                </a:solidFill>
                <a:highlight>
                  <a:srgbClr val="FFFF00"/>
                </a:highlight>
              </a:rPr>
              <a:t>TOMORROW YOU HAVE BENCHMARK ASSESSMENT UNIT 1 WEEK 3, &amp; A MATH QUIZ</a:t>
            </a:r>
            <a:endParaRPr sz="1400" b="1">
              <a:solidFill>
                <a:srgbClr val="000000"/>
              </a:solidFill>
              <a:highlight>
                <a:srgbClr val="FFFF00"/>
              </a:highlight>
            </a:endParaRPr>
          </a:p>
          <a:p>
            <a:pPr marL="0" lvl="0" indent="0" algn="l" rtl="0">
              <a:spcBef>
                <a:spcPts val="1700"/>
              </a:spcBef>
              <a:spcAft>
                <a:spcPts val="1600"/>
              </a:spcAft>
              <a:buNone/>
            </a:pPr>
            <a:endParaRPr sz="1600">
              <a:solidFill>
                <a:srgbClr val="000000"/>
              </a:solidFill>
              <a:highlight>
                <a:srgbClr val="FFFF00"/>
              </a:highlight>
            </a:endParaRPr>
          </a:p>
        </p:txBody>
      </p:sp>
      <p:pic>
        <p:nvPicPr>
          <p:cNvPr id="146" name="Google Shape;146;p25" descr="reading"/>
          <p:cNvPicPr preferRelativeResize="0"/>
          <p:nvPr/>
        </p:nvPicPr>
        <p:blipFill>
          <a:blip r:embed="rId4">
            <a:alphaModFix/>
          </a:blip>
          <a:stretch>
            <a:fillRect/>
          </a:stretch>
        </p:blipFill>
        <p:spPr>
          <a:xfrm>
            <a:off x="7198913" y="2730375"/>
            <a:ext cx="1760025" cy="1760025"/>
          </a:xfrm>
          <a:prstGeom prst="rect">
            <a:avLst/>
          </a:prstGeom>
          <a:noFill/>
          <a:ln>
            <a:noFill/>
          </a:ln>
        </p:spPr>
      </p:pic>
      <p:pic>
        <p:nvPicPr>
          <p:cNvPr id="147" name="Google Shape;147;p25"/>
          <p:cNvPicPr preferRelativeResize="0"/>
          <p:nvPr/>
        </p:nvPicPr>
        <p:blipFill>
          <a:blip r:embed="rId5">
            <a:alphaModFix/>
          </a:blip>
          <a:stretch>
            <a:fillRect/>
          </a:stretch>
        </p:blipFill>
        <p:spPr>
          <a:xfrm>
            <a:off x="7065350" y="-46200"/>
            <a:ext cx="2027150" cy="202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2594725" y="392150"/>
            <a:ext cx="6237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Thursday</a:t>
            </a:r>
            <a:endParaRPr/>
          </a:p>
          <a:p>
            <a:pPr marL="0" lvl="0" indent="0" algn="ctr" rtl="0">
              <a:spcBef>
                <a:spcPts val="0"/>
              </a:spcBef>
              <a:spcAft>
                <a:spcPts val="0"/>
              </a:spcAft>
              <a:buNone/>
            </a:pPr>
            <a:r>
              <a:rPr lang="en"/>
              <a:t>October 22, 2020</a:t>
            </a:r>
            <a:endParaRPr/>
          </a:p>
        </p:txBody>
      </p:sp>
      <p:sp>
        <p:nvSpPr>
          <p:cNvPr id="64" name="Google Shape;64;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 </a:t>
            </a:r>
            <a:r>
              <a:rPr lang="en" u="sng">
                <a:solidFill>
                  <a:schemeClr val="hlink"/>
                </a:solidFill>
                <a:hlinkClick r:id="rId3"/>
              </a:rPr>
              <a:t>Video</a:t>
            </a:r>
            <a:r>
              <a:rPr lang="en"/>
              <a:t>: Mindfulness</a:t>
            </a:r>
            <a:endParaRPr/>
          </a:p>
        </p:txBody>
      </p:sp>
      <p:pic>
        <p:nvPicPr>
          <p:cNvPr id="65" name="Google Shape;65;p14" descr="welcome"/>
          <p:cNvPicPr preferRelativeResize="0"/>
          <p:nvPr/>
        </p:nvPicPr>
        <p:blipFill>
          <a:blip r:embed="rId4">
            <a:alphaModFix/>
          </a:blip>
          <a:stretch>
            <a:fillRect/>
          </a:stretch>
        </p:blipFill>
        <p:spPr>
          <a:xfrm>
            <a:off x="83400" y="470025"/>
            <a:ext cx="2803950" cy="280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71" name="Google Shape;71;p15" descr="Bitmoji Image"/>
          <p:cNvPicPr preferRelativeResize="0"/>
          <p:nvPr/>
        </p:nvPicPr>
        <p:blipFill>
          <a:blip r:embed="rId4">
            <a:alphaModFix/>
          </a:blip>
          <a:stretch>
            <a:fillRect/>
          </a:stretch>
        </p:blipFill>
        <p:spPr>
          <a:xfrm>
            <a:off x="14700" y="0"/>
            <a:ext cx="1383250" cy="1383250"/>
          </a:xfrm>
          <a:prstGeom prst="rect">
            <a:avLst/>
          </a:prstGeom>
          <a:noFill/>
          <a:ln>
            <a:noFill/>
          </a:ln>
        </p:spPr>
      </p:pic>
      <p:pic>
        <p:nvPicPr>
          <p:cNvPr id="72" name="Google Shape;72;p15" descr="Clientmoji"/>
          <p:cNvPicPr preferRelativeResize="0"/>
          <p:nvPr/>
        </p:nvPicPr>
        <p:blipFill>
          <a:blip r:embed="rId5">
            <a:alphaModFix/>
          </a:blip>
          <a:stretch>
            <a:fillRect/>
          </a:stretch>
        </p:blipFill>
        <p:spPr>
          <a:xfrm>
            <a:off x="7590200" y="3662400"/>
            <a:ext cx="1553800" cy="155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90050" y="448050"/>
            <a:ext cx="3154200" cy="11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ELA </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9:10-10:30</a:t>
            </a:r>
            <a:endParaRPr sz="2400">
              <a:solidFill>
                <a:srgbClr val="93C47D"/>
              </a:solidFill>
              <a:latin typeface="Chelsea Market"/>
              <a:ea typeface="Chelsea Market"/>
              <a:cs typeface="Chelsea Market"/>
              <a:sym typeface="Chelsea Market"/>
            </a:endParaRPr>
          </a:p>
        </p:txBody>
      </p:sp>
      <p:pic>
        <p:nvPicPr>
          <p:cNvPr id="78" name="Google Shape;78;p16" descr="globe"/>
          <p:cNvPicPr preferRelativeResize="0"/>
          <p:nvPr/>
        </p:nvPicPr>
        <p:blipFill>
          <a:blip r:embed="rId4">
            <a:alphaModFix/>
          </a:blip>
          <a:stretch>
            <a:fillRect/>
          </a:stretch>
        </p:blipFill>
        <p:spPr>
          <a:xfrm>
            <a:off x="5494375" y="559025"/>
            <a:ext cx="1918725" cy="1918725"/>
          </a:xfrm>
          <a:prstGeom prst="rect">
            <a:avLst/>
          </a:prstGeom>
          <a:noFill/>
          <a:ln>
            <a:noFill/>
          </a:ln>
        </p:spPr>
      </p:pic>
      <p:pic>
        <p:nvPicPr>
          <p:cNvPr id="79" name="Google Shape;79;p16"/>
          <p:cNvPicPr preferRelativeResize="0"/>
          <p:nvPr/>
        </p:nvPicPr>
        <p:blipFill>
          <a:blip r:embed="rId5">
            <a:alphaModFix/>
          </a:blip>
          <a:stretch>
            <a:fillRect/>
          </a:stretch>
        </p:blipFill>
        <p:spPr>
          <a:xfrm>
            <a:off x="2569188" y="729063"/>
            <a:ext cx="3098925" cy="4129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Benchmark:Week three:</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9- Integrate Information from Several Texts on the Same Topic</a:t>
            </a:r>
            <a:endParaRPr sz="4000"/>
          </a:p>
        </p:txBody>
      </p:sp>
      <p:pic>
        <p:nvPicPr>
          <p:cNvPr id="85" name="Google Shape;85;p17">
            <a:hlinkClick r:id="rId4"/>
          </p:cNvPr>
          <p:cNvPicPr preferRelativeResize="0"/>
          <p:nvPr/>
        </p:nvPicPr>
        <p:blipFill>
          <a:blip r:embed="rId5">
            <a:alphaModFix/>
          </a:blip>
          <a:stretch>
            <a:fillRect/>
          </a:stretch>
        </p:blipFill>
        <p:spPr>
          <a:xfrm>
            <a:off x="311700" y="1847088"/>
            <a:ext cx="4260301" cy="2394325"/>
          </a:xfrm>
          <a:prstGeom prst="rect">
            <a:avLst/>
          </a:prstGeom>
          <a:noFill/>
          <a:ln>
            <a:noFill/>
          </a:ln>
        </p:spPr>
      </p:pic>
      <p:sp>
        <p:nvSpPr>
          <p:cNvPr id="86" name="Google Shape;86;p17"/>
          <p:cNvSpPr txBox="1"/>
          <p:nvPr/>
        </p:nvSpPr>
        <p:spPr>
          <a:xfrm>
            <a:off x="5038250" y="1796950"/>
            <a:ext cx="43329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ource Code Pro"/>
                <a:ea typeface="Source Code Pro"/>
                <a:cs typeface="Source Code Pro"/>
                <a:sym typeface="Source Code Pro"/>
              </a:rPr>
              <a:t>Constructive Conversation: Partner</a:t>
            </a:r>
            <a:endParaRPr b="1">
              <a:latin typeface="Source Code Pro"/>
              <a:ea typeface="Source Code Pro"/>
              <a:cs typeface="Source Code Pro"/>
              <a:sym typeface="Source Code Pro"/>
            </a:endParaRPr>
          </a:p>
        </p:txBody>
      </p:sp>
      <p:pic>
        <p:nvPicPr>
          <p:cNvPr id="87" name="Google Shape;87;p17"/>
          <p:cNvPicPr preferRelativeResize="0"/>
          <p:nvPr/>
        </p:nvPicPr>
        <p:blipFill>
          <a:blip r:embed="rId6">
            <a:alphaModFix/>
          </a:blip>
          <a:stretch>
            <a:fillRect/>
          </a:stretch>
        </p:blipFill>
        <p:spPr>
          <a:xfrm>
            <a:off x="5452051" y="2214925"/>
            <a:ext cx="3316995" cy="1366350"/>
          </a:xfrm>
          <a:prstGeom prst="rect">
            <a:avLst/>
          </a:prstGeom>
          <a:noFill/>
          <a:ln>
            <a:noFill/>
          </a:ln>
        </p:spPr>
      </p:pic>
      <p:pic>
        <p:nvPicPr>
          <p:cNvPr id="88" name="Google Shape;88;p17"/>
          <p:cNvPicPr preferRelativeResize="0"/>
          <p:nvPr/>
        </p:nvPicPr>
        <p:blipFill>
          <a:blip r:embed="rId7">
            <a:alphaModFix/>
          </a:blip>
          <a:stretch>
            <a:fillRect/>
          </a:stretch>
        </p:blipFill>
        <p:spPr>
          <a:xfrm>
            <a:off x="6141327" y="3269575"/>
            <a:ext cx="1938450" cy="19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a:t>
            </a:r>
            <a:endParaRPr/>
          </a:p>
        </p:txBody>
      </p:sp>
      <p:sp>
        <p:nvSpPr>
          <p:cNvPr id="94" name="Google Shape;94;p1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17500" algn="l" rtl="0">
              <a:spcBef>
                <a:spcPts val="1600"/>
              </a:spcBef>
              <a:spcAft>
                <a:spcPts val="0"/>
              </a:spcAft>
              <a:buSzPts val="1400"/>
              <a:buChar char="●"/>
            </a:pPr>
            <a:r>
              <a:rPr lang="en"/>
              <a:t>Answer Question 3 in Write: Use Text Evidence on page 26 of </a:t>
            </a:r>
            <a:r>
              <a:rPr lang="en" i="1"/>
              <a:t>Cultivating Natural Resources.</a:t>
            </a:r>
            <a:br>
              <a:rPr lang="en" i="1"/>
            </a:br>
            <a:endParaRPr i="1"/>
          </a:p>
          <a:p>
            <a:pPr marL="457200" lvl="0" indent="-317500" algn="l" rtl="0">
              <a:spcBef>
                <a:spcPts val="0"/>
              </a:spcBef>
              <a:spcAft>
                <a:spcPts val="0"/>
              </a:spcAft>
              <a:buSzPts val="1400"/>
              <a:buChar char="●"/>
            </a:pPr>
            <a:r>
              <a:rPr lang="en"/>
              <a:t>Upload a picture on Schoology.</a:t>
            </a:r>
            <a:endParaRPr/>
          </a:p>
        </p:txBody>
      </p:sp>
      <p:sp>
        <p:nvSpPr>
          <p:cNvPr id="95" name="Google Shape;95;p1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1371600" lvl="0" indent="0" algn="l" rtl="0">
              <a:spcBef>
                <a:spcPts val="0"/>
              </a:spcBef>
              <a:spcAft>
                <a:spcPts val="1600"/>
              </a:spcAft>
              <a:buNone/>
            </a:pPr>
            <a:r>
              <a:rPr lang="en"/>
              <a:t>10 minutes</a:t>
            </a:r>
            <a:endParaRPr/>
          </a:p>
        </p:txBody>
      </p:sp>
      <p:pic>
        <p:nvPicPr>
          <p:cNvPr id="96" name="Google Shape;96;p18"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5815663" y="1093852"/>
            <a:ext cx="1711675" cy="1283775"/>
          </a:xfrm>
          <a:prstGeom prst="rect">
            <a:avLst/>
          </a:prstGeom>
          <a:noFill/>
          <a:ln>
            <a:noFill/>
          </a:ln>
        </p:spPr>
      </p:pic>
      <p:pic>
        <p:nvPicPr>
          <p:cNvPr id="97" name="Google Shape;97;p18" descr="we can do it"/>
          <p:cNvPicPr preferRelativeResize="0"/>
          <p:nvPr/>
        </p:nvPicPr>
        <p:blipFill>
          <a:blip r:embed="rId5">
            <a:alphaModFix/>
          </a:blip>
          <a:stretch>
            <a:fillRect/>
          </a:stretch>
        </p:blipFill>
        <p:spPr>
          <a:xfrm>
            <a:off x="3862050" y="2133275"/>
            <a:ext cx="2954500" cy="295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10</a:t>
            </a:r>
            <a:r>
              <a:rPr lang="en"/>
              <a:t>: Informative Essay: Edit to Combine and Reduce Sentences</a:t>
            </a:r>
            <a:endParaRPr/>
          </a:p>
        </p:txBody>
      </p:sp>
      <p:pic>
        <p:nvPicPr>
          <p:cNvPr id="103" name="Google Shape;103;p19"/>
          <p:cNvPicPr preferRelativeResize="0"/>
          <p:nvPr/>
        </p:nvPicPr>
        <p:blipFill>
          <a:blip r:embed="rId3">
            <a:alphaModFix/>
          </a:blip>
          <a:stretch>
            <a:fillRect/>
          </a:stretch>
        </p:blipFill>
        <p:spPr>
          <a:xfrm>
            <a:off x="394000" y="1589075"/>
            <a:ext cx="2914176" cy="3402025"/>
          </a:xfrm>
          <a:prstGeom prst="rect">
            <a:avLst/>
          </a:prstGeom>
          <a:noFill/>
          <a:ln>
            <a:noFill/>
          </a:ln>
        </p:spPr>
      </p:pic>
      <p:pic>
        <p:nvPicPr>
          <p:cNvPr id="104" name="Google Shape;104;p19"/>
          <p:cNvPicPr preferRelativeResize="0"/>
          <p:nvPr/>
        </p:nvPicPr>
        <p:blipFill>
          <a:blip r:embed="rId4">
            <a:alphaModFix/>
          </a:blip>
          <a:stretch>
            <a:fillRect/>
          </a:stretch>
        </p:blipFill>
        <p:spPr>
          <a:xfrm>
            <a:off x="5560701" y="1123800"/>
            <a:ext cx="3334191" cy="3867300"/>
          </a:xfrm>
          <a:prstGeom prst="rect">
            <a:avLst/>
          </a:prstGeom>
          <a:noFill/>
          <a:ln>
            <a:noFill/>
          </a:ln>
        </p:spPr>
      </p:pic>
      <p:pic>
        <p:nvPicPr>
          <p:cNvPr id="105" name="Google Shape;105;p19"/>
          <p:cNvPicPr preferRelativeResize="0"/>
          <p:nvPr/>
        </p:nvPicPr>
        <p:blipFill>
          <a:blip r:embed="rId5">
            <a:alphaModFix/>
          </a:blip>
          <a:stretch>
            <a:fillRect/>
          </a:stretch>
        </p:blipFill>
        <p:spPr>
          <a:xfrm>
            <a:off x="3460576" y="2225350"/>
            <a:ext cx="1947725" cy="1947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a:t>
            </a:r>
            <a:endParaRPr/>
          </a:p>
        </p:txBody>
      </p:sp>
      <p:sp>
        <p:nvSpPr>
          <p:cNvPr id="111" name="Google Shape;111;p20"/>
          <p:cNvSpPr txBox="1">
            <a:spLocks noGrp="1"/>
          </p:cNvSpPr>
          <p:nvPr>
            <p:ph type="body" idx="1"/>
          </p:nvPr>
        </p:nvSpPr>
        <p:spPr>
          <a:xfrm>
            <a:off x="311700" y="1184275"/>
            <a:ext cx="3999900" cy="3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17500" algn="l" rtl="0">
              <a:spcBef>
                <a:spcPts val="1600"/>
              </a:spcBef>
              <a:spcAft>
                <a:spcPts val="0"/>
              </a:spcAft>
              <a:buSzPts val="1400"/>
              <a:buChar char="●"/>
            </a:pPr>
            <a:r>
              <a:rPr lang="en"/>
              <a:t>Complete the practice on combining sentences.</a:t>
            </a:r>
            <a:br>
              <a:rPr lang="en"/>
            </a:br>
            <a:endParaRPr/>
          </a:p>
          <a:p>
            <a:pPr marL="457200" lvl="0" indent="-317500" algn="l" rtl="0">
              <a:spcBef>
                <a:spcPts val="0"/>
              </a:spcBef>
              <a:spcAft>
                <a:spcPts val="0"/>
              </a:spcAft>
              <a:buSzPts val="1400"/>
              <a:buChar char="●"/>
            </a:pPr>
            <a:r>
              <a:rPr lang="en"/>
              <a:t>Continue working on your essay.  You should be DONE with your draft. Look it over to revise, and edit. Can you combine sentences to link ideas for clarity? Is your writing a demonstration of your knowledge?</a:t>
            </a:r>
            <a:endParaRPr/>
          </a:p>
        </p:txBody>
      </p:sp>
      <p:sp>
        <p:nvSpPr>
          <p:cNvPr id="112" name="Google Shape;112;p20"/>
          <p:cNvSpPr txBox="1">
            <a:spLocks noGrp="1"/>
          </p:cNvSpPr>
          <p:nvPr>
            <p:ph type="body" idx="2"/>
          </p:nvPr>
        </p:nvSpPr>
        <p:spPr>
          <a:xfrm>
            <a:off x="4832400" y="1288550"/>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t>10 minutes</a:t>
            </a:r>
            <a:endParaRPr/>
          </a:p>
        </p:txBody>
      </p:sp>
      <p:pic>
        <p:nvPicPr>
          <p:cNvPr id="113" name="Google Shape;113;p20"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4832400" y="1288550"/>
            <a:ext cx="1502326" cy="1126725"/>
          </a:xfrm>
          <a:prstGeom prst="rect">
            <a:avLst/>
          </a:prstGeom>
          <a:noFill/>
          <a:ln>
            <a:noFill/>
          </a:ln>
        </p:spPr>
      </p:pic>
      <p:pic>
        <p:nvPicPr>
          <p:cNvPr id="114" name="Google Shape;114;p20" descr="Bitmoji Image"/>
          <p:cNvPicPr preferRelativeResize="0"/>
          <p:nvPr/>
        </p:nvPicPr>
        <p:blipFill>
          <a:blip r:embed="rId5">
            <a:alphaModFix/>
          </a:blip>
          <a:stretch>
            <a:fillRect/>
          </a:stretch>
        </p:blipFill>
        <p:spPr>
          <a:xfrm>
            <a:off x="5825475" y="2426275"/>
            <a:ext cx="2518900" cy="251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10:40-11:45</a:t>
            </a:r>
            <a:endParaRPr/>
          </a:p>
        </p:txBody>
      </p:sp>
      <p:pic>
        <p:nvPicPr>
          <p:cNvPr id="120" name="Google Shape;120;p21"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On-screen Show (16:9)</PresentationFormat>
  <Paragraphs>49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Amatic SC</vt:lpstr>
      <vt:lpstr>Arial</vt:lpstr>
      <vt:lpstr>Source Code Pro</vt:lpstr>
      <vt:lpstr>Chelsea Market</vt:lpstr>
      <vt:lpstr>Beach Day</vt:lpstr>
      <vt:lpstr>Quick write:    If you had a podcast, what would you talk about on your show?</vt:lpstr>
      <vt:lpstr>Thursday October 22, 2020</vt:lpstr>
      <vt:lpstr>PowerPoint Presentation</vt:lpstr>
      <vt:lpstr>ELA  9:10-10:30</vt:lpstr>
      <vt:lpstr>Benchmark:Week three:Lesson 9- Integrate Information from Several Texts on the Same Topic</vt:lpstr>
      <vt:lpstr>Independent Practice </vt:lpstr>
      <vt:lpstr>Benchmark: lesson 10: Informative Essay: Edit to Combine and Reduce Sentences</vt:lpstr>
      <vt:lpstr>Independent Practice </vt:lpstr>
      <vt:lpstr>Math 10:40-11:45</vt:lpstr>
      <vt:lpstr>Eureka: Module 2- Lesson 9 </vt:lpstr>
      <vt:lpstr>Writers workshop 12:25-1:00 </vt:lpstr>
      <vt:lpstr>Sharing your writing - continuing to publish</vt:lpstr>
      <vt:lpstr>SOCIAL STUDIES Day!  Afternoon/Asynchronous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    If you had a podcast, what would you talk about on your show?</dc:title>
  <dc:creator>Dana's Computer</dc:creator>
  <cp:lastModifiedBy>Dana Hedke</cp:lastModifiedBy>
  <cp:revision>1</cp:revision>
  <dcterms:modified xsi:type="dcterms:W3CDTF">2020-10-22T01:05:11Z</dcterms:modified>
</cp:coreProperties>
</file>