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embeddedFontLst>
    <p:embeddedFont>
      <p:font typeface="Source Code Pro" panose="020B0604020202020204" charset="0"/>
      <p:regular r:id="rId26"/>
      <p:bold r:id="rId27"/>
      <p:italic r:id="rId28"/>
      <p:boldItalic r:id="rId29"/>
    </p:embeddedFont>
    <p:embeddedFont>
      <p:font typeface="Chelsea Market" panose="020B0604020202020204" charset="0"/>
      <p:regular r:id="rId30"/>
    </p:embeddedFont>
    <p:embeddedFont>
      <p:font typeface="Amatic SC" panose="020B0604020202020204" charset="-79"/>
      <p:regular r:id="rId31"/>
      <p:bold r:id="rId32"/>
    </p:embeddedFont>
    <p:embeddedFont>
      <p:font typeface="Roboto" panose="020B0604020202020204" charset="0"/>
      <p:regular r:id="rId33"/>
      <p:bold r:id="rId34"/>
      <p:italic r:id="rId35"/>
      <p:boldItalic r:id="rId36"/>
    </p:embeddedFont>
    <p:embeddedFont>
      <p:font typeface="Raleway" panose="020B0604020202020204" charset="0"/>
      <p:regular r:id="rId37"/>
      <p:bold r:id="rId38"/>
      <p:italic r:id="rId39"/>
      <p:boldItalic r:id="rId40"/>
    </p:embeddedFont>
    <p:embeddedFont>
      <p:font typeface="Lat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A4AC3E8-666B-4426-B457-773774A10E59}">
  <a:tblStyle styleId="{AA4AC3E8-666B-4426-B457-773774A10E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3df1e09f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3df1e09f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cb4953fdd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cb4953fdd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d19e7a03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d19e7a03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d19e7a03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9d19e7a03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9d19e7a03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9d19e7a03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i="1">
              <a:solidFill>
                <a:srgbClr val="1B449C"/>
              </a:solidFill>
            </a:endParaRPr>
          </a:p>
          <a:p>
            <a:pPr marL="0" lvl="0" indent="0" algn="l" rtl="0">
              <a:lnSpc>
                <a:spcPct val="115000"/>
              </a:lnSpc>
              <a:spcBef>
                <a:spcPts val="1400"/>
              </a:spcBef>
              <a:spcAft>
                <a:spcPts val="160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9c1dfca4b3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9c1dfca4b3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3df1e09ff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3df1e09ff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a3df1e09ff_1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a3df1e09ff_1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13 Exit Ticket (Sylvia has it made)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3df1e09ff_1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3df1e09ff_1_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9cb4953fdd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9cb4953fdd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highlight>
                <a:srgbClr val="FFFFFF"/>
              </a:highlight>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9dc7bbb8b9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9dc7bbb8b9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3df1e09ff_1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3df1e09ff_1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a0ef2b228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a0ef2b228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c1dfca4b3_2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9c1dfca4b3_2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a3df1e09ff_1_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a3df1e09ff_1_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3df1e09ff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3df1e09ff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cb4953fd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cb4953fd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9dc7bbb8b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9dc7bbb8b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a:p>
            <a:pPr marL="0" lvl="0" indent="0" algn="l" rtl="0">
              <a:spcBef>
                <a:spcPts val="1400"/>
              </a:spcBef>
              <a:spcAft>
                <a:spcPts val="0"/>
              </a:spcAft>
              <a:buNone/>
            </a:pPr>
            <a:endParaRPr sz="1200">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9cf9f408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9cf9f408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a:p>
            <a:pPr marL="0" lvl="0" indent="0" algn="l" rtl="0">
              <a:spcBef>
                <a:spcPts val="1400"/>
              </a:spcBef>
              <a:spcAft>
                <a:spcPts val="0"/>
              </a:spcAft>
              <a:buNone/>
            </a:pPr>
            <a:endParaRPr sz="1200">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d19e7a03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d19e7a03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200"/>
          </a:p>
          <a:p>
            <a:pPr marL="0" lvl="0" indent="0" algn="l" rtl="0">
              <a:spcBef>
                <a:spcPts val="1400"/>
              </a:spcBef>
              <a:spcAft>
                <a:spcPts val="0"/>
              </a:spcAft>
              <a:buNone/>
            </a:pPr>
            <a:endParaRPr sz="1200">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0ef2b228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0ef2b228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c1dfca4b3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c1dfca4b3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6"/>
        <p:cNvGrpSpPr/>
        <p:nvPr/>
      </p:nvGrpSpPr>
      <p:grpSpPr>
        <a:xfrm>
          <a:off x="0" y="0"/>
          <a:ext cx="0" cy="0"/>
          <a:chOff x="0" y="0"/>
          <a:chExt cx="0" cy="0"/>
        </a:xfrm>
      </p:grpSpPr>
      <p:cxnSp>
        <p:nvCxnSpPr>
          <p:cNvPr id="57" name="Google Shape;57;p14"/>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58" name="Google Shape;58;p14"/>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59" name="Google Shape;59;p1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60" name="Google Shape;60;p14"/>
          <p:cNvSpPr txBox="1">
            <a:spLocks noGrp="1"/>
          </p:cNvSpPr>
          <p:nvPr>
            <p:ph type="ctrTitle"/>
          </p:nvPr>
        </p:nvSpPr>
        <p:spPr>
          <a:xfrm>
            <a:off x="2371725" y="630225"/>
            <a:ext cx="6331500" cy="154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61" name="Google Shape;61;p14"/>
          <p:cNvSpPr txBox="1">
            <a:spLocks noGrp="1"/>
          </p:cNvSpPr>
          <p:nvPr>
            <p:ph type="subTitle" idx="1"/>
          </p:nvPr>
        </p:nvSpPr>
        <p:spPr>
          <a:xfrm>
            <a:off x="2390267" y="3238450"/>
            <a:ext cx="6331500" cy="1241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62" name="Google Shape;62;p1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3"/>
        <p:cNvGrpSpPr/>
        <p:nvPr/>
      </p:nvGrpSpPr>
      <p:grpSpPr>
        <a:xfrm>
          <a:off x="0" y="0"/>
          <a:ext cx="0" cy="0"/>
          <a:chOff x="0" y="0"/>
          <a:chExt cx="0" cy="0"/>
        </a:xfrm>
      </p:grpSpPr>
      <p:cxnSp>
        <p:nvCxnSpPr>
          <p:cNvPr id="64" name="Google Shape;64;p15"/>
          <p:cNvCxnSpPr/>
          <p:nvPr/>
        </p:nvCxnSpPr>
        <p:spPr>
          <a:xfrm>
            <a:off x="425200" y="415650"/>
            <a:ext cx="8296800" cy="0"/>
          </a:xfrm>
          <a:prstGeom prst="straightConnector1">
            <a:avLst/>
          </a:prstGeom>
          <a:noFill/>
          <a:ln w="38100" cap="flat" cmpd="sng">
            <a:solidFill>
              <a:schemeClr val="lt1"/>
            </a:solidFill>
            <a:prstDash val="solid"/>
            <a:round/>
            <a:headEnd type="none" w="sm" len="sm"/>
            <a:tailEnd type="none" w="sm" len="sm"/>
          </a:ln>
        </p:spPr>
      </p:cxnSp>
      <p:cxnSp>
        <p:nvCxnSpPr>
          <p:cNvPr id="65" name="Google Shape;65;p15"/>
          <p:cNvCxnSpPr/>
          <p:nvPr/>
        </p:nvCxnSpPr>
        <p:spPr>
          <a:xfrm>
            <a:off x="425200" y="4740000"/>
            <a:ext cx="8296800" cy="0"/>
          </a:xfrm>
          <a:prstGeom prst="straightConnector1">
            <a:avLst/>
          </a:prstGeom>
          <a:noFill/>
          <a:ln w="19050" cap="flat" cmpd="sng">
            <a:solidFill>
              <a:schemeClr val="lt1"/>
            </a:solidFill>
            <a:prstDash val="solid"/>
            <a:round/>
            <a:headEnd type="none" w="sm" len="sm"/>
            <a:tailEnd type="none" w="sm" len="sm"/>
          </a:ln>
        </p:spPr>
      </p:cxnSp>
      <p:sp>
        <p:nvSpPr>
          <p:cNvPr id="66" name="Google Shape;66;p15"/>
          <p:cNvSpPr txBox="1">
            <a:spLocks noGrp="1"/>
          </p:cNvSpPr>
          <p:nvPr>
            <p:ph type="title"/>
          </p:nvPr>
        </p:nvSpPr>
        <p:spPr>
          <a:xfrm>
            <a:off x="406425" y="1806825"/>
            <a:ext cx="8296800" cy="154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67" name="Google Shape;67;p1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cxnSp>
        <p:nvCxnSpPr>
          <p:cNvPr id="69" name="Google Shape;69;p16"/>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70" name="Google Shape;70;p16"/>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71" name="Google Shape;71;p16"/>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72" name="Google Shape;72;p16"/>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3" name="Google Shape;73;p16"/>
          <p:cNvSpPr txBox="1">
            <a:spLocks noGrp="1"/>
          </p:cNvSpPr>
          <p:nvPr>
            <p:ph type="body" idx="1"/>
          </p:nvPr>
        </p:nvSpPr>
        <p:spPr>
          <a:xfrm>
            <a:off x="2410112" y="1595776"/>
            <a:ext cx="6321600" cy="3002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4" name="Google Shape;74;p1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5"/>
        <p:cNvGrpSpPr/>
        <p:nvPr/>
      </p:nvGrpSpPr>
      <p:grpSpPr>
        <a:xfrm>
          <a:off x="0" y="0"/>
          <a:ext cx="0" cy="0"/>
          <a:chOff x="0" y="0"/>
          <a:chExt cx="0" cy="0"/>
        </a:xfrm>
      </p:grpSpPr>
      <p:cxnSp>
        <p:nvCxnSpPr>
          <p:cNvPr id="76" name="Google Shape;76;p17"/>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77" name="Google Shape;77;p17"/>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78" name="Google Shape;78;p17"/>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79" name="Google Shape;79;p17"/>
          <p:cNvSpPr txBox="1">
            <a:spLocks noGrp="1"/>
          </p:cNvSpPr>
          <p:nvPr>
            <p:ph type="title"/>
          </p:nvPr>
        </p:nvSpPr>
        <p:spPr>
          <a:xfrm>
            <a:off x="2400250" y="575950"/>
            <a:ext cx="6321600" cy="635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0" name="Google Shape;80;p17"/>
          <p:cNvSpPr txBox="1">
            <a:spLocks noGrp="1"/>
          </p:cNvSpPr>
          <p:nvPr>
            <p:ph type="body" idx="1"/>
          </p:nvPr>
        </p:nvSpPr>
        <p:spPr>
          <a:xfrm>
            <a:off x="2400303"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1" name="Google Shape;81;p17"/>
          <p:cNvSpPr txBox="1">
            <a:spLocks noGrp="1"/>
          </p:cNvSpPr>
          <p:nvPr>
            <p:ph type="body" idx="2"/>
          </p:nvPr>
        </p:nvSpPr>
        <p:spPr>
          <a:xfrm>
            <a:off x="5650572" y="1602675"/>
            <a:ext cx="3071400" cy="3002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2" name="Google Shape;82;p1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03300" y="411575"/>
            <a:ext cx="8520600" cy="639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 name="Google Shape;85;p1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6"/>
        <p:cNvGrpSpPr/>
        <p:nvPr/>
      </p:nvGrpSpPr>
      <p:grpSpPr>
        <a:xfrm>
          <a:off x="0" y="0"/>
          <a:ext cx="0" cy="0"/>
          <a:chOff x="0" y="0"/>
          <a:chExt cx="0" cy="0"/>
        </a:xfrm>
      </p:grpSpPr>
      <p:cxnSp>
        <p:nvCxnSpPr>
          <p:cNvPr id="87" name="Google Shape;87;p19"/>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88" name="Google Shape;88;p19"/>
          <p:cNvSpPr txBox="1">
            <a:spLocks noGrp="1"/>
          </p:cNvSpPr>
          <p:nvPr>
            <p:ph type="title"/>
          </p:nvPr>
        </p:nvSpPr>
        <p:spPr>
          <a:xfrm>
            <a:off x="319500" y="936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 name="Google Shape;89;p19"/>
          <p:cNvSpPr txBox="1">
            <a:spLocks noGrp="1"/>
          </p:cNvSpPr>
          <p:nvPr>
            <p:ph type="body" idx="1"/>
          </p:nvPr>
        </p:nvSpPr>
        <p:spPr>
          <a:xfrm>
            <a:off x="319500" y="1846804"/>
            <a:ext cx="2808000" cy="28062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90" name="Google Shape;90;p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91"/>
        <p:cNvGrpSpPr/>
        <p:nvPr/>
      </p:nvGrpSpPr>
      <p:grpSpPr>
        <a:xfrm>
          <a:off x="0" y="0"/>
          <a:ext cx="0" cy="0"/>
          <a:chOff x="0" y="0"/>
          <a:chExt cx="0" cy="0"/>
        </a:xfrm>
      </p:grpSpPr>
      <p:cxnSp>
        <p:nvCxnSpPr>
          <p:cNvPr id="92" name="Google Shape;92;p20"/>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93" name="Google Shape;93;p20"/>
          <p:cNvSpPr txBox="1">
            <a:spLocks noGrp="1"/>
          </p:cNvSpPr>
          <p:nvPr>
            <p:ph type="title"/>
          </p:nvPr>
        </p:nvSpPr>
        <p:spPr>
          <a:xfrm>
            <a:off x="283103" y="712141"/>
            <a:ext cx="6244200" cy="38355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94" name="Google Shape;94;p2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5"/>
        <p:cNvGrpSpPr/>
        <p:nvPr/>
      </p:nvGrpSpPr>
      <p:grpSpPr>
        <a:xfrm>
          <a:off x="0" y="0"/>
          <a:ext cx="0" cy="0"/>
          <a:chOff x="0" y="0"/>
          <a:chExt cx="0" cy="0"/>
        </a:xfrm>
      </p:grpSpPr>
      <p:sp>
        <p:nvSpPr>
          <p:cNvPr id="96" name="Google Shape;96;p21"/>
          <p:cNvSpPr/>
          <p:nvPr/>
        </p:nvSpPr>
        <p:spPr>
          <a:xfrm>
            <a:off x="4572000" y="1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7" name="Google Shape;97;p2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8" name="Google Shape;98;p21"/>
          <p:cNvSpPr txBox="1">
            <a:spLocks noGrp="1"/>
          </p:cNvSpPr>
          <p:nvPr>
            <p:ph type="title"/>
          </p:nvPr>
        </p:nvSpPr>
        <p:spPr>
          <a:xfrm>
            <a:off x="265500" y="1397350"/>
            <a:ext cx="4045200" cy="1318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3600"/>
              <a:buNone/>
              <a:defRPr sz="3600">
                <a:solidFill>
                  <a:schemeClr val="dk1"/>
                </a:solidFill>
              </a:defRPr>
            </a:lvl1pPr>
            <a:lvl2pPr lvl="1" algn="ctr" rtl="0">
              <a:spcBef>
                <a:spcPts val="0"/>
              </a:spcBef>
              <a:spcAft>
                <a:spcPts val="0"/>
              </a:spcAft>
              <a:buClr>
                <a:schemeClr val="dk1"/>
              </a:buClr>
              <a:buSzPts val="3600"/>
              <a:buNone/>
              <a:defRPr sz="3600">
                <a:solidFill>
                  <a:schemeClr val="dk1"/>
                </a:solidFill>
              </a:defRPr>
            </a:lvl2pPr>
            <a:lvl3pPr lvl="2" algn="ctr" rtl="0">
              <a:spcBef>
                <a:spcPts val="0"/>
              </a:spcBef>
              <a:spcAft>
                <a:spcPts val="0"/>
              </a:spcAft>
              <a:buClr>
                <a:schemeClr val="dk1"/>
              </a:buClr>
              <a:buSzPts val="3600"/>
              <a:buNone/>
              <a:defRPr sz="3600">
                <a:solidFill>
                  <a:schemeClr val="dk1"/>
                </a:solidFill>
              </a:defRPr>
            </a:lvl3pPr>
            <a:lvl4pPr lvl="3" algn="ctr" rtl="0">
              <a:spcBef>
                <a:spcPts val="0"/>
              </a:spcBef>
              <a:spcAft>
                <a:spcPts val="0"/>
              </a:spcAft>
              <a:buClr>
                <a:schemeClr val="dk1"/>
              </a:buClr>
              <a:buSzPts val="3600"/>
              <a:buNone/>
              <a:defRPr sz="3600">
                <a:solidFill>
                  <a:schemeClr val="dk1"/>
                </a:solidFill>
              </a:defRPr>
            </a:lvl4pPr>
            <a:lvl5pPr lvl="4" algn="ctr" rtl="0">
              <a:spcBef>
                <a:spcPts val="0"/>
              </a:spcBef>
              <a:spcAft>
                <a:spcPts val="0"/>
              </a:spcAft>
              <a:buClr>
                <a:schemeClr val="dk1"/>
              </a:buClr>
              <a:buSzPts val="3600"/>
              <a:buNone/>
              <a:defRPr sz="3600">
                <a:solidFill>
                  <a:schemeClr val="dk1"/>
                </a:solidFill>
              </a:defRPr>
            </a:lvl5pPr>
            <a:lvl6pPr lvl="5" algn="ctr" rtl="0">
              <a:spcBef>
                <a:spcPts val="0"/>
              </a:spcBef>
              <a:spcAft>
                <a:spcPts val="0"/>
              </a:spcAft>
              <a:buClr>
                <a:schemeClr val="dk1"/>
              </a:buClr>
              <a:buSzPts val="3600"/>
              <a:buNone/>
              <a:defRPr sz="3600">
                <a:solidFill>
                  <a:schemeClr val="dk1"/>
                </a:solidFill>
              </a:defRPr>
            </a:lvl6pPr>
            <a:lvl7pPr lvl="6" algn="ctr" rtl="0">
              <a:spcBef>
                <a:spcPts val="0"/>
              </a:spcBef>
              <a:spcAft>
                <a:spcPts val="0"/>
              </a:spcAft>
              <a:buClr>
                <a:schemeClr val="dk1"/>
              </a:buClr>
              <a:buSzPts val="3600"/>
              <a:buNone/>
              <a:defRPr sz="3600">
                <a:solidFill>
                  <a:schemeClr val="dk1"/>
                </a:solidFill>
              </a:defRPr>
            </a:lvl7pPr>
            <a:lvl8pPr lvl="7" algn="ctr" rtl="0">
              <a:spcBef>
                <a:spcPts val="0"/>
              </a:spcBef>
              <a:spcAft>
                <a:spcPts val="0"/>
              </a:spcAft>
              <a:buClr>
                <a:schemeClr val="dk1"/>
              </a:buClr>
              <a:buSzPts val="3600"/>
              <a:buNone/>
              <a:defRPr sz="3600">
                <a:solidFill>
                  <a:schemeClr val="dk1"/>
                </a:solidFill>
              </a:defRPr>
            </a:lvl8pPr>
            <a:lvl9pPr lvl="8" algn="ctr" rtl="0">
              <a:spcBef>
                <a:spcPts val="0"/>
              </a:spcBef>
              <a:spcAft>
                <a:spcPts val="0"/>
              </a:spcAft>
              <a:buClr>
                <a:schemeClr val="dk1"/>
              </a:buClr>
              <a:buSzPts val="3600"/>
              <a:buNone/>
              <a:defRPr sz="3600">
                <a:solidFill>
                  <a:schemeClr val="dk1"/>
                </a:solidFill>
              </a:defRPr>
            </a:lvl9pPr>
          </a:lstStyle>
          <a:p>
            <a:endParaRPr/>
          </a:p>
        </p:txBody>
      </p:sp>
      <p:sp>
        <p:nvSpPr>
          <p:cNvPr id="99" name="Google Shape;99;p21"/>
          <p:cNvSpPr txBox="1">
            <a:spLocks noGrp="1"/>
          </p:cNvSpPr>
          <p:nvPr>
            <p:ph type="subTitle" idx="1"/>
          </p:nvPr>
        </p:nvSpPr>
        <p:spPr>
          <a:xfrm>
            <a:off x="265500" y="273537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01" name="Google Shape;101;p2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2"/>
        <p:cNvGrpSpPr/>
        <p:nvPr/>
      </p:nvGrpSpPr>
      <p:grpSpPr>
        <a:xfrm>
          <a:off x="0" y="0"/>
          <a:ext cx="0" cy="0"/>
          <a:chOff x="0" y="0"/>
          <a:chExt cx="0" cy="0"/>
        </a:xfrm>
      </p:grpSpPr>
      <p:cxnSp>
        <p:nvCxnSpPr>
          <p:cNvPr id="103" name="Google Shape;103;p22"/>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04" name="Google Shape;104;p22"/>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105" name="Google Shape;105;p22"/>
          <p:cNvSpPr txBox="1">
            <a:spLocks noGrp="1"/>
          </p:cNvSpPr>
          <p:nvPr>
            <p:ph type="body" idx="1"/>
          </p:nvPr>
        </p:nvSpPr>
        <p:spPr>
          <a:xfrm>
            <a:off x="328017" y="4226025"/>
            <a:ext cx="8388600" cy="3936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106" name="Google Shape;106;p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7"/>
        <p:cNvGrpSpPr/>
        <p:nvPr/>
      </p:nvGrpSpPr>
      <p:grpSpPr>
        <a:xfrm>
          <a:off x="0" y="0"/>
          <a:ext cx="0" cy="0"/>
          <a:chOff x="0" y="0"/>
          <a:chExt cx="0" cy="0"/>
        </a:xfrm>
      </p:grpSpPr>
      <p:cxnSp>
        <p:nvCxnSpPr>
          <p:cNvPr id="108" name="Google Shape;108;p23"/>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109" name="Google Shape;109;p23"/>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110" name="Google Shape;110;p23"/>
          <p:cNvSpPr txBox="1">
            <a:spLocks noGrp="1"/>
          </p:cNvSpPr>
          <p:nvPr>
            <p:ph type="title" hasCustomPrompt="1"/>
          </p:nvPr>
        </p:nvSpPr>
        <p:spPr>
          <a:xfrm>
            <a:off x="853950" y="1304850"/>
            <a:ext cx="7436100" cy="15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rtl="0">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11" name="Google Shape;111;p23"/>
          <p:cNvSpPr txBox="1">
            <a:spLocks noGrp="1"/>
          </p:cNvSpPr>
          <p:nvPr>
            <p:ph type="body" idx="1"/>
          </p:nvPr>
        </p:nvSpPr>
        <p:spPr>
          <a:xfrm>
            <a:off x="853950" y="2919450"/>
            <a:ext cx="74361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2" name="Google Shape;112;p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54" name="Google Shape;54;p13"/>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55" name="Google Shape;55;p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ww.youtube.com/watch?v=Si2kysqMHJI" TargetMode="External"/><Relationship Id="rId5" Type="http://schemas.openxmlformats.org/officeDocument/2006/relationships/image" Target="../media/image25.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zVHWhLme2NQ"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digital.greatminds.org/insync/teacher/resources/em.g5.m2.tb.l6/video/5f40285443871e00251f8ce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trs-production.benchmarkuniverse.com/#init/14e796c8d40bf9766ab10b24d904032c815291db/X71019"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1CxKPrK5GY"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zVHWhLme2NQ"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hyperlink" Target="https://www.generationgenius.com/videolessons/ecosystems-video-for-kids/?share-link=7B4EA"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zear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becreader-production.benchmarkuniverse.com/#cfg-teacher-shelf/ref-create/asset-ebook/prod-X57976/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_W0bSen8Qj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4ASKMcdCc3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2148725" y="510325"/>
            <a:ext cx="4404900" cy="373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highlight>
                  <a:schemeClr val="dk1"/>
                </a:highlight>
              </a:rPr>
              <a:t>Quick write:</a:t>
            </a:r>
            <a:r>
              <a:rPr lang="en"/>
              <a:t> </a:t>
            </a:r>
            <a:endParaRPr/>
          </a:p>
          <a:p>
            <a:pPr marL="0" lvl="0" indent="0" algn="ctr" rtl="0">
              <a:spcBef>
                <a:spcPts val="0"/>
              </a:spcBef>
              <a:spcAft>
                <a:spcPts val="0"/>
              </a:spcAft>
              <a:buNone/>
            </a:pPr>
            <a:endParaRPr sz="2200">
              <a:solidFill>
                <a:srgbClr val="212529"/>
              </a:solidFill>
            </a:endParaRPr>
          </a:p>
          <a:p>
            <a:pPr marL="0" lvl="0" indent="0" algn="ctr" rtl="0">
              <a:spcBef>
                <a:spcPts val="0"/>
              </a:spcBef>
              <a:spcAft>
                <a:spcPts val="0"/>
              </a:spcAft>
              <a:buNone/>
            </a:pPr>
            <a:r>
              <a:rPr lang="en">
                <a:solidFill>
                  <a:srgbClr val="212529"/>
                </a:solidFill>
              </a:rPr>
              <a:t>what scares you? Why?</a:t>
            </a:r>
            <a:endParaRPr>
              <a:solidFill>
                <a:srgbClr val="212529"/>
              </a:solidFill>
            </a:endParaRPr>
          </a:p>
        </p:txBody>
      </p:sp>
      <p:pic>
        <p:nvPicPr>
          <p:cNvPr id="120" name="Google Shape;120;p25" descr="Clientmoji"/>
          <p:cNvPicPr preferRelativeResize="0"/>
          <p:nvPr/>
        </p:nvPicPr>
        <p:blipFill>
          <a:blip r:embed="rId3">
            <a:alphaModFix/>
          </a:blip>
          <a:stretch>
            <a:fillRect/>
          </a:stretch>
        </p:blipFill>
        <p:spPr>
          <a:xfrm>
            <a:off x="-143025" y="179250"/>
            <a:ext cx="2497950" cy="2497950"/>
          </a:xfrm>
          <a:prstGeom prst="rect">
            <a:avLst/>
          </a:prstGeom>
          <a:noFill/>
          <a:ln>
            <a:noFill/>
          </a:ln>
        </p:spPr>
      </p:pic>
      <p:pic>
        <p:nvPicPr>
          <p:cNvPr id="121" name="Google Shape;121;p25" descr="Clientmoji"/>
          <p:cNvPicPr preferRelativeResize="0"/>
          <p:nvPr/>
        </p:nvPicPr>
        <p:blipFill>
          <a:blip r:embed="rId4">
            <a:alphaModFix/>
          </a:blip>
          <a:stretch>
            <a:fillRect/>
          </a:stretch>
        </p:blipFill>
        <p:spPr>
          <a:xfrm>
            <a:off x="6553625" y="2434700"/>
            <a:ext cx="2708800" cy="270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248900" y="170400"/>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Benchmark: </a:t>
            </a:r>
            <a:r>
              <a:rPr lang="en" u="sng"/>
              <a:t>lesson 2</a:t>
            </a:r>
            <a:r>
              <a:rPr lang="en"/>
              <a:t>: r-controlled vowels /ur/er,ir,ur </a:t>
            </a:r>
            <a:endParaRPr/>
          </a:p>
        </p:txBody>
      </p:sp>
      <p:sp>
        <p:nvSpPr>
          <p:cNvPr id="188" name="Google Shape;188;p34"/>
          <p:cNvSpPr txBox="1"/>
          <p:nvPr/>
        </p:nvSpPr>
        <p:spPr>
          <a:xfrm>
            <a:off x="2019550" y="1564925"/>
            <a:ext cx="2908500" cy="28932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Survey </a:t>
            </a:r>
            <a:endParaRPr sz="2600">
              <a:latin typeface="Source Code Pro"/>
              <a:ea typeface="Source Code Pro"/>
              <a:cs typeface="Source Code Pro"/>
              <a:sym typeface="Source Code Pro"/>
            </a:endParaRPr>
          </a:p>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Lawyer</a:t>
            </a:r>
            <a:endParaRPr sz="2600">
              <a:latin typeface="Source Code Pro"/>
              <a:ea typeface="Source Code Pro"/>
              <a:cs typeface="Source Code Pro"/>
              <a:sym typeface="Source Code Pro"/>
            </a:endParaRPr>
          </a:p>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Earned </a:t>
            </a:r>
            <a:endParaRPr sz="2600">
              <a:latin typeface="Source Code Pro"/>
              <a:ea typeface="Source Code Pro"/>
              <a:cs typeface="Source Code Pro"/>
              <a:sym typeface="Source Code Pro"/>
            </a:endParaRPr>
          </a:p>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Firsthand</a:t>
            </a:r>
            <a:endParaRPr sz="2600">
              <a:latin typeface="Source Code Pro"/>
              <a:ea typeface="Source Code Pro"/>
              <a:cs typeface="Source Code Pro"/>
              <a:sym typeface="Source Code Pro"/>
            </a:endParaRPr>
          </a:p>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Nature</a:t>
            </a:r>
            <a:endParaRPr sz="2600">
              <a:latin typeface="Source Code Pro"/>
              <a:ea typeface="Source Code Pro"/>
              <a:cs typeface="Source Code Pro"/>
              <a:sym typeface="Source Code Pro"/>
            </a:endParaRPr>
          </a:p>
          <a:p>
            <a:pPr marL="457200" lvl="0" indent="-393700" algn="l" rtl="0">
              <a:spcBef>
                <a:spcPts val="0"/>
              </a:spcBef>
              <a:spcAft>
                <a:spcPts val="0"/>
              </a:spcAft>
              <a:buSzPts val="2600"/>
              <a:buFont typeface="Source Code Pro"/>
              <a:buChar char="●"/>
            </a:pPr>
            <a:r>
              <a:rPr lang="en" sz="2600">
                <a:latin typeface="Source Code Pro"/>
                <a:ea typeface="Source Code Pro"/>
                <a:cs typeface="Source Code Pro"/>
                <a:sym typeface="Source Code Pro"/>
              </a:rPr>
              <a:t>Reverse</a:t>
            </a:r>
            <a:endParaRPr sz="2600">
              <a:latin typeface="Source Code Pro"/>
              <a:ea typeface="Source Code Pro"/>
              <a:cs typeface="Source Code Pro"/>
              <a:sym typeface="Source Code Pro"/>
            </a:endParaRPr>
          </a:p>
        </p:txBody>
      </p:sp>
      <p:pic>
        <p:nvPicPr>
          <p:cNvPr id="189" name="Google Shape;189;p34"/>
          <p:cNvPicPr preferRelativeResize="0"/>
          <p:nvPr/>
        </p:nvPicPr>
        <p:blipFill>
          <a:blip r:embed="rId3">
            <a:alphaModFix/>
          </a:blip>
          <a:stretch>
            <a:fillRect/>
          </a:stretch>
        </p:blipFill>
        <p:spPr>
          <a:xfrm>
            <a:off x="5357100" y="1077875"/>
            <a:ext cx="3312726" cy="3867301"/>
          </a:xfrm>
          <a:prstGeom prst="rect">
            <a:avLst/>
          </a:prstGeom>
          <a:noFill/>
          <a:ln>
            <a:noFill/>
          </a:ln>
        </p:spPr>
      </p:pic>
      <p:pic>
        <p:nvPicPr>
          <p:cNvPr id="190" name="Google Shape;190;p34" descr="Clientmoji"/>
          <p:cNvPicPr preferRelativeResize="0"/>
          <p:nvPr/>
        </p:nvPicPr>
        <p:blipFill>
          <a:blip r:embed="rId4">
            <a:alphaModFix/>
          </a:blip>
          <a:stretch>
            <a:fillRect/>
          </a:stretch>
        </p:blipFill>
        <p:spPr>
          <a:xfrm>
            <a:off x="-77850" y="2853775"/>
            <a:ext cx="2289725" cy="2289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248900" y="231650"/>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try it together!!!</a:t>
            </a:r>
            <a:endParaRPr/>
          </a:p>
        </p:txBody>
      </p:sp>
      <p:sp>
        <p:nvSpPr>
          <p:cNvPr id="196" name="Google Shape;196;p35"/>
          <p:cNvSpPr txBox="1"/>
          <p:nvPr/>
        </p:nvSpPr>
        <p:spPr>
          <a:xfrm>
            <a:off x="4316150" y="1293100"/>
            <a:ext cx="3929100" cy="2893200"/>
          </a:xfrm>
          <a:prstGeom prst="rect">
            <a:avLst/>
          </a:prstGeom>
          <a:noFill/>
          <a:ln>
            <a:noFill/>
          </a:ln>
        </p:spPr>
        <p:txBody>
          <a:bodyPr spcFirstLastPara="1" wrap="square" lIns="91425" tIns="91425" rIns="91425" bIns="91425" anchor="t" anchorCtr="0">
            <a:noAutofit/>
          </a:bodyPr>
          <a:lstStyle/>
          <a:p>
            <a:pPr marL="457200" lvl="0" indent="-438150" algn="l" rtl="0">
              <a:spcBef>
                <a:spcPts val="0"/>
              </a:spcBef>
              <a:spcAft>
                <a:spcPts val="0"/>
              </a:spcAft>
              <a:buSzPts val="3300"/>
              <a:buFont typeface="Source Code Pro"/>
              <a:buChar char="●"/>
            </a:pPr>
            <a:r>
              <a:rPr lang="en" sz="3300">
                <a:latin typeface="Source Code Pro"/>
                <a:ea typeface="Source Code Pro"/>
                <a:cs typeface="Source Code Pro"/>
                <a:sym typeface="Source Code Pro"/>
              </a:rPr>
              <a:t>Converted</a:t>
            </a:r>
            <a:endParaRPr sz="3300">
              <a:latin typeface="Source Code Pro"/>
              <a:ea typeface="Source Code Pro"/>
              <a:cs typeface="Source Code Pro"/>
              <a:sym typeface="Source Code Pro"/>
            </a:endParaRPr>
          </a:p>
          <a:p>
            <a:pPr marL="457200" lvl="0" indent="-438150" algn="l" rtl="0">
              <a:spcBef>
                <a:spcPts val="0"/>
              </a:spcBef>
              <a:spcAft>
                <a:spcPts val="0"/>
              </a:spcAft>
              <a:buSzPts val="3300"/>
              <a:buFont typeface="Source Code Pro"/>
              <a:buChar char="●"/>
            </a:pPr>
            <a:r>
              <a:rPr lang="en" sz="3300">
                <a:latin typeface="Source Code Pro"/>
                <a:ea typeface="Source Code Pro"/>
                <a:cs typeface="Source Code Pro"/>
                <a:sym typeface="Source Code Pro"/>
              </a:rPr>
              <a:t>Determination</a:t>
            </a:r>
            <a:endParaRPr sz="3300">
              <a:latin typeface="Source Code Pro"/>
              <a:ea typeface="Source Code Pro"/>
              <a:cs typeface="Source Code Pro"/>
              <a:sym typeface="Source Code Pro"/>
            </a:endParaRPr>
          </a:p>
          <a:p>
            <a:pPr marL="457200" lvl="0" indent="-438150" algn="l" rtl="0">
              <a:spcBef>
                <a:spcPts val="0"/>
              </a:spcBef>
              <a:spcAft>
                <a:spcPts val="0"/>
              </a:spcAft>
              <a:buSzPts val="3300"/>
              <a:buFont typeface="Source Code Pro"/>
              <a:buChar char="●"/>
            </a:pPr>
            <a:r>
              <a:rPr lang="en" sz="3300">
                <a:latin typeface="Source Code Pro"/>
                <a:ea typeface="Source Code Pro"/>
                <a:cs typeface="Source Code Pro"/>
                <a:sym typeface="Source Code Pro"/>
              </a:rPr>
              <a:t>Surplus</a:t>
            </a:r>
            <a:endParaRPr sz="3300">
              <a:latin typeface="Source Code Pro"/>
              <a:ea typeface="Source Code Pro"/>
              <a:cs typeface="Source Code Pro"/>
              <a:sym typeface="Source Code Pro"/>
            </a:endParaRPr>
          </a:p>
          <a:p>
            <a:pPr marL="457200" lvl="0" indent="-438150" algn="l" rtl="0">
              <a:spcBef>
                <a:spcPts val="0"/>
              </a:spcBef>
              <a:spcAft>
                <a:spcPts val="0"/>
              </a:spcAft>
              <a:buSzPts val="3300"/>
              <a:buFont typeface="Source Code Pro"/>
              <a:buChar char="●"/>
            </a:pPr>
            <a:r>
              <a:rPr lang="en" sz="3300">
                <a:latin typeface="Source Code Pro"/>
                <a:ea typeface="Source Code Pro"/>
                <a:cs typeface="Source Code Pro"/>
                <a:sym typeface="Source Code Pro"/>
              </a:rPr>
              <a:t>Curtain</a:t>
            </a:r>
            <a:endParaRPr sz="3300">
              <a:latin typeface="Source Code Pro"/>
              <a:ea typeface="Source Code Pro"/>
              <a:cs typeface="Source Code Pro"/>
              <a:sym typeface="Source Code Pro"/>
            </a:endParaRPr>
          </a:p>
          <a:p>
            <a:pPr marL="457200" lvl="0" indent="-438150" algn="l" rtl="0">
              <a:spcBef>
                <a:spcPts val="0"/>
              </a:spcBef>
              <a:spcAft>
                <a:spcPts val="0"/>
              </a:spcAft>
              <a:buSzPts val="3300"/>
              <a:buFont typeface="Source Code Pro"/>
              <a:buChar char="●"/>
            </a:pPr>
            <a:r>
              <a:rPr lang="en" sz="3300">
                <a:latin typeface="Source Code Pro"/>
                <a:ea typeface="Source Code Pro"/>
                <a:cs typeface="Source Code Pro"/>
                <a:sym typeface="Source Code Pro"/>
              </a:rPr>
              <a:t>Burst</a:t>
            </a:r>
            <a:endParaRPr sz="3300">
              <a:latin typeface="Source Code Pro"/>
              <a:ea typeface="Source Code Pro"/>
              <a:cs typeface="Source Code Pro"/>
              <a:sym typeface="Source Code Pro"/>
            </a:endParaRPr>
          </a:p>
        </p:txBody>
      </p:sp>
      <p:pic>
        <p:nvPicPr>
          <p:cNvPr id="197" name="Google Shape;197;p35" descr="Clientmoji"/>
          <p:cNvPicPr preferRelativeResize="0"/>
          <p:nvPr/>
        </p:nvPicPr>
        <p:blipFill>
          <a:blip r:embed="rId3">
            <a:alphaModFix/>
          </a:blip>
          <a:stretch>
            <a:fillRect/>
          </a:stretch>
        </p:blipFill>
        <p:spPr>
          <a:xfrm>
            <a:off x="248900" y="1253525"/>
            <a:ext cx="3791000" cy="379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01"/>
        <p:cNvGrpSpPr/>
        <p:nvPr/>
      </p:nvGrpSpPr>
      <p:grpSpPr>
        <a:xfrm>
          <a:off x="0" y="0"/>
          <a:ext cx="0" cy="0"/>
          <a:chOff x="0" y="0"/>
          <a:chExt cx="0" cy="0"/>
        </a:xfrm>
      </p:grpSpPr>
      <p:sp>
        <p:nvSpPr>
          <p:cNvPr id="202" name="Google Shape;202;p36"/>
          <p:cNvSpPr txBox="1">
            <a:spLocks noGrp="1"/>
          </p:cNvSpPr>
          <p:nvPr>
            <p:ph type="title"/>
          </p:nvPr>
        </p:nvSpPr>
        <p:spPr>
          <a:xfrm>
            <a:off x="248900" y="231650"/>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Look at the word, </a:t>
            </a:r>
            <a:r>
              <a:rPr lang="en" i="1"/>
              <a:t>versatile</a:t>
            </a:r>
            <a:r>
              <a:rPr lang="en"/>
              <a:t> in paragraph 3. </a:t>
            </a:r>
            <a:endParaRPr/>
          </a:p>
        </p:txBody>
      </p:sp>
      <p:pic>
        <p:nvPicPr>
          <p:cNvPr id="203" name="Google Shape;203;p36"/>
          <p:cNvPicPr preferRelativeResize="0"/>
          <p:nvPr/>
        </p:nvPicPr>
        <p:blipFill>
          <a:blip r:embed="rId3">
            <a:alphaModFix/>
          </a:blip>
          <a:stretch>
            <a:fillRect/>
          </a:stretch>
        </p:blipFill>
        <p:spPr>
          <a:xfrm>
            <a:off x="397300" y="1292900"/>
            <a:ext cx="5104964" cy="2855125"/>
          </a:xfrm>
          <a:prstGeom prst="rect">
            <a:avLst/>
          </a:prstGeom>
          <a:noFill/>
          <a:ln w="9525" cap="flat" cmpd="sng">
            <a:solidFill>
              <a:srgbClr val="FF0000"/>
            </a:solidFill>
            <a:prstDash val="solid"/>
            <a:round/>
            <a:headEnd type="none" w="sm" len="sm"/>
            <a:tailEnd type="none" w="sm" len="sm"/>
          </a:ln>
        </p:spPr>
      </p:pic>
      <p:sp>
        <p:nvSpPr>
          <p:cNvPr id="204" name="Google Shape;204;p36"/>
          <p:cNvSpPr txBox="1"/>
          <p:nvPr/>
        </p:nvSpPr>
        <p:spPr>
          <a:xfrm>
            <a:off x="248900" y="4148025"/>
            <a:ext cx="5660100" cy="226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Source Code Pro"/>
                <a:ea typeface="Source Code Pro"/>
                <a:cs typeface="Source Code Pro"/>
                <a:sym typeface="Source Code Pro"/>
              </a:rPr>
              <a:t>Ask yourself: How can I pronounce the word?</a:t>
            </a:r>
            <a:endParaRPr sz="1600">
              <a:latin typeface="Source Code Pro"/>
              <a:ea typeface="Source Code Pro"/>
              <a:cs typeface="Source Code Pro"/>
              <a:sym typeface="Source Code Pro"/>
            </a:endParaRPr>
          </a:p>
        </p:txBody>
      </p:sp>
      <p:pic>
        <p:nvPicPr>
          <p:cNvPr id="205" name="Google Shape;205;p36"/>
          <p:cNvPicPr preferRelativeResize="0"/>
          <p:nvPr/>
        </p:nvPicPr>
        <p:blipFill>
          <a:blip r:embed="rId4">
            <a:alphaModFix/>
          </a:blip>
          <a:stretch>
            <a:fillRect/>
          </a:stretch>
        </p:blipFill>
        <p:spPr>
          <a:xfrm>
            <a:off x="6055049" y="1231650"/>
            <a:ext cx="2668629" cy="31153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0" y="170425"/>
            <a:ext cx="82929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Spelling words:</a:t>
            </a:r>
            <a:endParaRPr/>
          </a:p>
        </p:txBody>
      </p:sp>
      <p:graphicFrame>
        <p:nvGraphicFramePr>
          <p:cNvPr id="211" name="Google Shape;211;p37"/>
          <p:cNvGraphicFramePr/>
          <p:nvPr/>
        </p:nvGraphicFramePr>
        <p:xfrm>
          <a:off x="952500" y="1205050"/>
          <a:ext cx="3000000" cy="3000000"/>
        </p:xfrm>
        <a:graphic>
          <a:graphicData uri="http://schemas.openxmlformats.org/drawingml/2006/table">
            <a:tbl>
              <a:tblPr>
                <a:noFill/>
                <a:tableStyleId>{AA4AC3E8-666B-4426-B457-773774A10E59}</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638825">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Covered </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future</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scorching*</a:t>
                      </a:r>
                      <a:endParaRPr sz="20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0"/>
                  </a:ext>
                </a:extLst>
              </a:tr>
              <a:tr h="638825">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desert</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kernels</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surprising</a:t>
                      </a:r>
                      <a:endParaRPr sz="20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1"/>
                  </a:ext>
                </a:extLst>
              </a:tr>
              <a:tr h="638825">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earned</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member</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temperature*</a:t>
                      </a:r>
                      <a:endParaRPr sz="20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2"/>
                  </a:ext>
                </a:extLst>
              </a:tr>
              <a:tr h="638825">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first</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person</a:t>
                      </a:r>
                      <a:endParaRPr sz="2000">
                        <a:latin typeface="Source Code Pro"/>
                        <a:ea typeface="Source Code Pro"/>
                        <a:cs typeface="Source Code Pro"/>
                        <a:sym typeface="Source Code Pro"/>
                      </a:endParaRPr>
                    </a:p>
                  </a:txBody>
                  <a:tcPr marL="91425" marR="91425" marT="91425" marB="91425"/>
                </a:tc>
                <a:tc>
                  <a:txBody>
                    <a:bodyPr/>
                    <a:lstStyle/>
                    <a:p>
                      <a:pPr marL="0" lvl="0" indent="0" algn="l" rtl="0">
                        <a:spcBef>
                          <a:spcPts val="0"/>
                        </a:spcBef>
                        <a:spcAft>
                          <a:spcPts val="0"/>
                        </a:spcAft>
                        <a:buNone/>
                      </a:pPr>
                      <a:r>
                        <a:rPr lang="en" sz="2000">
                          <a:latin typeface="Source Code Pro"/>
                          <a:ea typeface="Source Code Pro"/>
                          <a:cs typeface="Source Code Pro"/>
                          <a:sym typeface="Source Code Pro"/>
                        </a:rPr>
                        <a:t>thirteen</a:t>
                      </a:r>
                      <a:endParaRPr sz="2000">
                        <a:latin typeface="Source Code Pro"/>
                        <a:ea typeface="Source Code Pro"/>
                        <a:cs typeface="Source Code Pro"/>
                        <a:sym typeface="Source Code Pro"/>
                      </a:endParaRPr>
                    </a:p>
                  </a:txBody>
                  <a:tcPr marL="91425" marR="91425" marT="91425" marB="91425"/>
                </a:tc>
                <a:extLst>
                  <a:ext uri="{0D108BD9-81ED-4DB2-BD59-A6C34878D82A}">
                    <a16:rowId xmlns:a16="http://schemas.microsoft.com/office/drawing/2014/main" val="10003"/>
                  </a:ext>
                </a:extLst>
              </a:tr>
            </a:tbl>
          </a:graphicData>
        </a:graphic>
      </p:graphicFrame>
      <p:pic>
        <p:nvPicPr>
          <p:cNvPr id="212" name="Google Shape;212;p37" descr="Clientmoji"/>
          <p:cNvPicPr preferRelativeResize="0"/>
          <p:nvPr/>
        </p:nvPicPr>
        <p:blipFill>
          <a:blip r:embed="rId3">
            <a:alphaModFix/>
          </a:blip>
          <a:stretch>
            <a:fillRect/>
          </a:stretch>
        </p:blipFill>
        <p:spPr>
          <a:xfrm>
            <a:off x="7485450" y="3484950"/>
            <a:ext cx="1658550" cy="1658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16"/>
        <p:cNvGrpSpPr/>
        <p:nvPr/>
      </p:nvGrpSpPr>
      <p:grpSpPr>
        <a:xfrm>
          <a:off x="0" y="0"/>
          <a:ext cx="0" cy="0"/>
          <a:chOff x="0" y="0"/>
          <a:chExt cx="0" cy="0"/>
        </a:xfrm>
      </p:grpSpPr>
      <p:sp>
        <p:nvSpPr>
          <p:cNvPr id="217" name="Google Shape;217;p3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 Small Group</a:t>
            </a:r>
            <a:endParaRPr/>
          </a:p>
        </p:txBody>
      </p:sp>
      <p:sp>
        <p:nvSpPr>
          <p:cNvPr id="218" name="Google Shape;218;p38"/>
          <p:cNvSpPr txBox="1">
            <a:spLocks noGrp="1"/>
          </p:cNvSpPr>
          <p:nvPr>
            <p:ph type="body" idx="1"/>
          </p:nvPr>
        </p:nvSpPr>
        <p:spPr>
          <a:xfrm>
            <a:off x="113425" y="1020025"/>
            <a:ext cx="4175100" cy="402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 in Schoology</a:t>
            </a:r>
            <a:endParaRPr/>
          </a:p>
          <a:p>
            <a:pPr marL="457200" lvl="0" indent="-317500" algn="l" rtl="0">
              <a:spcBef>
                <a:spcPts val="1600"/>
              </a:spcBef>
              <a:spcAft>
                <a:spcPts val="0"/>
              </a:spcAft>
              <a:buSzPts val="1400"/>
              <a:buChar char="●"/>
            </a:pPr>
            <a:r>
              <a:rPr lang="en"/>
              <a:t>Write a sentence for each spelling word listed.</a:t>
            </a:r>
            <a:endParaRPr/>
          </a:p>
        </p:txBody>
      </p:sp>
      <p:sp>
        <p:nvSpPr>
          <p:cNvPr id="219" name="Google Shape;219;p38"/>
          <p:cNvSpPr txBox="1">
            <a:spLocks noGrp="1"/>
          </p:cNvSpPr>
          <p:nvPr>
            <p:ph type="body" idx="2"/>
          </p:nvPr>
        </p:nvSpPr>
        <p:spPr>
          <a:xfrm>
            <a:off x="4386350" y="1020025"/>
            <a:ext cx="4446000" cy="354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Small Group</a:t>
            </a:r>
            <a:endParaRPr u="sng"/>
          </a:p>
          <a:p>
            <a:pPr marL="457200" lvl="0" indent="-317500" algn="l" rtl="0">
              <a:spcBef>
                <a:spcPts val="1600"/>
              </a:spcBef>
              <a:spcAft>
                <a:spcPts val="0"/>
              </a:spcAft>
              <a:buSzPts val="1400"/>
              <a:buChar char="●"/>
            </a:pPr>
            <a:r>
              <a:rPr lang="en"/>
              <a:t>I am meeting with your small groups!</a:t>
            </a:r>
            <a:endParaRPr/>
          </a:p>
        </p:txBody>
      </p:sp>
      <p:pic>
        <p:nvPicPr>
          <p:cNvPr id="220" name="Google Shape;220;p38"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1228925" y="2178700"/>
            <a:ext cx="1944078" cy="1458050"/>
          </a:xfrm>
          <a:prstGeom prst="rect">
            <a:avLst/>
          </a:prstGeom>
          <a:noFill/>
          <a:ln>
            <a:noFill/>
          </a:ln>
        </p:spPr>
      </p:pic>
      <p:pic>
        <p:nvPicPr>
          <p:cNvPr id="221" name="Google Shape;221;p38" descr="we can do it"/>
          <p:cNvPicPr preferRelativeResize="0"/>
          <p:nvPr/>
        </p:nvPicPr>
        <p:blipFill>
          <a:blip r:embed="rId5">
            <a:alphaModFix/>
          </a:blip>
          <a:stretch>
            <a:fillRect/>
          </a:stretch>
        </p:blipFill>
        <p:spPr>
          <a:xfrm>
            <a:off x="5484800" y="1831275"/>
            <a:ext cx="2954500" cy="2954500"/>
          </a:xfrm>
          <a:prstGeom prst="rect">
            <a:avLst/>
          </a:prstGeom>
          <a:noFill/>
          <a:ln>
            <a:noFill/>
          </a:ln>
        </p:spPr>
      </p:pic>
      <p:sp>
        <p:nvSpPr>
          <p:cNvPr id="222" name="Google Shape;222;p38"/>
          <p:cNvSpPr txBox="1"/>
          <p:nvPr/>
        </p:nvSpPr>
        <p:spPr>
          <a:xfrm>
            <a:off x="166750" y="3688000"/>
            <a:ext cx="4903500" cy="30000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dk2"/>
              </a:buClr>
              <a:buSzPts val="1400"/>
              <a:buFont typeface="Source Code Pro"/>
              <a:buChar char="●"/>
            </a:pPr>
            <a:r>
              <a:rPr lang="en">
                <a:solidFill>
                  <a:schemeClr val="dk2"/>
                </a:solidFill>
                <a:latin typeface="Source Code Pro"/>
                <a:ea typeface="Source Code Pro"/>
                <a:cs typeface="Source Code Pro"/>
                <a:sym typeface="Source Code Pro"/>
              </a:rPr>
              <a:t>Review </a:t>
            </a:r>
            <a:r>
              <a:rPr lang="en" u="sng">
                <a:solidFill>
                  <a:schemeClr val="hlink"/>
                </a:solidFill>
                <a:latin typeface="Source Code Pro"/>
                <a:ea typeface="Source Code Pro"/>
                <a:cs typeface="Source Code Pro"/>
                <a:sym typeface="Source Code Pro"/>
                <a:hlinkClick r:id="rId6"/>
              </a:rPr>
              <a:t>Video</a:t>
            </a:r>
            <a:r>
              <a:rPr lang="en">
                <a:solidFill>
                  <a:schemeClr val="dk2"/>
                </a:solidFill>
                <a:latin typeface="Source Code Pro"/>
                <a:ea typeface="Source Code Pro"/>
                <a:cs typeface="Source Code Pro"/>
                <a:sym typeface="Source Code Pro"/>
              </a:rPr>
              <a:t> - Create </a:t>
            </a:r>
            <a:r>
              <a:rPr lang="en" b="1">
                <a:solidFill>
                  <a:srgbClr val="0000FF"/>
                </a:solidFill>
                <a:latin typeface="Source Code Pro"/>
                <a:ea typeface="Source Code Pro"/>
                <a:cs typeface="Source Code Pro"/>
                <a:sym typeface="Source Code Pro"/>
              </a:rPr>
              <a:t>Bookshelf Unit 1</a:t>
            </a:r>
            <a:endParaRPr b="1">
              <a:solidFill>
                <a:srgbClr val="0000FF"/>
              </a:solidFill>
              <a:latin typeface="Source Code Pro"/>
              <a:ea typeface="Source Code Pro"/>
              <a:cs typeface="Source Code Pro"/>
              <a:sym typeface="Source Code Pro"/>
            </a:endParaRPr>
          </a:p>
          <a:p>
            <a:pPr marL="457200" lvl="0" indent="-317500" algn="l" rtl="0">
              <a:lnSpc>
                <a:spcPct val="115000"/>
              </a:lnSpc>
              <a:spcBef>
                <a:spcPts val="0"/>
              </a:spcBef>
              <a:spcAft>
                <a:spcPts val="0"/>
              </a:spcAft>
              <a:buClr>
                <a:schemeClr val="dk2"/>
              </a:buClr>
              <a:buSzPts val="1400"/>
              <a:buFont typeface="Source Code Pro"/>
              <a:buChar char="●"/>
            </a:pPr>
            <a:r>
              <a:rPr lang="en">
                <a:solidFill>
                  <a:schemeClr val="dk2"/>
                </a:solidFill>
                <a:latin typeface="Source Code Pro"/>
                <a:ea typeface="Source Code Pro"/>
                <a:cs typeface="Source Code Pro"/>
                <a:sym typeface="Source Code Pro"/>
              </a:rPr>
              <a:t>Your choice read (independently for 20 minutes) afternoon assignment will come from your Benchmark Bookshelf books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a:spLocks noGrp="1"/>
          </p:cNvSpPr>
          <p:nvPr>
            <p:ph type="title"/>
          </p:nvPr>
        </p:nvSpPr>
        <p:spPr>
          <a:xfrm>
            <a:off x="406425" y="537175"/>
            <a:ext cx="8296800" cy="1181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Math 10:30-11:45</a:t>
            </a:r>
            <a:endParaRPr/>
          </a:p>
        </p:txBody>
      </p:sp>
      <p:pic>
        <p:nvPicPr>
          <p:cNvPr id="228" name="Google Shape;228;p39" descr="math"/>
          <p:cNvPicPr preferRelativeResize="0"/>
          <p:nvPr/>
        </p:nvPicPr>
        <p:blipFill>
          <a:blip r:embed="rId3">
            <a:alphaModFix/>
          </a:blip>
          <a:stretch>
            <a:fillRect/>
          </a:stretch>
        </p:blipFill>
        <p:spPr>
          <a:xfrm>
            <a:off x="2676525" y="1352550"/>
            <a:ext cx="3790950" cy="3790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717500" y="575950"/>
            <a:ext cx="8004300" cy="63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Eureka: Module 2- Lesson 6 </a:t>
            </a:r>
            <a:endParaRPr/>
          </a:p>
        </p:txBody>
      </p:sp>
      <p:sp>
        <p:nvSpPr>
          <p:cNvPr id="234" name="Google Shape;234;p40"/>
          <p:cNvSpPr txBox="1">
            <a:spLocks noGrp="1"/>
          </p:cNvSpPr>
          <p:nvPr>
            <p:ph type="body" idx="1"/>
          </p:nvPr>
        </p:nvSpPr>
        <p:spPr>
          <a:xfrm>
            <a:off x="531225" y="1211350"/>
            <a:ext cx="7877400" cy="3504300"/>
          </a:xfrm>
          <a:prstGeom prst="rect">
            <a:avLst/>
          </a:prstGeom>
          <a:noFill/>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a:t>Application Problem page 155 - </a:t>
            </a:r>
            <a:r>
              <a:rPr lang="en" u="sng">
                <a:solidFill>
                  <a:schemeClr val="hlink"/>
                </a:solidFill>
                <a:hlinkClick r:id="rId3"/>
              </a:rPr>
              <a:t>4 minutes</a:t>
            </a:r>
            <a:endParaRPr/>
          </a:p>
          <a:p>
            <a:pPr marL="457200" lvl="0" indent="-342900" algn="l" rtl="0">
              <a:spcBef>
                <a:spcPts val="0"/>
              </a:spcBef>
              <a:spcAft>
                <a:spcPts val="0"/>
              </a:spcAft>
              <a:buClr>
                <a:srgbClr val="000000"/>
              </a:buClr>
              <a:buSzPts val="1800"/>
              <a:buAutoNum type="arabicPeriod"/>
            </a:pPr>
            <a:r>
              <a:rPr lang="en"/>
              <a:t>Review</a:t>
            </a:r>
            <a:r>
              <a:rPr lang="en" u="sng">
                <a:solidFill>
                  <a:schemeClr val="hlink"/>
                </a:solidFill>
                <a:hlinkClick r:id="rId4"/>
              </a:rPr>
              <a:t> M2 Lesson 6 Video</a:t>
            </a:r>
            <a:endParaRPr/>
          </a:p>
          <a:p>
            <a:pPr marL="457200" lvl="0" indent="-342900" algn="l" rtl="0">
              <a:spcBef>
                <a:spcPts val="0"/>
              </a:spcBef>
              <a:spcAft>
                <a:spcPts val="0"/>
              </a:spcAft>
              <a:buClr>
                <a:srgbClr val="000000"/>
              </a:buClr>
              <a:buSzPts val="1800"/>
              <a:buAutoNum type="arabicPeriod"/>
            </a:pPr>
            <a:r>
              <a:rPr lang="en"/>
              <a:t>Learn Pages (157-159)</a:t>
            </a:r>
            <a:endParaRPr sz="1800"/>
          </a:p>
          <a:p>
            <a:pPr marL="914400" lvl="1" indent="-342900" algn="l" rtl="0">
              <a:spcBef>
                <a:spcPts val="0"/>
              </a:spcBef>
              <a:spcAft>
                <a:spcPts val="0"/>
              </a:spcAft>
              <a:buSzPts val="1800"/>
              <a:buAutoNum type="alphaLcPeriod"/>
            </a:pPr>
            <a:r>
              <a:rPr lang="en" sz="1800"/>
              <a:t>Practice </a:t>
            </a:r>
            <a:endParaRPr sz="1800"/>
          </a:p>
          <a:p>
            <a:pPr marL="914400" lvl="1" indent="-342900" algn="l" rtl="0">
              <a:spcBef>
                <a:spcPts val="0"/>
              </a:spcBef>
              <a:spcAft>
                <a:spcPts val="0"/>
              </a:spcAft>
              <a:buSzPts val="1800"/>
              <a:buAutoNum type="alphaLcPeriod"/>
            </a:pPr>
            <a:r>
              <a:rPr lang="en" sz="1800"/>
              <a:t>Exit ticket in </a:t>
            </a:r>
            <a:r>
              <a:rPr lang="en" sz="1800">
                <a:solidFill>
                  <a:srgbClr val="980000"/>
                </a:solidFill>
              </a:rPr>
              <a:t>Schoology</a:t>
            </a:r>
            <a:endParaRPr sz="1800">
              <a:solidFill>
                <a:srgbClr val="980000"/>
              </a:solidFill>
            </a:endParaRPr>
          </a:p>
          <a:p>
            <a:pPr marL="914400" lvl="0" indent="0" algn="l" rtl="0">
              <a:spcBef>
                <a:spcPts val="1600"/>
              </a:spcBef>
              <a:spcAft>
                <a:spcPts val="0"/>
              </a:spcAft>
              <a:buNone/>
            </a:pPr>
            <a:endParaRPr sz="800">
              <a:solidFill>
                <a:srgbClr val="980000"/>
              </a:solidFill>
            </a:endParaRPr>
          </a:p>
          <a:p>
            <a:pPr marL="457200" lvl="0" indent="-342900" algn="l" rtl="0">
              <a:spcBef>
                <a:spcPts val="1600"/>
              </a:spcBef>
              <a:spcAft>
                <a:spcPts val="0"/>
              </a:spcAft>
              <a:buClr>
                <a:srgbClr val="000000"/>
              </a:buClr>
              <a:buSzPts val="1800"/>
              <a:buAutoNum type="arabicPeriod"/>
            </a:pPr>
            <a:r>
              <a:rPr lang="en">
                <a:solidFill>
                  <a:srgbClr val="980000"/>
                </a:solidFill>
              </a:rPr>
              <a:t>Independent Work Asynchronously this afternoon</a:t>
            </a:r>
            <a:endParaRPr sz="2200"/>
          </a:p>
          <a:p>
            <a:pPr marL="914400" lvl="1" indent="-342900" algn="l" rtl="0">
              <a:spcBef>
                <a:spcPts val="0"/>
              </a:spcBef>
              <a:spcAft>
                <a:spcPts val="0"/>
              </a:spcAft>
              <a:buSzPts val="1800"/>
              <a:buAutoNum type="alphaLcPeriod"/>
            </a:pPr>
            <a:r>
              <a:rPr lang="en" sz="1800"/>
              <a:t>Zearn M2L7 </a:t>
            </a:r>
            <a:r>
              <a:rPr lang="en" sz="1600" b="1" i="1">
                <a:solidFill>
                  <a:srgbClr val="FF9900"/>
                </a:solidFill>
              </a:rPr>
              <a:t>(Don’t fall behind, or you will work through your lunch this week!)</a:t>
            </a:r>
            <a:endParaRPr sz="1600" b="1" i="1">
              <a:solidFill>
                <a:srgbClr val="FF9900"/>
              </a:solidFill>
            </a:endParaRPr>
          </a:p>
          <a:p>
            <a:pPr marL="914400" lvl="0" indent="0" algn="l" rtl="0">
              <a:spcBef>
                <a:spcPts val="1600"/>
              </a:spcBef>
              <a:spcAft>
                <a:spcPts val="0"/>
              </a:spcAft>
              <a:buNone/>
            </a:pPr>
            <a:endParaRPr sz="1800">
              <a:solidFill>
                <a:srgbClr val="00FF00"/>
              </a:solidFill>
            </a:endParaRPr>
          </a:p>
          <a:p>
            <a:pPr marL="91440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406425" y="1348725"/>
            <a:ext cx="8296800" cy="248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Writing</a:t>
            </a:r>
            <a:endParaRPr/>
          </a:p>
          <a:p>
            <a:pPr marL="0" lvl="0" indent="0" algn="ctr" rtl="0">
              <a:spcBef>
                <a:spcPts val="0"/>
              </a:spcBef>
              <a:spcAft>
                <a:spcPts val="0"/>
              </a:spcAft>
              <a:buNone/>
            </a:pPr>
            <a:r>
              <a:rPr lang="en"/>
              <a:t>12:25</a:t>
            </a:r>
            <a:endParaRPr/>
          </a:p>
        </p:txBody>
      </p:sp>
      <p:pic>
        <p:nvPicPr>
          <p:cNvPr id="240" name="Google Shape;240;p41" descr="Bitmoji Image"/>
          <p:cNvPicPr preferRelativeResize="0"/>
          <p:nvPr/>
        </p:nvPicPr>
        <p:blipFill>
          <a:blip r:embed="rId3">
            <a:alphaModFix/>
          </a:blip>
          <a:stretch>
            <a:fillRect/>
          </a:stretch>
        </p:blipFill>
        <p:spPr>
          <a:xfrm>
            <a:off x="53750" y="617750"/>
            <a:ext cx="3790950" cy="3790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44"/>
        <p:cNvGrpSpPr/>
        <p:nvPr/>
      </p:nvGrpSpPr>
      <p:grpSpPr>
        <a:xfrm>
          <a:off x="0" y="0"/>
          <a:ext cx="0" cy="0"/>
          <a:chOff x="0" y="0"/>
          <a:chExt cx="0" cy="0"/>
        </a:xfrm>
      </p:grpSpPr>
      <p:sp>
        <p:nvSpPr>
          <p:cNvPr id="245" name="Google Shape;245;p42"/>
          <p:cNvSpPr txBox="1">
            <a:spLocks noGrp="1"/>
          </p:cNvSpPr>
          <p:nvPr>
            <p:ph type="title"/>
          </p:nvPr>
        </p:nvSpPr>
        <p:spPr>
          <a:xfrm>
            <a:off x="311700" y="-143375"/>
            <a:ext cx="89223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Benchmark: </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Less</a:t>
            </a:r>
            <a:r>
              <a:rPr lang="en" sz="4000" u="sng"/>
              <a:t>on 3:</a:t>
            </a:r>
            <a:r>
              <a:rPr lang="en" sz="4000"/>
              <a:t> write an informative/explanatory essay: draft a clear introduction. continue on your Draft </a:t>
            </a:r>
            <a:endParaRPr sz="4000"/>
          </a:p>
        </p:txBody>
      </p:sp>
      <p:pic>
        <p:nvPicPr>
          <p:cNvPr id="246" name="Google Shape;246;p42"/>
          <p:cNvPicPr preferRelativeResize="0"/>
          <p:nvPr/>
        </p:nvPicPr>
        <p:blipFill>
          <a:blip r:embed="rId4">
            <a:alphaModFix/>
          </a:blip>
          <a:stretch>
            <a:fillRect/>
          </a:stretch>
        </p:blipFill>
        <p:spPr>
          <a:xfrm>
            <a:off x="4889075" y="1146500"/>
            <a:ext cx="3423801" cy="3997000"/>
          </a:xfrm>
          <a:prstGeom prst="rect">
            <a:avLst/>
          </a:prstGeom>
          <a:noFill/>
          <a:ln>
            <a:noFill/>
          </a:ln>
        </p:spPr>
      </p:pic>
      <p:pic>
        <p:nvPicPr>
          <p:cNvPr id="247" name="Google Shape;247;p42" descr="Clientmoji"/>
          <p:cNvPicPr preferRelativeResize="0"/>
          <p:nvPr/>
        </p:nvPicPr>
        <p:blipFill>
          <a:blip r:embed="rId5">
            <a:alphaModFix/>
          </a:blip>
          <a:stretch>
            <a:fillRect/>
          </a:stretch>
        </p:blipFill>
        <p:spPr>
          <a:xfrm>
            <a:off x="762000" y="1146500"/>
            <a:ext cx="3810000" cy="381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51"/>
        <p:cNvGrpSpPr/>
        <p:nvPr/>
      </p:nvGrpSpPr>
      <p:grpSpPr>
        <a:xfrm>
          <a:off x="0" y="0"/>
          <a:ext cx="0" cy="0"/>
          <a:chOff x="0" y="0"/>
          <a:chExt cx="0" cy="0"/>
        </a:xfrm>
      </p:grpSpPr>
      <p:sp>
        <p:nvSpPr>
          <p:cNvPr id="252" name="Google Shape;252;p43"/>
          <p:cNvSpPr txBox="1">
            <a:spLocks noGrp="1"/>
          </p:cNvSpPr>
          <p:nvPr>
            <p:ph type="title"/>
          </p:nvPr>
        </p:nvSpPr>
        <p:spPr>
          <a:xfrm>
            <a:off x="311700" y="1550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Creating an introduction for your informative essay </a:t>
            </a:r>
            <a:endParaRPr/>
          </a:p>
        </p:txBody>
      </p:sp>
      <p:sp>
        <p:nvSpPr>
          <p:cNvPr id="253" name="Google Shape;253;p43"/>
          <p:cNvSpPr/>
          <p:nvPr/>
        </p:nvSpPr>
        <p:spPr>
          <a:xfrm>
            <a:off x="771750" y="1461675"/>
            <a:ext cx="7600500" cy="22275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a:solidFill>
                  <a:srgbClr val="212529"/>
                </a:solidFill>
                <a:latin typeface="Source Code Pro"/>
                <a:ea typeface="Source Code Pro"/>
                <a:cs typeface="Source Code Pro"/>
                <a:sym typeface="Source Code Pro"/>
              </a:rPr>
              <a:t>For thousands of years, corn has been an important source of food for humans and animals. However, most people do not understand the structure of this amazing plant and how it grows.</a:t>
            </a:r>
            <a:r>
              <a:rPr lang="en" sz="3300">
                <a:latin typeface="Source Code Pro"/>
                <a:ea typeface="Source Code Pro"/>
                <a:cs typeface="Source Code Pro"/>
                <a:sym typeface="Source Code Pro"/>
              </a:rPr>
              <a:t> </a:t>
            </a:r>
            <a:endParaRPr sz="2400">
              <a:latin typeface="Source Code Pro"/>
              <a:ea typeface="Source Code Pro"/>
              <a:cs typeface="Source Code Pro"/>
              <a:sym typeface="Source Code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ctrTitle"/>
          </p:nvPr>
        </p:nvSpPr>
        <p:spPr>
          <a:xfrm>
            <a:off x="2594725" y="392150"/>
            <a:ext cx="6237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Monday</a:t>
            </a:r>
            <a:endParaRPr/>
          </a:p>
          <a:p>
            <a:pPr marL="0" lvl="0" indent="0" algn="ctr" rtl="0">
              <a:spcBef>
                <a:spcPts val="0"/>
              </a:spcBef>
              <a:spcAft>
                <a:spcPts val="0"/>
              </a:spcAft>
              <a:buNone/>
            </a:pPr>
            <a:r>
              <a:rPr lang="en"/>
              <a:t>October 19, 2020</a:t>
            </a:r>
            <a:endParaRPr/>
          </a:p>
        </p:txBody>
      </p:sp>
      <p:sp>
        <p:nvSpPr>
          <p:cNvPr id="127" name="Google Shape;127;p26"/>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SEL </a:t>
            </a:r>
            <a:r>
              <a:rPr lang="en" u="sng">
                <a:solidFill>
                  <a:schemeClr val="hlink"/>
                </a:solidFill>
                <a:hlinkClick r:id="rId3"/>
              </a:rPr>
              <a:t>Video</a:t>
            </a:r>
            <a:r>
              <a:rPr lang="en"/>
              <a:t>: Having Courage and Being Fearless</a:t>
            </a:r>
            <a:endParaRPr/>
          </a:p>
        </p:txBody>
      </p:sp>
      <p:pic>
        <p:nvPicPr>
          <p:cNvPr id="128" name="Google Shape;128;p26" descr="welcome"/>
          <p:cNvPicPr preferRelativeResize="0"/>
          <p:nvPr/>
        </p:nvPicPr>
        <p:blipFill>
          <a:blip r:embed="rId4">
            <a:alphaModFix/>
          </a:blip>
          <a:stretch>
            <a:fillRect/>
          </a:stretch>
        </p:blipFill>
        <p:spPr>
          <a:xfrm>
            <a:off x="83400" y="470025"/>
            <a:ext cx="2803950" cy="2803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57"/>
        <p:cNvGrpSpPr/>
        <p:nvPr/>
      </p:nvGrpSpPr>
      <p:grpSpPr>
        <a:xfrm>
          <a:off x="0" y="0"/>
          <a:ext cx="0" cy="0"/>
          <a:chOff x="0" y="0"/>
          <a:chExt cx="0" cy="0"/>
        </a:xfrm>
      </p:grpSpPr>
      <p:sp>
        <p:nvSpPr>
          <p:cNvPr id="258" name="Google Shape;258;p44"/>
          <p:cNvSpPr txBox="1">
            <a:spLocks noGrp="1"/>
          </p:cNvSpPr>
          <p:nvPr>
            <p:ph type="title"/>
          </p:nvPr>
        </p:nvSpPr>
        <p:spPr>
          <a:xfrm>
            <a:off x="311700" y="154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Practice: 4 minutes in  a breakout room</a:t>
            </a:r>
            <a:endParaRPr/>
          </a:p>
          <a:p>
            <a:pPr marL="0" lvl="0" indent="0" algn="l" rtl="0">
              <a:spcBef>
                <a:spcPts val="0"/>
              </a:spcBef>
              <a:spcAft>
                <a:spcPts val="0"/>
              </a:spcAft>
              <a:buNone/>
            </a:pPr>
            <a:endParaRPr/>
          </a:p>
        </p:txBody>
      </p:sp>
      <p:sp>
        <p:nvSpPr>
          <p:cNvPr id="259" name="Google Shape;259;p44"/>
          <p:cNvSpPr/>
          <p:nvPr/>
        </p:nvSpPr>
        <p:spPr>
          <a:xfrm>
            <a:off x="5409600" y="1187525"/>
            <a:ext cx="3422700" cy="3367800"/>
          </a:xfrm>
          <a:prstGeom prst="rect">
            <a:avLst/>
          </a:prstGeom>
          <a:solidFill>
            <a:srgbClr val="EEEEEE"/>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212529"/>
                </a:solidFill>
                <a:latin typeface="Source Code Pro"/>
                <a:ea typeface="Source Code Pro"/>
                <a:cs typeface="Source Code Pro"/>
                <a:sym typeface="Source Code Pro"/>
              </a:rPr>
              <a:t>With a partner, talk about how you will begin your introductions. Partners should rehearse their topic statement and discuss ways to make their essay sound interesting to a reader.</a:t>
            </a:r>
            <a:endParaRPr sz="3200">
              <a:latin typeface="Source Code Pro"/>
              <a:ea typeface="Source Code Pro"/>
              <a:cs typeface="Source Code Pro"/>
              <a:sym typeface="Source Code Pro"/>
            </a:endParaRPr>
          </a:p>
        </p:txBody>
      </p:sp>
      <p:pic>
        <p:nvPicPr>
          <p:cNvPr id="260" name="Google Shape;260;p44" descr="This timer counts down silently until it reaches 0:00, then a police siren sounds to alert you that time is up." title="4 Minute Timer">
            <a:hlinkClick r:id="rId3"/>
          </p:cNvPr>
          <p:cNvPicPr preferRelativeResize="0"/>
          <p:nvPr/>
        </p:nvPicPr>
        <p:blipFill>
          <a:blip r:embed="rId4">
            <a:alphaModFix/>
          </a:blip>
          <a:stretch>
            <a:fillRect/>
          </a:stretch>
        </p:blipFill>
        <p:spPr>
          <a:xfrm>
            <a:off x="311708" y="1489925"/>
            <a:ext cx="2177267" cy="1632950"/>
          </a:xfrm>
          <a:prstGeom prst="rect">
            <a:avLst/>
          </a:prstGeom>
          <a:noFill/>
          <a:ln>
            <a:noFill/>
          </a:ln>
        </p:spPr>
      </p:pic>
      <p:pic>
        <p:nvPicPr>
          <p:cNvPr id="261" name="Google Shape;261;p44" descr="Clientmoji"/>
          <p:cNvPicPr preferRelativeResize="0"/>
          <p:nvPr/>
        </p:nvPicPr>
        <p:blipFill>
          <a:blip r:embed="rId5">
            <a:alphaModFix/>
          </a:blip>
          <a:stretch>
            <a:fillRect/>
          </a:stretch>
        </p:blipFill>
        <p:spPr>
          <a:xfrm>
            <a:off x="1786150" y="1489925"/>
            <a:ext cx="3810000" cy="381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265"/>
        <p:cNvGrpSpPr/>
        <p:nvPr/>
      </p:nvGrpSpPr>
      <p:grpSpPr>
        <a:xfrm>
          <a:off x="0" y="0"/>
          <a:ext cx="0" cy="0"/>
          <a:chOff x="0" y="0"/>
          <a:chExt cx="0" cy="0"/>
        </a:xfrm>
      </p:grpSpPr>
      <p:sp>
        <p:nvSpPr>
          <p:cNvPr id="266" name="Google Shape;266;p4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 Small Group</a:t>
            </a:r>
            <a:endParaRPr/>
          </a:p>
        </p:txBody>
      </p:sp>
      <p:sp>
        <p:nvSpPr>
          <p:cNvPr id="267" name="Google Shape;267;p4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 in Schoology</a:t>
            </a:r>
            <a:endParaRPr u="sng"/>
          </a:p>
          <a:p>
            <a:pPr marL="457200" lvl="0" indent="-317500" algn="l" rtl="0">
              <a:spcBef>
                <a:spcPts val="1600"/>
              </a:spcBef>
              <a:spcAft>
                <a:spcPts val="0"/>
              </a:spcAft>
              <a:buSzPts val="1400"/>
              <a:buChar char="●"/>
            </a:pPr>
            <a:r>
              <a:rPr lang="en"/>
              <a:t>Read the writing prompt.  </a:t>
            </a:r>
            <a:br>
              <a:rPr lang="en"/>
            </a:br>
            <a:endParaRPr/>
          </a:p>
          <a:p>
            <a:pPr marL="457200" lvl="0" indent="-317500" algn="l" rtl="0">
              <a:spcBef>
                <a:spcPts val="0"/>
              </a:spcBef>
              <a:spcAft>
                <a:spcPts val="0"/>
              </a:spcAft>
              <a:buSzPts val="1400"/>
              <a:buChar char="●"/>
            </a:pPr>
            <a:r>
              <a:rPr lang="en"/>
              <a:t>Use the planning guide to help you plan and structure your introduction, body, and conclusion paragraphs.</a:t>
            </a:r>
            <a:br>
              <a:rPr lang="en"/>
            </a:br>
            <a:endParaRPr/>
          </a:p>
          <a:p>
            <a:pPr marL="457200" lvl="0" indent="-317500" algn="l" rtl="0">
              <a:spcBef>
                <a:spcPts val="0"/>
              </a:spcBef>
              <a:spcAft>
                <a:spcPts val="0"/>
              </a:spcAft>
              <a:buSzPts val="1400"/>
              <a:buChar char="●"/>
            </a:pPr>
            <a:r>
              <a:rPr lang="en"/>
              <a:t>Use the checklist as a guide.</a:t>
            </a:r>
            <a:endParaRPr/>
          </a:p>
        </p:txBody>
      </p:sp>
      <p:sp>
        <p:nvSpPr>
          <p:cNvPr id="268" name="Google Shape;268;p45"/>
          <p:cNvSpPr txBox="1">
            <a:spLocks noGrp="1"/>
          </p:cNvSpPr>
          <p:nvPr>
            <p:ph type="body" idx="2"/>
          </p:nvPr>
        </p:nvSpPr>
        <p:spPr>
          <a:xfrm>
            <a:off x="4311600" y="1228675"/>
            <a:ext cx="45207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Small Group</a:t>
            </a:r>
            <a:endParaRPr u="sng"/>
          </a:p>
          <a:p>
            <a:pPr marL="457200" lvl="0" indent="-317500" algn="l" rtl="0">
              <a:spcBef>
                <a:spcPts val="1600"/>
              </a:spcBef>
              <a:spcAft>
                <a:spcPts val="0"/>
              </a:spcAft>
              <a:buSzPts val="1400"/>
              <a:buChar char="●"/>
            </a:pPr>
            <a:r>
              <a:rPr lang="en"/>
              <a:t>I am meeting with your small groups!</a:t>
            </a:r>
            <a:endParaRPr/>
          </a:p>
          <a:p>
            <a:pPr marL="0" lvl="0" indent="0" algn="l" rtl="0">
              <a:spcBef>
                <a:spcPts val="1600"/>
              </a:spcBef>
              <a:spcAft>
                <a:spcPts val="1600"/>
              </a:spcAft>
              <a:buNone/>
            </a:pPr>
            <a:endParaRPr sz="1400" u="sng"/>
          </a:p>
        </p:txBody>
      </p:sp>
      <p:pic>
        <p:nvPicPr>
          <p:cNvPr id="269" name="Google Shape;269;p45"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1585575" y="3939100"/>
            <a:ext cx="1452145" cy="1089100"/>
          </a:xfrm>
          <a:prstGeom prst="rect">
            <a:avLst/>
          </a:prstGeom>
          <a:noFill/>
          <a:ln>
            <a:noFill/>
          </a:ln>
        </p:spPr>
      </p:pic>
      <p:pic>
        <p:nvPicPr>
          <p:cNvPr id="270" name="Google Shape;270;p45" descr="sign me up"/>
          <p:cNvPicPr preferRelativeResize="0"/>
          <p:nvPr/>
        </p:nvPicPr>
        <p:blipFill>
          <a:blip r:embed="rId5">
            <a:alphaModFix/>
          </a:blip>
          <a:stretch>
            <a:fillRect/>
          </a:stretch>
        </p:blipFill>
        <p:spPr>
          <a:xfrm>
            <a:off x="5358375" y="2054700"/>
            <a:ext cx="2756875" cy="27568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6"/>
          <p:cNvSpPr txBox="1">
            <a:spLocks noGrp="1"/>
          </p:cNvSpPr>
          <p:nvPr>
            <p:ph type="title"/>
          </p:nvPr>
        </p:nvSpPr>
        <p:spPr>
          <a:xfrm>
            <a:off x="304850" y="131475"/>
            <a:ext cx="8416800" cy="81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980000"/>
                </a:solidFill>
              </a:rPr>
              <a:t>Science Day! </a:t>
            </a:r>
            <a:endParaRPr sz="2000">
              <a:solidFill>
                <a:srgbClr val="980000"/>
              </a:solidFill>
            </a:endParaRPr>
          </a:p>
          <a:p>
            <a:pPr marL="0" lvl="0" indent="0" algn="l" rtl="0">
              <a:spcBef>
                <a:spcPts val="0"/>
              </a:spcBef>
              <a:spcAft>
                <a:spcPts val="0"/>
              </a:spcAft>
              <a:buNone/>
            </a:pPr>
            <a:r>
              <a:rPr lang="en" sz="2900"/>
              <a:t>Afternoon/Asynchronous Work</a:t>
            </a:r>
            <a:endParaRPr sz="2900"/>
          </a:p>
        </p:txBody>
      </p:sp>
      <p:sp>
        <p:nvSpPr>
          <p:cNvPr id="276" name="Google Shape;276;p46"/>
          <p:cNvSpPr txBox="1">
            <a:spLocks noGrp="1"/>
          </p:cNvSpPr>
          <p:nvPr>
            <p:ph type="body" idx="1"/>
          </p:nvPr>
        </p:nvSpPr>
        <p:spPr>
          <a:xfrm>
            <a:off x="51125" y="947475"/>
            <a:ext cx="9036600" cy="4196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1400" u="sng">
                <a:solidFill>
                  <a:srgbClr val="980000"/>
                </a:solidFill>
              </a:rPr>
              <a:t>Independent Work In Schoology: </a:t>
            </a:r>
            <a:endParaRPr u="sng">
              <a:solidFill>
                <a:srgbClr val="666666"/>
              </a:solidFill>
              <a:highlight>
                <a:srgbClr val="FFFFFF"/>
              </a:highlight>
            </a:endParaRPr>
          </a:p>
          <a:p>
            <a:pPr marL="457200" marR="0" lvl="0" indent="-317500" algn="l" rtl="0">
              <a:spcBef>
                <a:spcPts val="1600"/>
              </a:spcBef>
              <a:spcAft>
                <a:spcPts val="0"/>
              </a:spcAft>
              <a:buSzPts val="1400"/>
              <a:buAutoNum type="arabicPeriod"/>
            </a:pPr>
            <a:r>
              <a:rPr lang="en" sz="1400">
                <a:solidFill>
                  <a:srgbClr val="000000"/>
                </a:solidFill>
                <a:highlight>
                  <a:srgbClr val="FFFFFF"/>
                </a:highlight>
              </a:rPr>
              <a:t>Complete your Science Generation Genius Lesson: </a:t>
            </a:r>
            <a:r>
              <a:rPr lang="en" sz="1400" b="1">
                <a:solidFill>
                  <a:srgbClr val="000000"/>
                </a:solidFill>
                <a:highlight>
                  <a:srgbClr val="FFFFFF"/>
                </a:highlight>
              </a:rPr>
              <a:t>Ecosystems</a:t>
            </a:r>
            <a:r>
              <a:rPr lang="en" sz="1400">
                <a:solidFill>
                  <a:srgbClr val="000000"/>
                </a:solidFill>
                <a:highlight>
                  <a:srgbClr val="FFFFFF"/>
                </a:highlight>
              </a:rPr>
              <a:t> </a:t>
            </a:r>
            <a:endParaRPr sz="1400">
              <a:solidFill>
                <a:srgbClr val="000000"/>
              </a:solidFill>
              <a:highlight>
                <a:srgbClr val="FFFFFF"/>
              </a:highlight>
            </a:endParaRPr>
          </a:p>
          <a:p>
            <a:pPr marL="0" lvl="0" indent="0" algn="l" rtl="0">
              <a:lnSpc>
                <a:spcPct val="140000"/>
              </a:lnSpc>
              <a:spcBef>
                <a:spcPts val="1700"/>
              </a:spcBef>
              <a:spcAft>
                <a:spcPts val="0"/>
              </a:spcAft>
              <a:buNone/>
            </a:pPr>
            <a:r>
              <a:rPr lang="en" sz="1500" b="1">
                <a:solidFill>
                  <a:srgbClr val="F5752D"/>
                </a:solidFill>
              </a:rPr>
              <a:t>What you will learn from this video/MUST HAVE notes in your Science Notebook:</a:t>
            </a:r>
            <a:endParaRPr sz="1500" b="1">
              <a:solidFill>
                <a:srgbClr val="F5752D"/>
              </a:solidFill>
            </a:endParaRPr>
          </a:p>
          <a:p>
            <a:pPr marL="457200" lvl="0" indent="-304800" algn="l" rtl="0">
              <a:spcBef>
                <a:spcPts val="800"/>
              </a:spcBef>
              <a:spcAft>
                <a:spcPts val="0"/>
              </a:spcAft>
              <a:buClr>
                <a:srgbClr val="333333"/>
              </a:buClr>
              <a:buSzPts val="1200"/>
              <a:buFont typeface="Source Code Pro"/>
              <a:buChar char="●"/>
            </a:pPr>
            <a:r>
              <a:rPr lang="en" sz="1200">
                <a:solidFill>
                  <a:srgbClr val="333333"/>
                </a:solidFill>
              </a:rPr>
              <a:t>An ecosystem is a community of interacting organisms &amp; their environment.</a:t>
            </a:r>
            <a:endParaRPr sz="1200">
              <a:solidFill>
                <a:srgbClr val="333333"/>
              </a:solidFill>
            </a:endParaRPr>
          </a:p>
          <a:p>
            <a:pPr marL="457200" lvl="0" indent="-304800" algn="l" rtl="0">
              <a:spcBef>
                <a:spcPts val="0"/>
              </a:spcBef>
              <a:spcAft>
                <a:spcPts val="0"/>
              </a:spcAft>
              <a:buClr>
                <a:srgbClr val="333333"/>
              </a:buClr>
              <a:buSzPts val="1200"/>
              <a:buFont typeface="Source Code Pro"/>
              <a:buChar char="●"/>
            </a:pPr>
            <a:r>
              <a:rPr lang="en" sz="1200">
                <a:solidFill>
                  <a:srgbClr val="333333"/>
                </a:solidFill>
              </a:rPr>
              <a:t>Organisms only survive in an ecosystem when their specific needs are met.</a:t>
            </a:r>
            <a:endParaRPr sz="1200">
              <a:solidFill>
                <a:srgbClr val="333333"/>
              </a:solidFill>
            </a:endParaRPr>
          </a:p>
          <a:p>
            <a:pPr marL="457200" lvl="0" indent="-304800" algn="l" rtl="0">
              <a:spcBef>
                <a:spcPts val="0"/>
              </a:spcBef>
              <a:spcAft>
                <a:spcPts val="0"/>
              </a:spcAft>
              <a:buClr>
                <a:srgbClr val="333333"/>
              </a:buClr>
              <a:buSzPts val="1200"/>
              <a:buFont typeface="Source Code Pro"/>
              <a:buChar char="●"/>
            </a:pPr>
            <a:r>
              <a:rPr lang="en" sz="1200">
                <a:solidFill>
                  <a:srgbClr val="333333"/>
                </a:solidFill>
              </a:rPr>
              <a:t>Newly introduced organisms can throw off the balance of an ecosystem.</a:t>
            </a:r>
            <a:endParaRPr sz="1200">
              <a:solidFill>
                <a:srgbClr val="333333"/>
              </a:solidFill>
            </a:endParaRPr>
          </a:p>
          <a:p>
            <a:pPr marL="457200" lvl="0" indent="-304800" algn="l" rtl="0">
              <a:spcBef>
                <a:spcPts val="0"/>
              </a:spcBef>
              <a:spcAft>
                <a:spcPts val="0"/>
              </a:spcAft>
              <a:buClr>
                <a:srgbClr val="333333"/>
              </a:buClr>
              <a:buSzPts val="1200"/>
              <a:buFont typeface="Source Code Pro"/>
              <a:buChar char="●"/>
            </a:pPr>
            <a:r>
              <a:rPr lang="en" sz="1200">
                <a:solidFill>
                  <a:srgbClr val="333333"/>
                </a:solidFill>
              </a:rPr>
              <a:t>A healthy ecosystem has many different kinds of organisms.</a:t>
            </a:r>
            <a:endParaRPr sz="1200">
              <a:solidFill>
                <a:srgbClr val="333333"/>
              </a:solidFill>
            </a:endParaRPr>
          </a:p>
          <a:p>
            <a:pPr marL="914400" marR="0" lvl="0" indent="-317500" algn="l" rtl="0">
              <a:spcBef>
                <a:spcPts val="0"/>
              </a:spcBef>
              <a:spcAft>
                <a:spcPts val="0"/>
              </a:spcAft>
              <a:buClr>
                <a:srgbClr val="000000"/>
              </a:buClr>
              <a:buSzPts val="1400"/>
              <a:buChar char="●"/>
            </a:pPr>
            <a:r>
              <a:rPr lang="en" sz="1400">
                <a:solidFill>
                  <a:srgbClr val="000000"/>
                </a:solidFill>
                <a:highlight>
                  <a:srgbClr val="FFFF00"/>
                </a:highlight>
              </a:rPr>
              <a:t>Watch the </a:t>
            </a:r>
            <a:r>
              <a:rPr lang="en" sz="1400" u="sng">
                <a:solidFill>
                  <a:schemeClr val="hlink"/>
                </a:solidFill>
                <a:highlight>
                  <a:srgbClr val="FFFF00"/>
                </a:highlight>
                <a:hlinkClick r:id="rId3"/>
              </a:rPr>
              <a:t>video</a:t>
            </a:r>
            <a:r>
              <a:rPr lang="en" sz="1400">
                <a:solidFill>
                  <a:srgbClr val="000000"/>
                </a:solidFill>
                <a:highlight>
                  <a:srgbClr val="FFFF00"/>
                </a:highlight>
              </a:rPr>
              <a:t> and complete the exit ticket in </a:t>
            </a:r>
            <a:r>
              <a:rPr lang="en" sz="1400" b="1">
                <a:solidFill>
                  <a:srgbClr val="980000"/>
                </a:solidFill>
                <a:highlight>
                  <a:srgbClr val="FFFF00"/>
                </a:highlight>
              </a:rPr>
              <a:t>Schoology</a:t>
            </a:r>
            <a:endParaRPr sz="1400" b="1">
              <a:solidFill>
                <a:srgbClr val="980000"/>
              </a:solidFill>
              <a:highlight>
                <a:srgbClr val="FFFF00"/>
              </a:highlight>
            </a:endParaRPr>
          </a:p>
          <a:p>
            <a:pPr marL="457200" marR="0" lvl="0" indent="-317500" algn="l" rtl="0">
              <a:spcBef>
                <a:spcPts val="0"/>
              </a:spcBef>
              <a:spcAft>
                <a:spcPts val="0"/>
              </a:spcAft>
              <a:buClr>
                <a:srgbClr val="666666"/>
              </a:buClr>
              <a:buSzPts val="1400"/>
              <a:buAutoNum type="arabicPeriod"/>
            </a:pPr>
            <a:r>
              <a:rPr lang="en" sz="1400">
                <a:solidFill>
                  <a:srgbClr val="000000"/>
                </a:solidFill>
                <a:highlight>
                  <a:srgbClr val="FFFFFF"/>
                </a:highlight>
              </a:rPr>
              <a:t>Ensure that all tasks in 10-19 folder are completed </a:t>
            </a:r>
            <a:endParaRPr sz="1400" b="1">
              <a:solidFill>
                <a:srgbClr val="980000"/>
              </a:solidFill>
              <a:highlight>
                <a:schemeClr val="lt1"/>
              </a:highlight>
            </a:endParaRPr>
          </a:p>
          <a:p>
            <a:pPr marL="0" marR="0" lvl="0" indent="0" algn="l" rtl="0">
              <a:spcBef>
                <a:spcPts val="1700"/>
              </a:spcBef>
              <a:spcAft>
                <a:spcPts val="0"/>
              </a:spcAft>
              <a:buNone/>
            </a:pPr>
            <a:r>
              <a:rPr lang="en" sz="1400" u="sng">
                <a:solidFill>
                  <a:srgbClr val="980000"/>
                </a:solidFill>
              </a:rPr>
              <a:t>Daily Additional Independent Work:													</a:t>
            </a:r>
            <a:r>
              <a:rPr lang="en" sz="1400" b="1" i="1">
                <a:solidFill>
                  <a:srgbClr val="000000"/>
                </a:solidFill>
                <a:highlight>
                  <a:srgbClr val="FFF2CC"/>
                </a:highlight>
              </a:rPr>
              <a:t>NO READWORKS THIS WEEK</a:t>
            </a:r>
            <a:endParaRPr sz="1400" b="1" i="1">
              <a:solidFill>
                <a:srgbClr val="000000"/>
              </a:solidFill>
              <a:highlight>
                <a:srgbClr val="FFF2CC"/>
              </a:highlight>
            </a:endParaRPr>
          </a:p>
          <a:p>
            <a:pPr marL="457200" marR="0" lvl="0" indent="-317500" algn="l" rtl="0">
              <a:spcBef>
                <a:spcPts val="1700"/>
              </a:spcBef>
              <a:spcAft>
                <a:spcPts val="0"/>
              </a:spcAft>
              <a:buClr>
                <a:srgbClr val="000000"/>
              </a:buClr>
              <a:buSzPts val="1400"/>
              <a:buAutoNum type="arabicPeriod"/>
            </a:pPr>
            <a:r>
              <a:rPr lang="en" sz="1400">
                <a:solidFill>
                  <a:srgbClr val="000000"/>
                </a:solidFill>
                <a:highlight>
                  <a:srgbClr val="FFFFFF"/>
                </a:highlight>
              </a:rPr>
              <a:t>Choice read for 20 minutes - </a:t>
            </a:r>
            <a:r>
              <a:rPr lang="en" sz="1400" i="1">
                <a:solidFill>
                  <a:srgbClr val="000000"/>
                </a:solidFill>
                <a:highlight>
                  <a:srgbClr val="FFFFFF"/>
                </a:highlight>
              </a:rPr>
              <a:t>create a bookshelf in Benchmark</a:t>
            </a:r>
            <a:endParaRPr sz="1400" i="1">
              <a:solidFill>
                <a:srgbClr val="000000"/>
              </a:solidFill>
              <a:highlight>
                <a:srgbClr val="FFFFFF"/>
              </a:highlight>
            </a:endParaRPr>
          </a:p>
          <a:p>
            <a:pPr marL="457200" marR="0" lvl="0" indent="-317500" algn="l" rtl="0">
              <a:spcBef>
                <a:spcPts val="0"/>
              </a:spcBef>
              <a:spcAft>
                <a:spcPts val="0"/>
              </a:spcAft>
              <a:buClr>
                <a:srgbClr val="000000"/>
              </a:buClr>
              <a:buSzPts val="1400"/>
              <a:buAutoNum type="arabicPeriod"/>
            </a:pPr>
            <a:r>
              <a:rPr lang="en" sz="1400">
                <a:solidFill>
                  <a:srgbClr val="000000"/>
                </a:solidFill>
                <a:highlight>
                  <a:schemeClr val="lt1"/>
                </a:highlight>
              </a:rPr>
              <a:t>Complete </a:t>
            </a:r>
            <a:r>
              <a:rPr lang="en" sz="1400" u="sng">
                <a:solidFill>
                  <a:schemeClr val="hlink"/>
                </a:solidFill>
                <a:highlight>
                  <a:schemeClr val="lt1"/>
                </a:highlight>
                <a:hlinkClick r:id="rId4"/>
              </a:rPr>
              <a:t>Zearn</a:t>
            </a:r>
            <a:r>
              <a:rPr lang="en" sz="1400">
                <a:solidFill>
                  <a:srgbClr val="000000"/>
                </a:solidFill>
                <a:highlight>
                  <a:schemeClr val="lt1"/>
                </a:highlight>
              </a:rPr>
              <a:t> M2L7</a:t>
            </a:r>
            <a:endParaRPr sz="1400">
              <a:solidFill>
                <a:srgbClr val="FF0000"/>
              </a:solidFill>
              <a:highlight>
                <a:schemeClr val="lt1"/>
              </a:highlight>
            </a:endParaRPr>
          </a:p>
          <a:p>
            <a:pPr marL="0" lvl="0" indent="0" algn="l" rtl="0">
              <a:spcBef>
                <a:spcPts val="1700"/>
              </a:spcBef>
              <a:spcAft>
                <a:spcPts val="0"/>
              </a:spcAft>
              <a:buNone/>
            </a:pPr>
            <a:endParaRPr sz="1400">
              <a:solidFill>
                <a:srgbClr val="666666"/>
              </a:solidFill>
              <a:highlight>
                <a:srgbClr val="FFFFFF"/>
              </a:highlight>
            </a:endParaRPr>
          </a:p>
          <a:p>
            <a:pPr marL="0" lvl="0" indent="0" algn="l" rtl="0">
              <a:spcBef>
                <a:spcPts val="1600"/>
              </a:spcBef>
              <a:spcAft>
                <a:spcPts val="1600"/>
              </a:spcAft>
              <a:buNone/>
            </a:pPr>
            <a:endParaRPr sz="1600">
              <a:solidFill>
                <a:srgbClr val="000000"/>
              </a:solidFill>
              <a:highlight>
                <a:srgbClr val="FFFF00"/>
              </a:highlight>
            </a:endParaRPr>
          </a:p>
        </p:txBody>
      </p:sp>
      <p:pic>
        <p:nvPicPr>
          <p:cNvPr id="277" name="Google Shape;277;p46" descr="reading"/>
          <p:cNvPicPr preferRelativeResize="0"/>
          <p:nvPr/>
        </p:nvPicPr>
        <p:blipFill>
          <a:blip r:embed="rId5">
            <a:alphaModFix/>
          </a:blip>
          <a:stretch>
            <a:fillRect/>
          </a:stretch>
        </p:blipFill>
        <p:spPr>
          <a:xfrm>
            <a:off x="7082913" y="2927575"/>
            <a:ext cx="2095025" cy="2095025"/>
          </a:xfrm>
          <a:prstGeom prst="rect">
            <a:avLst/>
          </a:prstGeom>
          <a:noFill/>
          <a:ln>
            <a:noFill/>
          </a:ln>
        </p:spPr>
      </p:pic>
      <p:pic>
        <p:nvPicPr>
          <p:cNvPr id="278" name="Google Shape;278;p46"/>
          <p:cNvPicPr preferRelativeResize="0"/>
          <p:nvPr/>
        </p:nvPicPr>
        <p:blipFill>
          <a:blip r:embed="rId6">
            <a:alphaModFix/>
          </a:blip>
          <a:stretch>
            <a:fillRect/>
          </a:stretch>
        </p:blipFill>
        <p:spPr>
          <a:xfrm>
            <a:off x="7116850" y="-44400"/>
            <a:ext cx="2027150" cy="202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7"/>
          <p:cNvPicPr preferRelativeResize="0"/>
          <p:nvPr/>
        </p:nvPicPr>
        <p:blipFill>
          <a:blip r:embed="rId3">
            <a:alphaModFix/>
          </a:blip>
          <a:stretch>
            <a:fillRect/>
          </a:stretch>
        </p:blipFill>
        <p:spPr>
          <a:xfrm>
            <a:off x="1397950" y="192025"/>
            <a:ext cx="6348101" cy="4759450"/>
          </a:xfrm>
          <a:prstGeom prst="rect">
            <a:avLst/>
          </a:prstGeom>
          <a:noFill/>
          <a:ln>
            <a:noFill/>
          </a:ln>
        </p:spPr>
      </p:pic>
      <p:pic>
        <p:nvPicPr>
          <p:cNvPr id="134" name="Google Shape;134;p27" descr="Bitmoji Image"/>
          <p:cNvPicPr preferRelativeResize="0"/>
          <p:nvPr/>
        </p:nvPicPr>
        <p:blipFill>
          <a:blip r:embed="rId4">
            <a:alphaModFix/>
          </a:blip>
          <a:stretch>
            <a:fillRect/>
          </a:stretch>
        </p:blipFill>
        <p:spPr>
          <a:xfrm>
            <a:off x="7746050" y="3760250"/>
            <a:ext cx="1383250" cy="1383250"/>
          </a:xfrm>
          <a:prstGeom prst="rect">
            <a:avLst/>
          </a:prstGeom>
          <a:noFill/>
          <a:ln>
            <a:noFill/>
          </a:ln>
        </p:spPr>
      </p:pic>
      <p:pic>
        <p:nvPicPr>
          <p:cNvPr id="135" name="Google Shape;135;p27" descr="Clientmoji"/>
          <p:cNvPicPr preferRelativeResize="0"/>
          <p:nvPr/>
        </p:nvPicPr>
        <p:blipFill>
          <a:blip r:embed="rId5">
            <a:alphaModFix/>
          </a:blip>
          <a:stretch>
            <a:fillRect/>
          </a:stretch>
        </p:blipFill>
        <p:spPr>
          <a:xfrm>
            <a:off x="0" y="8725"/>
            <a:ext cx="1553800" cy="1553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8"/>
          <p:cNvSpPr txBox="1">
            <a:spLocks noGrp="1"/>
          </p:cNvSpPr>
          <p:nvPr>
            <p:ph type="title"/>
          </p:nvPr>
        </p:nvSpPr>
        <p:spPr>
          <a:xfrm>
            <a:off x="3190050" y="448050"/>
            <a:ext cx="3154200" cy="118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93C47D"/>
                </a:solidFill>
                <a:latin typeface="Chelsea Market"/>
                <a:ea typeface="Chelsea Market"/>
                <a:cs typeface="Chelsea Market"/>
                <a:sym typeface="Chelsea Market"/>
              </a:rPr>
              <a:t>Monday:10-19-20</a:t>
            </a:r>
            <a:endParaRPr sz="2400">
              <a:solidFill>
                <a:srgbClr val="93C47D"/>
              </a:solidFill>
              <a:latin typeface="Chelsea Market"/>
              <a:ea typeface="Chelsea Market"/>
              <a:cs typeface="Chelsea Market"/>
              <a:sym typeface="Chelsea Market"/>
            </a:endParaRPr>
          </a:p>
          <a:p>
            <a:pPr marL="0" lvl="0" indent="0" algn="ctr" rtl="0">
              <a:spcBef>
                <a:spcPts val="0"/>
              </a:spcBef>
              <a:spcAft>
                <a:spcPts val="0"/>
              </a:spcAft>
              <a:buNone/>
            </a:pPr>
            <a:r>
              <a:rPr lang="en" sz="2400">
                <a:solidFill>
                  <a:srgbClr val="93C47D"/>
                </a:solidFill>
                <a:latin typeface="Chelsea Market"/>
                <a:ea typeface="Chelsea Market"/>
                <a:cs typeface="Chelsea Market"/>
                <a:sym typeface="Chelsea Market"/>
              </a:rPr>
              <a:t>ELA </a:t>
            </a:r>
            <a:endParaRPr sz="2400">
              <a:solidFill>
                <a:srgbClr val="93C47D"/>
              </a:solidFill>
              <a:latin typeface="Chelsea Market"/>
              <a:ea typeface="Chelsea Market"/>
              <a:cs typeface="Chelsea Market"/>
              <a:sym typeface="Chelsea Market"/>
            </a:endParaRPr>
          </a:p>
          <a:p>
            <a:pPr marL="0" lvl="0" indent="0" algn="ctr" rtl="0">
              <a:spcBef>
                <a:spcPts val="0"/>
              </a:spcBef>
              <a:spcAft>
                <a:spcPts val="0"/>
              </a:spcAft>
              <a:buNone/>
            </a:pPr>
            <a:r>
              <a:rPr lang="en" sz="2400">
                <a:solidFill>
                  <a:srgbClr val="93C47D"/>
                </a:solidFill>
                <a:latin typeface="Chelsea Market"/>
                <a:ea typeface="Chelsea Market"/>
                <a:cs typeface="Chelsea Market"/>
                <a:sym typeface="Chelsea Market"/>
              </a:rPr>
              <a:t>9:10-10:30</a:t>
            </a:r>
            <a:endParaRPr sz="2400">
              <a:solidFill>
                <a:srgbClr val="93C47D"/>
              </a:solidFill>
              <a:latin typeface="Chelsea Market"/>
              <a:ea typeface="Chelsea Market"/>
              <a:cs typeface="Chelsea Market"/>
              <a:sym typeface="Chelsea Market"/>
            </a:endParaRPr>
          </a:p>
        </p:txBody>
      </p:sp>
      <p:pic>
        <p:nvPicPr>
          <p:cNvPr id="141" name="Google Shape;141;p28" descr="globe"/>
          <p:cNvPicPr preferRelativeResize="0"/>
          <p:nvPr/>
        </p:nvPicPr>
        <p:blipFill>
          <a:blip r:embed="rId4">
            <a:alphaModFix/>
          </a:blip>
          <a:stretch>
            <a:fillRect/>
          </a:stretch>
        </p:blipFill>
        <p:spPr>
          <a:xfrm>
            <a:off x="5494375" y="559025"/>
            <a:ext cx="1918725" cy="1918725"/>
          </a:xfrm>
          <a:prstGeom prst="rect">
            <a:avLst/>
          </a:prstGeom>
          <a:noFill/>
          <a:ln>
            <a:noFill/>
          </a:ln>
        </p:spPr>
      </p:pic>
      <p:pic>
        <p:nvPicPr>
          <p:cNvPr id="142" name="Google Shape;142;p28"/>
          <p:cNvPicPr preferRelativeResize="0"/>
          <p:nvPr/>
        </p:nvPicPr>
        <p:blipFill>
          <a:blip r:embed="rId5">
            <a:alphaModFix/>
          </a:blip>
          <a:stretch>
            <a:fillRect/>
          </a:stretch>
        </p:blipFill>
        <p:spPr>
          <a:xfrm>
            <a:off x="901075" y="1483225"/>
            <a:ext cx="2288975" cy="3057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311700" y="34040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Benchmark:Week three:</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Lesso</a:t>
            </a:r>
            <a:r>
              <a:rPr lang="en" sz="4000" u="sng">
                <a:solidFill>
                  <a:srgbClr val="000000"/>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n </a:t>
            </a:r>
            <a:r>
              <a:rPr lang="en" sz="4000"/>
              <a:t>1- first reading: create mental images </a:t>
            </a:r>
            <a:endParaRPr sz="4000"/>
          </a:p>
        </p:txBody>
      </p:sp>
      <p:pic>
        <p:nvPicPr>
          <p:cNvPr id="148" name="Google Shape;148;p29"/>
          <p:cNvPicPr preferRelativeResize="0"/>
          <p:nvPr/>
        </p:nvPicPr>
        <p:blipFill>
          <a:blip r:embed="rId4">
            <a:alphaModFix/>
          </a:blip>
          <a:stretch>
            <a:fillRect/>
          </a:stretch>
        </p:blipFill>
        <p:spPr>
          <a:xfrm>
            <a:off x="5655450" y="1217575"/>
            <a:ext cx="3167103" cy="3697300"/>
          </a:xfrm>
          <a:prstGeom prst="rect">
            <a:avLst/>
          </a:prstGeom>
          <a:noFill/>
          <a:ln>
            <a:noFill/>
          </a:ln>
        </p:spPr>
      </p:pic>
      <p:pic>
        <p:nvPicPr>
          <p:cNvPr id="149" name="Google Shape;149;p29"/>
          <p:cNvPicPr preferRelativeResize="0"/>
          <p:nvPr/>
        </p:nvPicPr>
        <p:blipFill>
          <a:blip r:embed="rId5">
            <a:alphaModFix/>
          </a:blip>
          <a:stretch>
            <a:fillRect/>
          </a:stretch>
        </p:blipFill>
        <p:spPr>
          <a:xfrm>
            <a:off x="228600" y="2495550"/>
            <a:ext cx="4746173" cy="2394325"/>
          </a:xfrm>
          <a:prstGeom prst="rect">
            <a:avLst/>
          </a:prstGeom>
          <a:noFill/>
          <a:ln>
            <a:noFill/>
          </a:ln>
        </p:spPr>
      </p:pic>
      <p:pic>
        <p:nvPicPr>
          <p:cNvPr id="150" name="Google Shape;150;p29" descr="Bitmoji Image"/>
          <p:cNvPicPr preferRelativeResize="0"/>
          <p:nvPr/>
        </p:nvPicPr>
        <p:blipFill>
          <a:blip r:embed="rId6">
            <a:alphaModFix/>
          </a:blip>
          <a:stretch>
            <a:fillRect/>
          </a:stretch>
        </p:blipFill>
        <p:spPr>
          <a:xfrm>
            <a:off x="7238525" y="2401525"/>
            <a:ext cx="2018250" cy="201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54"/>
        <p:cNvGrpSpPr/>
        <p:nvPr/>
      </p:nvGrpSpPr>
      <p:grpSpPr>
        <a:xfrm>
          <a:off x="0" y="0"/>
          <a:ext cx="0" cy="0"/>
          <a:chOff x="0" y="0"/>
          <a:chExt cx="0" cy="0"/>
        </a:xfrm>
      </p:grpSpPr>
      <p:sp>
        <p:nvSpPr>
          <p:cNvPr id="155" name="Google Shape;155;p30"/>
          <p:cNvSpPr txBox="1">
            <a:spLocks noGrp="1"/>
          </p:cNvSpPr>
          <p:nvPr>
            <p:ph type="title"/>
          </p:nvPr>
        </p:nvSpPr>
        <p:spPr>
          <a:xfrm>
            <a:off x="311700" y="34040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Based on the title, subheadings, and graphics:</a:t>
            </a:r>
            <a:endParaRPr sz="4000"/>
          </a:p>
          <a:p>
            <a:pPr marL="0" lvl="0" indent="0" algn="l" rtl="0">
              <a:spcBef>
                <a:spcPts val="0"/>
              </a:spcBef>
              <a:spcAft>
                <a:spcPts val="0"/>
              </a:spcAft>
              <a:buNone/>
            </a:pPr>
            <a:r>
              <a:rPr lang="en" sz="4000"/>
              <a:t>What do you think this text is going to be about.  </a:t>
            </a:r>
            <a:endParaRPr sz="4000"/>
          </a:p>
        </p:txBody>
      </p:sp>
      <p:sp>
        <p:nvSpPr>
          <p:cNvPr id="156" name="Google Shape;156;p30"/>
          <p:cNvSpPr txBox="1"/>
          <p:nvPr/>
        </p:nvSpPr>
        <p:spPr>
          <a:xfrm>
            <a:off x="311700" y="1623000"/>
            <a:ext cx="4971900" cy="47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Source Code Pro"/>
                <a:ea typeface="Source Code Pro"/>
                <a:cs typeface="Source Code Pro"/>
                <a:sym typeface="Source Code Pro"/>
              </a:rPr>
              <a:t>Share: Write it in the chat. </a:t>
            </a:r>
            <a:endParaRPr sz="2100">
              <a:latin typeface="Source Code Pro"/>
              <a:ea typeface="Source Code Pro"/>
              <a:cs typeface="Source Code Pro"/>
              <a:sym typeface="Source Code Pro"/>
            </a:endParaRPr>
          </a:p>
        </p:txBody>
      </p:sp>
      <p:pic>
        <p:nvPicPr>
          <p:cNvPr id="157" name="Google Shape;157;p30"/>
          <p:cNvPicPr preferRelativeResize="0"/>
          <p:nvPr/>
        </p:nvPicPr>
        <p:blipFill>
          <a:blip r:embed="rId3">
            <a:alphaModFix/>
          </a:blip>
          <a:stretch>
            <a:fillRect/>
          </a:stretch>
        </p:blipFill>
        <p:spPr>
          <a:xfrm>
            <a:off x="359043" y="2197175"/>
            <a:ext cx="5355683" cy="2701800"/>
          </a:xfrm>
          <a:prstGeom prst="rect">
            <a:avLst/>
          </a:prstGeom>
          <a:noFill/>
          <a:ln>
            <a:noFill/>
          </a:ln>
        </p:spPr>
      </p:pic>
      <p:pic>
        <p:nvPicPr>
          <p:cNvPr id="158" name="Google Shape;158;p30" descr="Bitmoji Image"/>
          <p:cNvPicPr preferRelativeResize="0"/>
          <p:nvPr/>
        </p:nvPicPr>
        <p:blipFill>
          <a:blip r:embed="rId4">
            <a:alphaModFix/>
          </a:blip>
          <a:stretch>
            <a:fillRect/>
          </a:stretch>
        </p:blipFill>
        <p:spPr>
          <a:xfrm>
            <a:off x="5879650" y="2004950"/>
            <a:ext cx="2701800" cy="270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62"/>
        <p:cNvGrpSpPr/>
        <p:nvPr/>
      </p:nvGrpSpPr>
      <p:grpSpPr>
        <a:xfrm>
          <a:off x="0" y="0"/>
          <a:ext cx="0" cy="0"/>
          <a:chOff x="0" y="0"/>
          <a:chExt cx="0" cy="0"/>
        </a:xfrm>
      </p:grpSpPr>
      <p:sp>
        <p:nvSpPr>
          <p:cNvPr id="163" name="Google Shape;163;p31"/>
          <p:cNvSpPr txBox="1">
            <a:spLocks noGrp="1"/>
          </p:cNvSpPr>
          <p:nvPr>
            <p:ph type="title"/>
          </p:nvPr>
        </p:nvSpPr>
        <p:spPr>
          <a:xfrm>
            <a:off x="311700" y="34040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Let’s read!  </a:t>
            </a:r>
            <a:endParaRPr sz="4000"/>
          </a:p>
        </p:txBody>
      </p:sp>
      <p:pic>
        <p:nvPicPr>
          <p:cNvPr id="164" name="Google Shape;164;p31"/>
          <p:cNvPicPr preferRelativeResize="0"/>
          <p:nvPr/>
        </p:nvPicPr>
        <p:blipFill>
          <a:blip r:embed="rId3">
            <a:alphaModFix/>
          </a:blip>
          <a:stretch>
            <a:fillRect/>
          </a:stretch>
        </p:blipFill>
        <p:spPr>
          <a:xfrm>
            <a:off x="4572000" y="0"/>
            <a:ext cx="3486569" cy="5143500"/>
          </a:xfrm>
          <a:prstGeom prst="rect">
            <a:avLst/>
          </a:prstGeom>
          <a:noFill/>
          <a:ln>
            <a:noFill/>
          </a:ln>
        </p:spPr>
      </p:pic>
      <p:pic>
        <p:nvPicPr>
          <p:cNvPr id="165" name="Google Shape;165;p31" descr="laptop reading"/>
          <p:cNvPicPr preferRelativeResize="0"/>
          <p:nvPr/>
        </p:nvPicPr>
        <p:blipFill>
          <a:blip r:embed="rId4">
            <a:alphaModFix/>
          </a:blip>
          <a:stretch>
            <a:fillRect/>
          </a:stretch>
        </p:blipFill>
        <p:spPr>
          <a:xfrm>
            <a:off x="389475" y="1141400"/>
            <a:ext cx="3790950" cy="3790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69"/>
        <p:cNvGrpSpPr/>
        <p:nvPr/>
      </p:nvGrpSpPr>
      <p:grpSpPr>
        <a:xfrm>
          <a:off x="0" y="0"/>
          <a:ext cx="0" cy="0"/>
          <a:chOff x="0" y="0"/>
          <a:chExt cx="0" cy="0"/>
        </a:xfrm>
      </p:grpSpPr>
      <p:sp>
        <p:nvSpPr>
          <p:cNvPr id="170" name="Google Shape;170;p3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Practice - Break Out room: 5 minutes </a:t>
            </a:r>
            <a:endParaRPr/>
          </a:p>
        </p:txBody>
      </p:sp>
      <p:sp>
        <p:nvSpPr>
          <p:cNvPr id="171" name="Google Shape;171;p32"/>
          <p:cNvSpPr txBox="1">
            <a:spLocks noGrp="1"/>
          </p:cNvSpPr>
          <p:nvPr>
            <p:ph type="body" idx="1"/>
          </p:nvPr>
        </p:nvSpPr>
        <p:spPr>
          <a:xfrm>
            <a:off x="311700" y="1461525"/>
            <a:ext cx="4557600" cy="147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b="1">
                <a:solidFill>
                  <a:srgbClr val="000000"/>
                </a:solidFill>
                <a:latin typeface="Arial"/>
                <a:ea typeface="Arial"/>
                <a:cs typeface="Arial"/>
                <a:sym typeface="Arial"/>
              </a:rPr>
              <a:t>Read paragraph 3. Underline words and phrases that help you create a mental image of the many uses of corn. Then describe what you learned about corn to a partner in your own words.</a:t>
            </a:r>
            <a:endParaRPr sz="2500">
              <a:solidFill>
                <a:srgbClr val="000000"/>
              </a:solidFill>
            </a:endParaRPr>
          </a:p>
          <a:p>
            <a:pPr marL="0" lvl="0" indent="0" algn="l" rtl="0">
              <a:spcBef>
                <a:spcPts val="1600"/>
              </a:spcBef>
              <a:spcAft>
                <a:spcPts val="1600"/>
              </a:spcAft>
              <a:buNone/>
            </a:pPr>
            <a:endParaRPr/>
          </a:p>
        </p:txBody>
      </p:sp>
      <p:pic>
        <p:nvPicPr>
          <p:cNvPr id="172" name="Google Shape;172;p32">
            <a:hlinkClick r:id="rId3"/>
          </p:cNvPr>
          <p:cNvPicPr preferRelativeResize="0"/>
          <p:nvPr/>
        </p:nvPicPr>
        <p:blipFill>
          <a:blip r:embed="rId4">
            <a:alphaModFix/>
          </a:blip>
          <a:stretch>
            <a:fillRect/>
          </a:stretch>
        </p:blipFill>
        <p:spPr>
          <a:xfrm>
            <a:off x="6306275" y="269800"/>
            <a:ext cx="2431964" cy="1361900"/>
          </a:xfrm>
          <a:prstGeom prst="rect">
            <a:avLst/>
          </a:prstGeom>
          <a:noFill/>
          <a:ln>
            <a:noFill/>
          </a:ln>
        </p:spPr>
      </p:pic>
      <p:pic>
        <p:nvPicPr>
          <p:cNvPr id="173" name="Google Shape;173;p32" descr="Bitmoji Image"/>
          <p:cNvPicPr preferRelativeResize="0"/>
          <p:nvPr/>
        </p:nvPicPr>
        <p:blipFill>
          <a:blip r:embed="rId5">
            <a:alphaModFix/>
          </a:blip>
          <a:stretch>
            <a:fillRect/>
          </a:stretch>
        </p:blipFill>
        <p:spPr>
          <a:xfrm>
            <a:off x="5595750" y="2095000"/>
            <a:ext cx="2685900" cy="2685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Independent Practice - Small Group</a:t>
            </a:r>
            <a:endParaRPr/>
          </a:p>
        </p:txBody>
      </p:sp>
      <p:sp>
        <p:nvSpPr>
          <p:cNvPr id="179" name="Google Shape;179;p33"/>
          <p:cNvSpPr txBox="1">
            <a:spLocks noGrp="1"/>
          </p:cNvSpPr>
          <p:nvPr>
            <p:ph type="body" idx="1"/>
          </p:nvPr>
        </p:nvSpPr>
        <p:spPr>
          <a:xfrm>
            <a:off x="131200" y="1228675"/>
            <a:ext cx="41805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Independent Practice - Schoology Task</a:t>
            </a:r>
            <a:endParaRPr u="sng"/>
          </a:p>
          <a:p>
            <a:pPr marL="457200" lvl="0" indent="-317500" algn="l" rtl="0">
              <a:spcBef>
                <a:spcPts val="1600"/>
              </a:spcBef>
              <a:spcAft>
                <a:spcPts val="0"/>
              </a:spcAft>
              <a:buSzPts val="1400"/>
              <a:buChar char="●"/>
            </a:pPr>
            <a:r>
              <a:rPr lang="en"/>
              <a:t>Read the remainder of the first text as well as the second article, “Did Farmers of the Past Know More Than We Do?”</a:t>
            </a:r>
            <a:endParaRPr/>
          </a:p>
          <a:p>
            <a:pPr marL="457200" lvl="0" indent="-317500" algn="l" rtl="0">
              <a:spcBef>
                <a:spcPts val="0"/>
              </a:spcBef>
              <a:spcAft>
                <a:spcPts val="0"/>
              </a:spcAft>
              <a:buSzPts val="1400"/>
              <a:buChar char="●"/>
            </a:pPr>
            <a:r>
              <a:rPr lang="en"/>
              <a:t>Underline the details that help you create mental images and upload the picture on Schoology.</a:t>
            </a:r>
            <a:endParaRPr/>
          </a:p>
          <a:p>
            <a:pPr marL="0" lvl="0" indent="0" algn="l" rtl="0">
              <a:spcBef>
                <a:spcPts val="1600"/>
              </a:spcBef>
              <a:spcAft>
                <a:spcPts val="1600"/>
              </a:spcAft>
              <a:buNone/>
            </a:pPr>
            <a:endParaRPr/>
          </a:p>
        </p:txBody>
      </p:sp>
      <p:sp>
        <p:nvSpPr>
          <p:cNvPr id="180" name="Google Shape;180;p33"/>
          <p:cNvSpPr txBox="1">
            <a:spLocks noGrp="1"/>
          </p:cNvSpPr>
          <p:nvPr>
            <p:ph type="body" idx="2"/>
          </p:nvPr>
        </p:nvSpPr>
        <p:spPr>
          <a:xfrm>
            <a:off x="4498875" y="1228675"/>
            <a:ext cx="45660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t>Small Group</a:t>
            </a:r>
            <a:endParaRPr u="sng"/>
          </a:p>
          <a:p>
            <a:pPr marL="457200" lvl="0" indent="-317500" algn="l" rtl="0">
              <a:spcBef>
                <a:spcPts val="1600"/>
              </a:spcBef>
              <a:spcAft>
                <a:spcPts val="0"/>
              </a:spcAft>
              <a:buSzPts val="1400"/>
              <a:buChar char="●"/>
            </a:pPr>
            <a:r>
              <a:rPr lang="en"/>
              <a:t>I will be joining your small groups!</a:t>
            </a:r>
            <a:endParaRPr/>
          </a:p>
        </p:txBody>
      </p:sp>
      <p:pic>
        <p:nvPicPr>
          <p:cNvPr id="181" name="Google Shape;181;p33" descr="This timer counts down silently until it reaches 0:00, then a police siren sounds to alert you that time is up." title="10 Minute Timer">
            <a:hlinkClick r:id="rId3"/>
          </p:cNvPr>
          <p:cNvPicPr preferRelativeResize="0"/>
          <p:nvPr/>
        </p:nvPicPr>
        <p:blipFill>
          <a:blip r:embed="rId4">
            <a:alphaModFix/>
          </a:blip>
          <a:stretch>
            <a:fillRect/>
          </a:stretch>
        </p:blipFill>
        <p:spPr>
          <a:xfrm>
            <a:off x="1365613" y="3705852"/>
            <a:ext cx="1711675" cy="1283775"/>
          </a:xfrm>
          <a:prstGeom prst="rect">
            <a:avLst/>
          </a:prstGeom>
          <a:noFill/>
          <a:ln>
            <a:noFill/>
          </a:ln>
        </p:spPr>
      </p:pic>
      <p:pic>
        <p:nvPicPr>
          <p:cNvPr id="182" name="Google Shape;182;p33" descr="Bitmoji Image"/>
          <p:cNvPicPr preferRelativeResize="0"/>
          <p:nvPr/>
        </p:nvPicPr>
        <p:blipFill>
          <a:blip r:embed="rId5">
            <a:alphaModFix/>
          </a:blip>
          <a:stretch>
            <a:fillRect/>
          </a:stretch>
        </p:blipFill>
        <p:spPr>
          <a:xfrm>
            <a:off x="5440499" y="2041300"/>
            <a:ext cx="2903878" cy="2903900"/>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582</Words>
  <Application>Microsoft Office PowerPoint</Application>
  <PresentationFormat>On-screen Show (16:9)</PresentationFormat>
  <Paragraphs>96</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Source Code Pro</vt:lpstr>
      <vt:lpstr>Chelsea Market</vt:lpstr>
      <vt:lpstr>Amatic SC</vt:lpstr>
      <vt:lpstr>Roboto</vt:lpstr>
      <vt:lpstr>Raleway</vt:lpstr>
      <vt:lpstr>Lato</vt:lpstr>
      <vt:lpstr>Beach Day</vt:lpstr>
      <vt:lpstr>Swiss</vt:lpstr>
      <vt:lpstr>Quick write:   what scares you? Why?</vt:lpstr>
      <vt:lpstr>Monday October 19, 2020</vt:lpstr>
      <vt:lpstr>PowerPoint Presentation</vt:lpstr>
      <vt:lpstr>Monday:10-19-20 ELA  9:10-10:30</vt:lpstr>
      <vt:lpstr>Benchmark:Week three:Lesson 1- first reading: create mental images </vt:lpstr>
      <vt:lpstr>Based on the title, subheadings, and graphics: What do you think this text is going to be about.  </vt:lpstr>
      <vt:lpstr>Let’s read!  </vt:lpstr>
      <vt:lpstr>Practice - Break Out room: 5 minutes </vt:lpstr>
      <vt:lpstr>Independent Practice - Small Group</vt:lpstr>
      <vt:lpstr>Benchmark: lesson 2: r-controlled vowels /ur/er,ir,ur </vt:lpstr>
      <vt:lpstr>Let’s try it together!!!</vt:lpstr>
      <vt:lpstr>Look at the word, versatile in paragraph 3. </vt:lpstr>
      <vt:lpstr>Spelling words:</vt:lpstr>
      <vt:lpstr>Independent Practice - Small Group</vt:lpstr>
      <vt:lpstr>Math 10:30-11:45</vt:lpstr>
      <vt:lpstr>Eureka: Module 2- Lesson 6 </vt:lpstr>
      <vt:lpstr>Writing 12:25</vt:lpstr>
      <vt:lpstr>Benchmark: Lesson 3: write an informative/explanatory essay: draft a clear introduction. continue on your Draft </vt:lpstr>
      <vt:lpstr>Creating an introduction for your informative essay </vt:lpstr>
      <vt:lpstr>Practice: 4 minutes in  a breakout room </vt:lpstr>
      <vt:lpstr>Independent Practice - Small Group</vt:lpstr>
      <vt:lpstr>Science Day!  Afternoon/Asynchronous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write:   what scares you? Why?</dc:title>
  <dc:creator>Dana's Computer</dc:creator>
  <cp:lastModifiedBy>Dana Hedke</cp:lastModifiedBy>
  <cp:revision>1</cp:revision>
  <dcterms:modified xsi:type="dcterms:W3CDTF">2020-10-18T23:41:20Z</dcterms:modified>
</cp:coreProperties>
</file>