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Source Code Pro" panose="020B0604020202020204" charset="0"/>
      <p:regular r:id="rId25"/>
      <p:bold r:id="rId26"/>
      <p:italic r:id="rId27"/>
      <p:boldItalic r:id="rId28"/>
    </p:embeddedFont>
    <p:embeddedFont>
      <p:font typeface="Chelsea Marke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8238AC-9446-4ADD-952C-7205F844B4F9}">
  <a:tblStyle styleId="{278238AC-9446-4ADD-952C-7205F844B4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ea70446b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ea70446ba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ea70446b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ea70446b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eb09531c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eb09531c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cb4953f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cb4953f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dc7bbb8b9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dc7bbb8b9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c1dfca4b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c1dfca4b3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ea70446b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ea70446ba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eb09531c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eb09531c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ea70446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ea70446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cb4953f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cb4953f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c7bbb8b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c7bbb8b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cf9f408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cf9f408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0ef2b228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0ef2b228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1B44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c1dfca4b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c1dfca4b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ea70446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ea70446b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8MUUz70B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itrs-production.benchmarkuniverse.com/src/vendor/pdfjs/web/viewer.html?fn=https://bec-rsrc-private-prod.s3.amazonaws.com/PROD/X68369/pdfs/4.pdf?X-Amz-Content-Sha256%3DUNSIGNED-PAYLOAD%26X-Amz-Algorithm%3DAWS4-HMAC-SHA256%26X-Amz-Credential%3DAKIAI4JCSA2SUKBXRIBA%2F20201022%2Fus-east-1%2Fs3%2Faws4_request%26X-Amz-Date%3D20201022T160649Z%26X-Amz-SignedHeaders%3Dhost%26X-Amz-Expires%3D86400%26X-Amz-Signature%3D628cc12990c6141dec0a3f19737e082f6793945c6e3ceaea4a7857a6159c946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iongenius.com/?share=27FB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youtu.be/2TtHZ_2qcE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becreader-production.benchmarkuniverse.com/#cfg-teacher-shelf/ref-create/asset-ebook/prod-X57976/8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ubba-production.benchmarkuniverse.com/bu/dearbornpsd/X66319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becreader-production.benchmarkuniverse.com/#cfg-teacher-shelf/ref-create/asset-ebook/prod-X57978/page: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creader-production.benchmarkuniverse.com/#cfg-teacher-shelf/ref-create/asset-ebook/prod-X57978/page: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creader-production.benchmarkuniverse.com/#cfg-teacher-shelf/ref-create/asset-ebook/prod-X57978/page: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6300" y="97775"/>
            <a:ext cx="3354600" cy="6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Monday: 10-26-20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51475" y="1513625"/>
            <a:ext cx="33546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D9D9D9"/>
                </a:solidFill>
                <a:latin typeface="Amatic SC"/>
                <a:ea typeface="Amatic SC"/>
                <a:cs typeface="Amatic SC"/>
                <a:sym typeface="Amatic SC"/>
              </a:rPr>
              <a:t>Quick Write:</a:t>
            </a:r>
            <a:endParaRPr sz="2400" b="1" u="sng">
              <a:solidFill>
                <a:srgbClr val="D9D9D9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9D9D9"/>
                </a:solidFill>
                <a:latin typeface="Amatic SC"/>
                <a:ea typeface="Amatic SC"/>
                <a:cs typeface="Amatic SC"/>
                <a:sym typeface="Amatic SC"/>
              </a:rPr>
              <a:t>What is the best book you’ve ever read? What made it so special?</a:t>
            </a:r>
            <a:endParaRPr sz="1800">
              <a:solidFill>
                <a:srgbClr val="D9D9D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400" y="1352550"/>
            <a:ext cx="37719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/>
              <a:t>Math Work</a:t>
            </a:r>
            <a:endParaRPr sz="4500" u="sng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881125" y="1093850"/>
            <a:ext cx="38811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Independent Practice</a:t>
            </a:r>
            <a:endParaRPr sz="1700" u="sng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Lesson 11 Exit Ticket on Schoology</a:t>
            </a:r>
            <a:endParaRPr sz="1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Zearn M2 L12</a:t>
            </a:r>
            <a:endParaRPr sz="20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375650" y="1093850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Whole Group</a:t>
            </a:r>
            <a:endParaRPr sz="1700" u="sng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Lesson 11 Video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194 #1b 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195  #5</a:t>
            </a:r>
            <a:endParaRPr sz="1700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/>
              <a:t>Small Group</a:t>
            </a:r>
            <a:endParaRPr sz="1700" u="sng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194 #2b,2d,3b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195 #4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130" name="Google Shape;130;p22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600" y="2039350"/>
            <a:ext cx="3104150" cy="31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981350" y="0"/>
            <a:ext cx="3733500" cy="8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Afternoon Check In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12:25-1:00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267500" y="1732750"/>
            <a:ext cx="27591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Writer’s workshop</a:t>
            </a:r>
            <a:endParaRPr sz="4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7" name="Google Shape;137;p23" descr="Laugh cry halloween costu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60559">
            <a:off x="5253175" y="6129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-143375"/>
            <a:ext cx="8922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Benchmark: 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</a:t>
            </a:r>
            <a:r>
              <a:rPr lang="en" sz="4000" u="sng"/>
              <a:t>on 3</a:t>
            </a:r>
            <a:r>
              <a:rPr lang="en" sz="4000"/>
              <a:t>: write an Opinion Essay: Analyze a Mentor Opinion Text</a:t>
            </a:r>
            <a:endParaRPr sz="4000"/>
          </a:p>
        </p:txBody>
      </p:sp>
      <p:pic>
        <p:nvPicPr>
          <p:cNvPr id="143" name="Google Shape;143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425" y="1203950"/>
            <a:ext cx="3207524" cy="3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4575" y="1236050"/>
            <a:ext cx="3356900" cy="3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 descr="space suit readi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1875" y="8997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1550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Writing Prompt: Opinion Essay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93" y="859875"/>
            <a:ext cx="3326008" cy="41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281" y="859875"/>
            <a:ext cx="3586044" cy="41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625" y="1343325"/>
            <a:ext cx="2712750" cy="27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341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Independent Practice </a:t>
            </a:r>
            <a:r>
              <a:rPr lang="en" sz="1600" b="1" u="sng">
                <a:solidFill>
                  <a:srgbClr val="980000"/>
                </a:solidFill>
              </a:rPr>
              <a:t>in SCHOOLOGY</a:t>
            </a:r>
            <a:endParaRPr sz="1600" b="1" u="sng">
              <a:solidFill>
                <a:srgbClr val="98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Answer this question in the discussion on Schoology: </a:t>
            </a:r>
            <a:r>
              <a:rPr lang="en" sz="1600" b="1">
                <a:solidFill>
                  <a:srgbClr val="980000"/>
                </a:solidFill>
              </a:rPr>
              <a:t>What are features of an opinion essay?</a:t>
            </a:r>
            <a:endParaRPr sz="1600" b="1">
              <a:solidFill>
                <a:srgbClr val="98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Reply to </a:t>
            </a:r>
            <a:r>
              <a:rPr lang="en" sz="1600" b="1" u="sng"/>
              <a:t>TWO</a:t>
            </a:r>
            <a:r>
              <a:rPr lang="en" sz="1600"/>
              <a:t> classmates whether you do agree or do NOT agree with the features they came up with.</a:t>
            </a:r>
            <a:endParaRPr sz="1600"/>
          </a:p>
        </p:txBody>
      </p:sp>
      <p:pic>
        <p:nvPicPr>
          <p:cNvPr id="160" name="Google Shape;160;p26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125" y="212275"/>
            <a:ext cx="1853725" cy="139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 descr="Pirate pee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0100" y="2333500"/>
            <a:ext cx="2632175" cy="26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6278525" y="1926150"/>
            <a:ext cx="2916300" cy="3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Small Group</a:t>
            </a:r>
            <a:endParaRPr sz="1600" b="1" u="sng">
              <a:solidFill>
                <a:srgbClr val="98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Lara, Ali, Maya, Ethan, Zahia, Sam, Mariam, Waleed</a:t>
            </a:r>
            <a:endParaRPr sz="1600"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Open your Benchmark Assignments to get your Book Club Book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5098675" y="690500"/>
            <a:ext cx="3912600" cy="4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Asynchronous Work</a:t>
            </a:r>
            <a:endParaRPr sz="4000" b="1" u="sng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Adaptations and the Environment</a:t>
            </a:r>
            <a:r>
              <a:rPr lang="en" sz="3000" u="sng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Video </a:t>
            </a: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on Generation Genius. Take notes in your Science Notebook!</a:t>
            </a:r>
            <a:endParaRPr sz="1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Exit ticket in </a:t>
            </a:r>
            <a:r>
              <a:rPr lang="en" sz="3000" b="1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Schoology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8" name="Google Shape;168;p27" descr="scien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00" y="470025"/>
            <a:ext cx="4431850" cy="44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04850" y="131475"/>
            <a:ext cx="84168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Afternoon Asynchronous Work</a:t>
            </a:r>
            <a:endParaRPr sz="2900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171650" y="947475"/>
            <a:ext cx="7027200" cy="414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Ensure that all tasks in 10-26 folder are completed.</a:t>
            </a:r>
            <a:endParaRPr sz="1400" b="1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Daily Additional Independent Work:								</a:t>
            </a:r>
            <a:r>
              <a:rPr lang="en" sz="1400" b="1" i="1">
                <a:solidFill>
                  <a:srgbClr val="000000"/>
                </a:solidFill>
                <a:highlight>
                  <a:srgbClr val="FFF2CC"/>
                </a:highlight>
              </a:rPr>
              <a:t>NO READWORKS AGAIN THIS WEEK</a:t>
            </a:r>
            <a:endParaRPr sz="1400" b="1" i="1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457200" marR="0" lvl="0" indent="-3175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Choice read for 20 minutes - Read books on your bookshelf in Benchmark.</a:t>
            </a:r>
            <a:r>
              <a:rPr lang="en" sz="1400" i="1">
                <a:solidFill>
                  <a:srgbClr val="000000"/>
                </a:solidFill>
                <a:highlight>
                  <a:srgbClr val="FFFFFF"/>
                </a:highlight>
              </a:rPr>
              <a:t> Be sure to update your bookshelf regularly. </a:t>
            </a:r>
            <a:endParaRPr sz="1200" b="1">
              <a:solidFill>
                <a:srgbClr val="FF00FF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Small Group at </a:t>
            </a:r>
            <a:r>
              <a:rPr lang="en" sz="1400" b="1" u="sng">
                <a:solidFill>
                  <a:srgbClr val="980000"/>
                </a:solidFill>
                <a:highlight>
                  <a:srgbClr val="FFFF00"/>
                </a:highlight>
              </a:rPr>
              <a:t>1:25pm</a:t>
            </a:r>
            <a:endParaRPr sz="1400" b="1" u="sng">
              <a:solidFill>
                <a:srgbClr val="980000"/>
              </a:solidFill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Khaled, Daniel, Giselle, Kadyn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Open your Benchmark Assignments to get your Book Club Book</a:t>
            </a:r>
            <a:endParaRPr sz="1400"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75" name="Google Shape;175;p28" descr="night night ba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525" y="0"/>
            <a:ext cx="2672475" cy="26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924" y="80575"/>
            <a:ext cx="6180150" cy="46335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62275" y="4633525"/>
            <a:ext cx="77709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SEL Video:  </a:t>
            </a:r>
            <a:r>
              <a:rPr lang="en" sz="2400" b="1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Creepy Crawlies Halloween Special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65" name="Google Shape;65;p14" descr="Z Z Z Ca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0875"/>
            <a:ext cx="1737850" cy="17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450" y="3035425"/>
            <a:ext cx="1799550" cy="17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44325" y="420450"/>
            <a:ext cx="3354600" cy="10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ELA 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9:15-10:30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2" name="Google Shape;72;p15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250" y="1530975"/>
            <a:ext cx="3508950" cy="35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404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Benchmark:Unit 2: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Lesso</a:t>
            </a:r>
            <a:r>
              <a:rPr lang="en" sz="4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 </a:t>
            </a:r>
            <a:r>
              <a:rPr lang="en" sz="4000" u="sng"/>
              <a:t>1</a:t>
            </a:r>
            <a:r>
              <a:rPr lang="en" sz="4000"/>
              <a:t>- Developing CHaracters’ Relationships</a:t>
            </a:r>
            <a:endParaRPr sz="4000"/>
          </a:p>
        </p:txBody>
      </p:sp>
      <p:pic>
        <p:nvPicPr>
          <p:cNvPr id="78" name="Google Shape;78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09875"/>
            <a:ext cx="3875474" cy="26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9525" y="1184650"/>
            <a:ext cx="38754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Source Code Pro"/>
                <a:ea typeface="Source Code Pro"/>
                <a:cs typeface="Source Code Pro"/>
                <a:sym typeface="Source Code Pro"/>
              </a:rPr>
              <a:t>Essential Question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: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Why do we value certain qualities in people?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9675" y="1936163"/>
            <a:ext cx="1981675" cy="20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553150" y="3451375"/>
            <a:ext cx="2385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Source Code Pro"/>
                <a:ea typeface="Source Code Pro"/>
                <a:cs typeface="Source Code Pro"/>
                <a:sym typeface="Source Code Pro"/>
              </a:rPr>
              <a:t>Vocabulary</a:t>
            </a: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: 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Admire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Compassion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Perseverance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2" name="Google Shape;82;p16" descr="zombie creep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6100" y="1047500"/>
            <a:ext cx="2292900" cy="22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-5725"/>
            <a:ext cx="85206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Constructive Conversation: 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Breakout Groups</a:t>
            </a:r>
            <a:endParaRPr sz="4000"/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623000"/>
            <a:ext cx="35514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{278238AC-9446-4ADD-952C-7205F844B4F9}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sng"/>
                        <a:t>Guiding Questions</a:t>
                      </a:r>
                      <a:endParaRPr sz="1800" b="1" u="sng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sng"/>
                        <a:t>Initial Ideas</a:t>
                      </a:r>
                      <a:endParaRPr sz="1800" b="1" u="sng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" name="Google Shape;90;p17"/>
          <p:cNvSpPr txBox="1"/>
          <p:nvPr/>
        </p:nvSpPr>
        <p:spPr>
          <a:xfrm>
            <a:off x="466375" y="1141400"/>
            <a:ext cx="8423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latin typeface="Source Code Pro"/>
                <a:ea typeface="Source Code Pro"/>
                <a:cs typeface="Source Code Pro"/>
                <a:sym typeface="Source Code Pro"/>
              </a:rPr>
              <a:t>Directions</a:t>
            </a:r>
            <a:r>
              <a:rPr lang="en" sz="1700">
                <a:latin typeface="Source Code Pro"/>
                <a:ea typeface="Source Code Pro"/>
                <a:cs typeface="Source Code Pro"/>
                <a:sym typeface="Source Code Pro"/>
              </a:rPr>
              <a:t>: Generate questions that will guide your inquiry about character traits and relationships in this unit.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1" name="Google Shape;91;p17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2750" y="64275"/>
            <a:ext cx="1571250" cy="11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5725"/>
            <a:ext cx="157125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Perspectives - Guiding unit Questions</a:t>
            </a:r>
            <a:endParaRPr/>
          </a:p>
        </p:txBody>
      </p:sp>
      <p:pic>
        <p:nvPicPr>
          <p:cNvPr id="98" name="Google Shape;98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775" y="1257825"/>
            <a:ext cx="5066451" cy="3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425" y="2403900"/>
            <a:ext cx="2739600" cy="27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48900" y="170400"/>
            <a:ext cx="829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2 </a:t>
            </a:r>
            <a:r>
              <a:rPr lang="en" u="sng"/>
              <a:t>lesson 2</a:t>
            </a:r>
            <a:r>
              <a:rPr lang="en"/>
              <a:t>: Draw Inferences</a:t>
            </a:r>
            <a:endParaRPr/>
          </a:p>
        </p:txBody>
      </p:sp>
      <p:pic>
        <p:nvPicPr>
          <p:cNvPr id="105" name="Google Shape;105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23800"/>
            <a:ext cx="6049981" cy="3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781" y="1311800"/>
            <a:ext cx="2636819" cy="33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469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Independent Practice </a:t>
            </a:r>
            <a:r>
              <a:rPr lang="en" sz="1600" b="1" u="sng">
                <a:solidFill>
                  <a:srgbClr val="980000"/>
                </a:solidFill>
              </a:rPr>
              <a:t>in SCHOOLOGY</a:t>
            </a:r>
            <a:endParaRPr sz="1600" b="1" u="sng">
              <a:solidFill>
                <a:srgbClr val="98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Reread paragraph 2 and draw an inference about Genie.  Jot down your inferences in the margin.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 a screenshot or picture and upload your notes on Schoology.</a:t>
            </a:r>
            <a:endParaRPr sz="1600"/>
          </a:p>
        </p:txBody>
      </p:sp>
      <p:pic>
        <p:nvPicPr>
          <p:cNvPr id="113" name="Google Shape;113;p20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275" y="3565150"/>
            <a:ext cx="1913525" cy="14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 descr="beep boop beep robo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6125" y="0"/>
            <a:ext cx="2447875" cy="24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4993875" y="1858025"/>
            <a:ext cx="378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Small Group</a:t>
            </a:r>
            <a:endParaRPr sz="1600" b="1" u="sng">
              <a:solidFill>
                <a:srgbClr val="98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Zak, Shaima, Mustafa, Jana, Abrar</a:t>
            </a:r>
            <a:endParaRPr sz="1600"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Open your Benchmark Assignments to get your Book Club Book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083300" y="0"/>
            <a:ext cx="3345600" cy="8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Math 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10:40-11:45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267500" y="1732750"/>
            <a:ext cx="27591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Do the application problem on </a:t>
            </a:r>
            <a:r>
              <a:rPr lang="en" sz="3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page 191</a:t>
            </a:r>
            <a:endParaRPr sz="3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2" name="Google Shape;122;p21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75825"/>
            <a:ext cx="3132900" cy="3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(16:9)</PresentationFormat>
  <Paragraphs>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Amatic SC</vt:lpstr>
      <vt:lpstr>Roboto</vt:lpstr>
      <vt:lpstr>Source Code Pro</vt:lpstr>
      <vt:lpstr>Chelsea Market</vt:lpstr>
      <vt:lpstr>Beach Day</vt:lpstr>
      <vt:lpstr>Monday: 10-26-20</vt:lpstr>
      <vt:lpstr>PowerPoint Presentation</vt:lpstr>
      <vt:lpstr>ELA  9:15-10:30</vt:lpstr>
      <vt:lpstr>Benchmark:Unit 2:Lesson 1- Developing CHaracters’ Relationships</vt:lpstr>
      <vt:lpstr>Constructive Conversation:  Breakout Groups</vt:lpstr>
      <vt:lpstr>Real-World Perspectives - Guiding unit Questions</vt:lpstr>
      <vt:lpstr>Benchmark: Unit 2 lesson 2: Draw Inferences</vt:lpstr>
      <vt:lpstr>Independent Practice</vt:lpstr>
      <vt:lpstr>Math  10:40-11:45</vt:lpstr>
      <vt:lpstr>Math Work</vt:lpstr>
      <vt:lpstr>Afternoon Check In 12:25-1:00</vt:lpstr>
      <vt:lpstr>Benchmark: Lesson 3: write an Opinion Essay: Analyze a Mentor Opinion Text</vt:lpstr>
      <vt:lpstr> Writing Prompt: Opinion Essay</vt:lpstr>
      <vt:lpstr>Independent Practice</vt:lpstr>
      <vt:lpstr>PowerPoint Presentation</vt:lpstr>
      <vt:lpstr>Afternoon 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Monday: 10-26-20</dc:title>
  <dc:creator>Dana's Computer</dc:creator>
  <cp:lastModifiedBy>Dana Hedke</cp:lastModifiedBy>
  <cp:revision>1</cp:revision>
  <dcterms:modified xsi:type="dcterms:W3CDTF">2020-10-26T01:02:49Z</dcterms:modified>
</cp:coreProperties>
</file>