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Amatic SC" panose="020B0604020202020204" charset="-79"/>
      <p:regular r:id="rId18"/>
      <p:bold r:id="rId19"/>
    </p:embeddedFont>
    <p:embeddedFont>
      <p:font typeface="Source Code Pro" panose="020B0604020202020204" charset="0"/>
      <p:regular r:id="rId20"/>
      <p:bold r:id="rId21"/>
      <p:italic r:id="rId22"/>
      <p:boldItalic r:id="rId23"/>
    </p:embeddedFont>
    <p:embeddedFont>
      <p:font typeface="Chelsea Market"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C91D7E-034E-483F-8570-879F1E457FC3}">
  <a:tblStyle styleId="{26C91D7E-034E-483F-8570-879F1E457F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9d57b9b8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9d57b9b8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c1dfca4b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c1dfca4b3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d57b9b8c3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d57b9b8c3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d57b9b8c3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d57b9b8c3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13 Exit Ticket (Sylvia has it made)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d57b9b8c3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d57b9b8c3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d57b9b8c3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d57b9b8c3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d57b9b8c3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d57b9b8c3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d57b9b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d57b9b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d57b9b8c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d57b9b8c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d57b9b8c3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d57b9b8c3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dc7bbb8b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dc7bbb8b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cf9f408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cf9f408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c1dfca4b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c1dfca4b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cb4953fd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cb4953fd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3b9ae16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3b9ae16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u_BcMXgws6Y"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zVHWhLme2NQ"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youtube.com/watch?v=VoolKDEDg1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zearn.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brainpop.com/health/personalhealth/conflictresolut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becreader-production.benchmarkuniverse.com/#cfg-teacher-shelf/ref-create/asset-ebook/prod-X57976/8" TargetMode="External"/><Relationship Id="rId7" Type="http://schemas.openxmlformats.org/officeDocument/2006/relationships/hyperlink" Target="http://www.youtube.com/watch?v=4ASKMcdCc3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becreader-production.benchmarkuniverse.com/#cfg-teacher-shelf/ref-create/asset-ebook/prod-X57976/page:21" TargetMode="Externa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148725" y="510325"/>
            <a:ext cx="4404900" cy="3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highlight>
                  <a:schemeClr val="dk1"/>
                </a:highlight>
              </a:rPr>
              <a:t>Quick write:</a:t>
            </a:r>
            <a:r>
              <a:rPr lang="en"/>
              <a:t> </a:t>
            </a:r>
            <a:endParaRPr/>
          </a:p>
          <a:p>
            <a:pPr marL="0" lvl="0" indent="0" algn="ctr" rtl="0">
              <a:spcBef>
                <a:spcPts val="0"/>
              </a:spcBef>
              <a:spcAft>
                <a:spcPts val="0"/>
              </a:spcAft>
              <a:buNone/>
            </a:pPr>
            <a:endParaRPr sz="2200">
              <a:solidFill>
                <a:srgbClr val="212529"/>
              </a:solidFill>
            </a:endParaRPr>
          </a:p>
          <a:p>
            <a:pPr marL="0" lvl="0" indent="0" algn="ctr" rtl="0">
              <a:spcBef>
                <a:spcPts val="0"/>
              </a:spcBef>
              <a:spcAft>
                <a:spcPts val="0"/>
              </a:spcAft>
              <a:buNone/>
            </a:pPr>
            <a:r>
              <a:rPr lang="en" sz="3000">
                <a:solidFill>
                  <a:srgbClr val="000000"/>
                </a:solidFill>
                <a:highlight>
                  <a:srgbClr val="FFFFFF"/>
                </a:highlight>
              </a:rPr>
              <a:t> What do you like most about your neighborhood?</a:t>
            </a:r>
            <a:endParaRPr sz="3000">
              <a:solidFill>
                <a:srgbClr val="212529"/>
              </a:solidFill>
            </a:endParaRPr>
          </a:p>
        </p:txBody>
      </p:sp>
      <p:pic>
        <p:nvPicPr>
          <p:cNvPr id="57" name="Google Shape;57;p13" descr="Clientmoji"/>
          <p:cNvPicPr preferRelativeResize="0"/>
          <p:nvPr/>
        </p:nvPicPr>
        <p:blipFill>
          <a:blip r:embed="rId3">
            <a:alphaModFix/>
          </a:blip>
          <a:stretch>
            <a:fillRect/>
          </a:stretch>
        </p:blipFill>
        <p:spPr>
          <a:xfrm>
            <a:off x="-143025" y="179250"/>
            <a:ext cx="2497950" cy="2497950"/>
          </a:xfrm>
          <a:prstGeom prst="rect">
            <a:avLst/>
          </a:prstGeom>
          <a:noFill/>
          <a:ln>
            <a:noFill/>
          </a:ln>
        </p:spPr>
      </p:pic>
      <p:pic>
        <p:nvPicPr>
          <p:cNvPr id="58" name="Google Shape;58;p13" descr="Clientmoji"/>
          <p:cNvPicPr preferRelativeResize="0"/>
          <p:nvPr/>
        </p:nvPicPr>
        <p:blipFill>
          <a:blip r:embed="rId4">
            <a:alphaModFix/>
          </a:blip>
          <a:stretch>
            <a:fillRect/>
          </a:stretch>
        </p:blipFill>
        <p:spPr>
          <a:xfrm>
            <a:off x="6553625" y="2434700"/>
            <a:ext cx="2708800" cy="270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125" name="Google Shape;125;p22"/>
          <p:cNvSpPr txBox="1">
            <a:spLocks noGrp="1"/>
          </p:cNvSpPr>
          <p:nvPr>
            <p:ph type="body" idx="1"/>
          </p:nvPr>
        </p:nvSpPr>
        <p:spPr>
          <a:xfrm>
            <a:off x="311700" y="1228675"/>
            <a:ext cx="3999900" cy="3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 </a:t>
            </a:r>
            <a:r>
              <a:rPr lang="en" b="1" u="sng">
                <a:solidFill>
                  <a:srgbClr val="980000"/>
                </a:solidFill>
              </a:rPr>
              <a:t>in SCHOOLOGY</a:t>
            </a:r>
            <a:endParaRPr b="1" u="sng">
              <a:solidFill>
                <a:srgbClr val="980000"/>
              </a:solidFill>
            </a:endParaRPr>
          </a:p>
          <a:p>
            <a:pPr marL="457200" lvl="0" indent="-317500" algn="l" rtl="0">
              <a:spcBef>
                <a:spcPts val="1600"/>
              </a:spcBef>
              <a:spcAft>
                <a:spcPts val="0"/>
              </a:spcAft>
              <a:buSzPts val="1400"/>
              <a:buChar char="●"/>
            </a:pPr>
            <a:r>
              <a:rPr lang="en"/>
              <a:t>Continue working on your essays.  </a:t>
            </a:r>
            <a:endParaRPr/>
          </a:p>
          <a:p>
            <a:pPr marL="457200" lvl="0" indent="-317500" algn="l" rtl="0">
              <a:spcBef>
                <a:spcPts val="0"/>
              </a:spcBef>
              <a:spcAft>
                <a:spcPts val="0"/>
              </a:spcAft>
              <a:buSzPts val="1400"/>
              <a:buChar char="●"/>
            </a:pPr>
            <a:r>
              <a:rPr lang="en"/>
              <a:t>Drafters look for places in your writing where you can combine sentences to link ideas </a:t>
            </a:r>
            <a:r>
              <a:rPr lang="en" b="1"/>
              <a:t>using conjunctions</a:t>
            </a:r>
            <a:r>
              <a:rPr lang="en"/>
              <a:t> in order to make your texts smoother and easier to follow.</a:t>
            </a:r>
            <a:endParaRPr/>
          </a:p>
          <a:p>
            <a:pPr marL="457200" lvl="0" indent="-317500" algn="l" rtl="0">
              <a:spcBef>
                <a:spcPts val="0"/>
              </a:spcBef>
              <a:spcAft>
                <a:spcPts val="0"/>
              </a:spcAft>
              <a:buSzPts val="1400"/>
              <a:buChar char="●"/>
            </a:pPr>
            <a:r>
              <a:rPr lang="en"/>
              <a:t>Writer’s Workshop begins at 12:25</a:t>
            </a:r>
            <a:endParaRPr/>
          </a:p>
        </p:txBody>
      </p:sp>
      <p:sp>
        <p:nvSpPr>
          <p:cNvPr id="126" name="Google Shape;126;p22"/>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Small Group</a:t>
            </a:r>
            <a:endParaRPr u="sng"/>
          </a:p>
          <a:p>
            <a:pPr marL="457200" lvl="0" indent="-317500" algn="l" rtl="0">
              <a:spcBef>
                <a:spcPts val="1600"/>
              </a:spcBef>
              <a:spcAft>
                <a:spcPts val="0"/>
              </a:spcAft>
              <a:buSzPts val="1400"/>
              <a:buChar char="●"/>
            </a:pPr>
            <a:r>
              <a:rPr lang="en"/>
              <a:t>I am meeting with your small groups!</a:t>
            </a:r>
            <a:endParaRPr/>
          </a:p>
          <a:p>
            <a:pPr marL="1371600" lvl="0" indent="0" algn="l" rtl="0">
              <a:spcBef>
                <a:spcPts val="1600"/>
              </a:spcBef>
              <a:spcAft>
                <a:spcPts val="1600"/>
              </a:spcAft>
              <a:buNone/>
            </a:pPr>
            <a:endParaRPr sz="1400" u="sng"/>
          </a:p>
        </p:txBody>
      </p:sp>
      <p:pic>
        <p:nvPicPr>
          <p:cNvPr id="127" name="Google Shape;127;p22" descr="This timer silently counts down to 0:00, then alerts you that time is up with a gentle beep sound." title="15 Minute Timer">
            <a:hlinkClick r:id="rId3"/>
          </p:cNvPr>
          <p:cNvPicPr preferRelativeResize="0"/>
          <p:nvPr/>
        </p:nvPicPr>
        <p:blipFill>
          <a:blip r:embed="rId4">
            <a:alphaModFix/>
          </a:blip>
          <a:stretch>
            <a:fillRect/>
          </a:stretch>
        </p:blipFill>
        <p:spPr>
          <a:xfrm>
            <a:off x="4096450" y="3601850"/>
            <a:ext cx="1791775" cy="1343825"/>
          </a:xfrm>
          <a:prstGeom prst="rect">
            <a:avLst/>
          </a:prstGeom>
          <a:noFill/>
          <a:ln>
            <a:noFill/>
          </a:ln>
        </p:spPr>
      </p:pic>
      <p:pic>
        <p:nvPicPr>
          <p:cNvPr id="128" name="Google Shape;128;p22" descr="we can do it"/>
          <p:cNvPicPr preferRelativeResize="0"/>
          <p:nvPr/>
        </p:nvPicPr>
        <p:blipFill>
          <a:blip r:embed="rId5">
            <a:alphaModFix/>
          </a:blip>
          <a:stretch>
            <a:fillRect/>
          </a:stretch>
        </p:blipFill>
        <p:spPr>
          <a:xfrm>
            <a:off x="6242800" y="1751300"/>
            <a:ext cx="2954500" cy="295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406425" y="537175"/>
            <a:ext cx="8296800" cy="118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10:40-11:45</a:t>
            </a:r>
            <a:endParaRPr/>
          </a:p>
        </p:txBody>
      </p:sp>
      <p:pic>
        <p:nvPicPr>
          <p:cNvPr id="134" name="Google Shape;134;p23" descr="math"/>
          <p:cNvPicPr preferRelativeResize="0"/>
          <p:nvPr/>
        </p:nvPicPr>
        <p:blipFill>
          <a:blip r:embed="rId3">
            <a:alphaModFix/>
          </a:blip>
          <a:stretch>
            <a:fillRect/>
          </a:stretch>
        </p:blipFill>
        <p:spPr>
          <a:xfrm>
            <a:off x="2676525" y="1352550"/>
            <a:ext cx="3790950" cy="3790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717500" y="317700"/>
            <a:ext cx="8004300" cy="8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Eureka: Module 2- Lesson 8 </a:t>
            </a:r>
            <a:endParaRPr/>
          </a:p>
        </p:txBody>
      </p:sp>
      <p:sp>
        <p:nvSpPr>
          <p:cNvPr id="140" name="Google Shape;140;p24"/>
          <p:cNvSpPr txBox="1">
            <a:spLocks noGrp="1"/>
          </p:cNvSpPr>
          <p:nvPr>
            <p:ph type="body" idx="1"/>
          </p:nvPr>
        </p:nvSpPr>
        <p:spPr>
          <a:xfrm>
            <a:off x="531225" y="1211350"/>
            <a:ext cx="7877400" cy="35043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t>Application Problem page 171 - </a:t>
            </a:r>
            <a:r>
              <a:rPr lang="en" u="sng">
                <a:solidFill>
                  <a:schemeClr val="hlink"/>
                </a:solidFill>
                <a:hlinkClick r:id="rId3"/>
              </a:rPr>
              <a:t>4 minutes</a:t>
            </a:r>
            <a:endParaRPr/>
          </a:p>
          <a:p>
            <a:pPr marL="457200" lvl="0" indent="-342900" algn="l" rtl="0">
              <a:spcBef>
                <a:spcPts val="0"/>
              </a:spcBef>
              <a:spcAft>
                <a:spcPts val="0"/>
              </a:spcAft>
              <a:buClr>
                <a:srgbClr val="000000"/>
              </a:buClr>
              <a:buSzPts val="1800"/>
              <a:buAutoNum type="arabicPeriod"/>
            </a:pPr>
            <a:r>
              <a:rPr lang="en"/>
              <a:t>Review</a:t>
            </a:r>
            <a:r>
              <a:rPr lang="en" u="sng">
                <a:solidFill>
                  <a:schemeClr val="hlink"/>
                </a:solidFill>
                <a:hlinkClick r:id="rId4"/>
              </a:rPr>
              <a:t> M2 Lesson 8 Video</a:t>
            </a:r>
            <a:endParaRPr/>
          </a:p>
          <a:p>
            <a:pPr marL="457200" lvl="0" indent="-342900" algn="l" rtl="0">
              <a:spcBef>
                <a:spcPts val="0"/>
              </a:spcBef>
              <a:spcAft>
                <a:spcPts val="0"/>
              </a:spcAft>
              <a:buClr>
                <a:srgbClr val="000000"/>
              </a:buClr>
              <a:buSzPts val="1800"/>
              <a:buAutoNum type="arabicPeriod"/>
            </a:pPr>
            <a:r>
              <a:rPr lang="en"/>
              <a:t>Learn Pages (173-175)</a:t>
            </a:r>
            <a:endParaRPr sz="1800"/>
          </a:p>
          <a:p>
            <a:pPr marL="914400" lvl="1" indent="-342900" algn="l" rtl="0">
              <a:spcBef>
                <a:spcPts val="0"/>
              </a:spcBef>
              <a:spcAft>
                <a:spcPts val="0"/>
              </a:spcAft>
              <a:buSzPts val="1800"/>
              <a:buAutoNum type="alphaLcPeriod"/>
            </a:pPr>
            <a:r>
              <a:rPr lang="en" sz="1800"/>
              <a:t>Practice </a:t>
            </a:r>
            <a:endParaRPr sz="1800"/>
          </a:p>
          <a:p>
            <a:pPr marL="914400" lvl="1" indent="-342900" algn="l" rtl="0">
              <a:spcBef>
                <a:spcPts val="0"/>
              </a:spcBef>
              <a:spcAft>
                <a:spcPts val="0"/>
              </a:spcAft>
              <a:buSzPts val="1800"/>
              <a:buAutoNum type="alphaLcPeriod"/>
            </a:pPr>
            <a:r>
              <a:rPr lang="en" sz="1800"/>
              <a:t>Exit ticket in </a:t>
            </a:r>
            <a:r>
              <a:rPr lang="en" sz="1800">
                <a:solidFill>
                  <a:srgbClr val="980000"/>
                </a:solidFill>
              </a:rPr>
              <a:t>Schoology</a:t>
            </a:r>
            <a:endParaRPr sz="1800">
              <a:solidFill>
                <a:srgbClr val="980000"/>
              </a:solidFill>
            </a:endParaRPr>
          </a:p>
          <a:p>
            <a:pPr marL="914400" lvl="0" indent="0" algn="l" rtl="0">
              <a:spcBef>
                <a:spcPts val="1600"/>
              </a:spcBef>
              <a:spcAft>
                <a:spcPts val="0"/>
              </a:spcAft>
              <a:buNone/>
            </a:pPr>
            <a:endParaRPr sz="800">
              <a:solidFill>
                <a:srgbClr val="980000"/>
              </a:solidFill>
              <a:highlight>
                <a:srgbClr val="FFFF00"/>
              </a:highlight>
            </a:endParaRPr>
          </a:p>
          <a:p>
            <a:pPr marL="457200" lvl="0" indent="-342900" algn="l" rtl="0">
              <a:spcBef>
                <a:spcPts val="1600"/>
              </a:spcBef>
              <a:spcAft>
                <a:spcPts val="0"/>
              </a:spcAft>
              <a:buClr>
                <a:srgbClr val="000000"/>
              </a:buClr>
              <a:buSzPts val="1800"/>
              <a:buAutoNum type="arabicPeriod"/>
            </a:pPr>
            <a:r>
              <a:rPr lang="en">
                <a:solidFill>
                  <a:srgbClr val="980000"/>
                </a:solidFill>
              </a:rPr>
              <a:t>Independent Work Asynchronously this afternoon</a:t>
            </a:r>
            <a:endParaRPr sz="2200"/>
          </a:p>
          <a:p>
            <a:pPr marL="914400" lvl="1" indent="-342900" algn="l" rtl="0">
              <a:spcBef>
                <a:spcPts val="0"/>
              </a:spcBef>
              <a:spcAft>
                <a:spcPts val="0"/>
              </a:spcAft>
              <a:buSzPts val="1800"/>
              <a:buAutoNum type="alphaLcPeriod"/>
            </a:pPr>
            <a:r>
              <a:rPr lang="en" sz="1800"/>
              <a:t>Zearn M2L9 - </a:t>
            </a:r>
            <a:r>
              <a:rPr lang="en" sz="1800" b="1" u="sng"/>
              <a:t>BE ON LESSON 10</a:t>
            </a:r>
            <a:r>
              <a:rPr lang="en" sz="1800"/>
              <a:t> </a:t>
            </a:r>
            <a:endParaRPr sz="1600" b="1" i="1">
              <a:solidFill>
                <a:srgbClr val="FF9900"/>
              </a:solidFill>
            </a:endParaRPr>
          </a:p>
          <a:p>
            <a:pPr marL="914400" lvl="0" indent="0" algn="l" rtl="0">
              <a:spcBef>
                <a:spcPts val="1600"/>
              </a:spcBef>
              <a:spcAft>
                <a:spcPts val="0"/>
              </a:spcAft>
              <a:buNone/>
            </a:pPr>
            <a:endParaRPr sz="1800">
              <a:solidFill>
                <a:srgbClr val="00FF00"/>
              </a:solidFill>
            </a:endParaRPr>
          </a:p>
          <a:p>
            <a:pPr marL="91440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406425" y="1348725"/>
            <a:ext cx="8296800" cy="24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Writers workshop</a:t>
            </a:r>
            <a:endParaRPr/>
          </a:p>
          <a:p>
            <a:pPr marL="0" lvl="0" indent="0" algn="ctr" rtl="0">
              <a:spcBef>
                <a:spcPts val="0"/>
              </a:spcBef>
              <a:spcAft>
                <a:spcPts val="0"/>
              </a:spcAft>
              <a:buNone/>
            </a:pPr>
            <a:r>
              <a:rPr lang="en"/>
              <a:t>12:25-1:00</a:t>
            </a:r>
            <a:endParaRPr/>
          </a:p>
          <a:p>
            <a:pPr marL="0" lvl="0" indent="0" algn="ctr" rtl="0">
              <a:spcBef>
                <a:spcPts val="0"/>
              </a:spcBef>
              <a:spcAft>
                <a:spcPts val="0"/>
              </a:spcAft>
              <a:buNone/>
            </a:pPr>
            <a:endParaRPr/>
          </a:p>
        </p:txBody>
      </p:sp>
      <p:pic>
        <p:nvPicPr>
          <p:cNvPr id="146" name="Google Shape;146;p25" descr="Bitmoji Image"/>
          <p:cNvPicPr preferRelativeResize="0"/>
          <p:nvPr/>
        </p:nvPicPr>
        <p:blipFill>
          <a:blip r:embed="rId3">
            <a:alphaModFix/>
          </a:blip>
          <a:stretch>
            <a:fillRect/>
          </a:stretch>
        </p:blipFill>
        <p:spPr>
          <a:xfrm>
            <a:off x="53750" y="617750"/>
            <a:ext cx="3790950" cy="3790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1550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Sharing your writing - continuing to publish</a:t>
            </a:r>
            <a:endParaRPr/>
          </a:p>
        </p:txBody>
      </p:sp>
      <p:sp>
        <p:nvSpPr>
          <p:cNvPr id="152" name="Google Shape;152;p26"/>
          <p:cNvSpPr/>
          <p:nvPr/>
        </p:nvSpPr>
        <p:spPr>
          <a:xfrm>
            <a:off x="311700" y="1124700"/>
            <a:ext cx="8060700" cy="39021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a:solidFill>
                  <a:srgbClr val="212529"/>
                </a:solidFill>
                <a:latin typeface="Source Code Pro"/>
                <a:ea typeface="Source Code Pro"/>
                <a:cs typeface="Source Code Pro"/>
                <a:sym typeface="Source Code Pro"/>
              </a:rPr>
              <a:t>You will be sharing your introduction and conclusion paragraphs with me today. You will share your facts, page numbers, paragraph numbers, and authors for your information on your TWO body paragraphs. You will continue to work independently to finalize your essays.</a:t>
            </a:r>
            <a:endParaRPr sz="1900" b="1">
              <a:solidFill>
                <a:srgbClr val="212529"/>
              </a:solidFill>
              <a:latin typeface="Source Code Pro"/>
              <a:ea typeface="Source Code Pro"/>
              <a:cs typeface="Source Code Pro"/>
              <a:sym typeface="Source Code Pro"/>
            </a:endParaRPr>
          </a:p>
          <a:p>
            <a:pPr marL="0" lvl="0" indent="0" algn="l" rtl="0">
              <a:spcBef>
                <a:spcPts val="0"/>
              </a:spcBef>
              <a:spcAft>
                <a:spcPts val="0"/>
              </a:spcAft>
              <a:buNone/>
            </a:pPr>
            <a:endParaRPr sz="1900" b="1">
              <a:solidFill>
                <a:srgbClr val="212529"/>
              </a:solidFill>
              <a:latin typeface="Source Code Pro"/>
              <a:ea typeface="Source Code Pro"/>
              <a:cs typeface="Source Code Pro"/>
              <a:sym typeface="Source Code Pro"/>
            </a:endParaRPr>
          </a:p>
          <a:p>
            <a:pPr marL="0" lvl="0" indent="0" algn="ctr" rtl="0">
              <a:spcBef>
                <a:spcPts val="0"/>
              </a:spcBef>
              <a:spcAft>
                <a:spcPts val="0"/>
              </a:spcAft>
              <a:buNone/>
            </a:pPr>
            <a:r>
              <a:rPr lang="en" sz="1900" b="1">
                <a:solidFill>
                  <a:srgbClr val="212529"/>
                </a:solidFill>
                <a:highlight>
                  <a:srgbClr val="FFFF00"/>
                </a:highlight>
                <a:latin typeface="Source Code Pro"/>
                <a:ea typeface="Source Code Pro"/>
                <a:cs typeface="Source Code Pro"/>
                <a:sym typeface="Source Code Pro"/>
              </a:rPr>
              <a:t>Today you will finalize your Body Paragraph #1 (paragraph #2 in your essay)</a:t>
            </a:r>
            <a:endParaRPr sz="1900" b="1">
              <a:solidFill>
                <a:srgbClr val="212529"/>
              </a:solidFill>
              <a:highlight>
                <a:srgbClr val="FFFF00"/>
              </a:highlight>
              <a:latin typeface="Source Code Pro"/>
              <a:ea typeface="Source Code Pro"/>
              <a:cs typeface="Source Code Pro"/>
              <a:sym typeface="Source Code Pro"/>
            </a:endParaRPr>
          </a:p>
        </p:txBody>
      </p:sp>
      <p:pic>
        <p:nvPicPr>
          <p:cNvPr id="153" name="Google Shape;153;p26"/>
          <p:cNvPicPr preferRelativeResize="0"/>
          <p:nvPr/>
        </p:nvPicPr>
        <p:blipFill>
          <a:blip r:embed="rId3">
            <a:alphaModFix/>
          </a:blip>
          <a:stretch>
            <a:fillRect/>
          </a:stretch>
        </p:blipFill>
        <p:spPr>
          <a:xfrm>
            <a:off x="7456000" y="0"/>
            <a:ext cx="1594025" cy="1594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04850" y="131475"/>
            <a:ext cx="8416800" cy="81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980000"/>
                </a:solidFill>
              </a:rPr>
              <a:t>Science Day! </a:t>
            </a:r>
            <a:endParaRPr sz="2000">
              <a:solidFill>
                <a:srgbClr val="980000"/>
              </a:solidFill>
            </a:endParaRPr>
          </a:p>
          <a:p>
            <a:pPr marL="0" lvl="0" indent="0" algn="l" rtl="0">
              <a:spcBef>
                <a:spcPts val="0"/>
              </a:spcBef>
              <a:spcAft>
                <a:spcPts val="0"/>
              </a:spcAft>
              <a:buNone/>
            </a:pPr>
            <a:r>
              <a:rPr lang="en" sz="2900"/>
              <a:t>Afternoon/Asynchronous Work</a:t>
            </a:r>
            <a:endParaRPr sz="2900"/>
          </a:p>
        </p:txBody>
      </p:sp>
      <p:sp>
        <p:nvSpPr>
          <p:cNvPr id="159" name="Google Shape;159;p27"/>
          <p:cNvSpPr txBox="1">
            <a:spLocks noGrp="1"/>
          </p:cNvSpPr>
          <p:nvPr>
            <p:ph type="body" idx="1"/>
          </p:nvPr>
        </p:nvSpPr>
        <p:spPr>
          <a:xfrm>
            <a:off x="51125" y="947475"/>
            <a:ext cx="8087700" cy="4196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rgbClr val="980000"/>
                </a:solidFill>
              </a:rPr>
              <a:t>Independent Work In Schoology: </a:t>
            </a:r>
            <a:endParaRPr u="sng">
              <a:solidFill>
                <a:srgbClr val="666666"/>
              </a:solidFill>
              <a:highlight>
                <a:srgbClr val="FFFFFF"/>
              </a:highlight>
            </a:endParaRPr>
          </a:p>
          <a:p>
            <a:pPr marL="457200" marR="0" lvl="0" indent="-317500" algn="l" rtl="0">
              <a:spcBef>
                <a:spcPts val="1600"/>
              </a:spcBef>
              <a:spcAft>
                <a:spcPts val="0"/>
              </a:spcAft>
              <a:buClr>
                <a:srgbClr val="000000"/>
              </a:buClr>
              <a:buSzPts val="1400"/>
              <a:buAutoNum type="arabicPeriod"/>
            </a:pPr>
            <a:r>
              <a:rPr lang="en" sz="1400">
                <a:solidFill>
                  <a:srgbClr val="000000"/>
                </a:solidFill>
                <a:highlight>
                  <a:srgbClr val="FFFFFF"/>
                </a:highlight>
              </a:rPr>
              <a:t>Watch your mystery science video </a:t>
            </a:r>
            <a:r>
              <a:rPr lang="en" sz="1400" b="1">
                <a:solidFill>
                  <a:srgbClr val="000000"/>
                </a:solidFill>
                <a:highlight>
                  <a:srgbClr val="FFFFFF"/>
                </a:highlight>
              </a:rPr>
              <a:t>(ONLY)</a:t>
            </a:r>
            <a:r>
              <a:rPr lang="en" sz="1400">
                <a:solidFill>
                  <a:srgbClr val="000000"/>
                </a:solidFill>
                <a:highlight>
                  <a:srgbClr val="FFFFFF"/>
                </a:highlight>
              </a:rPr>
              <a:t> Why did Dinosaurs go Extinct?</a:t>
            </a:r>
            <a:endParaRPr sz="1400">
              <a:solidFill>
                <a:srgbClr val="000000"/>
              </a:solidFill>
              <a:highlight>
                <a:srgbClr val="FFFFFF"/>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rgbClr val="FFFFFF"/>
                </a:highlight>
              </a:rPr>
              <a:t>Complete your Science exit ticket</a:t>
            </a:r>
            <a:endParaRPr sz="1400">
              <a:solidFill>
                <a:srgbClr val="000000"/>
              </a:solidFill>
              <a:highlight>
                <a:srgbClr val="FFFFFF"/>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rgbClr val="FFFFFF"/>
                </a:highlight>
              </a:rPr>
              <a:t>Ensure that all tasks in 10-21 folder are completed </a:t>
            </a:r>
            <a:endParaRPr sz="1400" b="1">
              <a:solidFill>
                <a:srgbClr val="000000"/>
              </a:solidFill>
              <a:highlight>
                <a:schemeClr val="lt1"/>
              </a:highlight>
            </a:endParaRPr>
          </a:p>
          <a:p>
            <a:pPr marL="0" marR="0" lvl="0" indent="0" algn="l" rtl="0">
              <a:spcBef>
                <a:spcPts val="1700"/>
              </a:spcBef>
              <a:spcAft>
                <a:spcPts val="0"/>
              </a:spcAft>
              <a:buNone/>
            </a:pPr>
            <a:r>
              <a:rPr lang="en" sz="1400" u="sng">
                <a:solidFill>
                  <a:srgbClr val="980000"/>
                </a:solidFill>
              </a:rPr>
              <a:t>Daily Additional Independent Work:													</a:t>
            </a:r>
            <a:r>
              <a:rPr lang="en" sz="1400" b="1" i="1">
                <a:solidFill>
                  <a:srgbClr val="000000"/>
                </a:solidFill>
                <a:highlight>
                  <a:srgbClr val="FFF2CC"/>
                </a:highlight>
              </a:rPr>
              <a:t>NO READWORKS THIS WEEK</a:t>
            </a:r>
            <a:endParaRPr sz="1400" b="1" i="1">
              <a:solidFill>
                <a:srgbClr val="000000"/>
              </a:solidFill>
              <a:highlight>
                <a:srgbClr val="FFF2CC"/>
              </a:highlight>
            </a:endParaRPr>
          </a:p>
          <a:p>
            <a:pPr marL="457200" marR="0" lvl="0" indent="-317500" algn="l" rtl="0">
              <a:spcBef>
                <a:spcPts val="1700"/>
              </a:spcBef>
              <a:spcAft>
                <a:spcPts val="0"/>
              </a:spcAft>
              <a:buClr>
                <a:srgbClr val="000000"/>
              </a:buClr>
              <a:buSzPts val="1400"/>
              <a:buAutoNum type="arabicPeriod"/>
            </a:pPr>
            <a:r>
              <a:rPr lang="en" sz="1400">
                <a:solidFill>
                  <a:srgbClr val="000000"/>
                </a:solidFill>
                <a:highlight>
                  <a:srgbClr val="FFFFFF"/>
                </a:highlight>
              </a:rPr>
              <a:t>Choice read for 20 minutes - </a:t>
            </a:r>
            <a:r>
              <a:rPr lang="en" sz="1400" i="1">
                <a:solidFill>
                  <a:srgbClr val="000000"/>
                </a:solidFill>
                <a:highlight>
                  <a:srgbClr val="FFFFFF"/>
                </a:highlight>
              </a:rPr>
              <a:t>using books on your bookshelf in Benchmark</a:t>
            </a:r>
            <a:endParaRPr sz="1200" i="1">
              <a:solidFill>
                <a:srgbClr val="000000"/>
              </a:solidFill>
              <a:highlight>
                <a:srgbClr val="FFFF00"/>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chemeClr val="lt1"/>
                </a:highlight>
              </a:rPr>
              <a:t>Complete </a:t>
            </a:r>
            <a:r>
              <a:rPr lang="en" sz="1400" u="sng">
                <a:solidFill>
                  <a:schemeClr val="hlink"/>
                </a:solidFill>
                <a:highlight>
                  <a:schemeClr val="lt1"/>
                </a:highlight>
                <a:hlinkClick r:id="rId3"/>
              </a:rPr>
              <a:t>Zearn</a:t>
            </a:r>
            <a:r>
              <a:rPr lang="en" sz="1400">
                <a:solidFill>
                  <a:srgbClr val="000000"/>
                </a:solidFill>
                <a:highlight>
                  <a:schemeClr val="lt1"/>
                </a:highlight>
              </a:rPr>
              <a:t> M2L9</a:t>
            </a:r>
            <a:r>
              <a:rPr lang="en" sz="1400">
                <a:solidFill>
                  <a:srgbClr val="FF0000"/>
                </a:solidFill>
                <a:highlight>
                  <a:schemeClr val="lt1"/>
                </a:highlight>
              </a:rPr>
              <a:t> (be on lesson 10)</a:t>
            </a:r>
            <a:endParaRPr sz="1400">
              <a:solidFill>
                <a:srgbClr val="FF0000"/>
              </a:solidFill>
              <a:highlight>
                <a:schemeClr val="lt1"/>
              </a:highlight>
            </a:endParaRPr>
          </a:p>
          <a:p>
            <a:pPr marL="0" marR="0" lvl="0" indent="0" algn="l" rtl="0">
              <a:spcBef>
                <a:spcPts val="1700"/>
              </a:spcBef>
              <a:spcAft>
                <a:spcPts val="0"/>
              </a:spcAft>
              <a:buNone/>
            </a:pPr>
            <a:endParaRPr sz="1400">
              <a:solidFill>
                <a:srgbClr val="FF0000"/>
              </a:solidFill>
              <a:highlight>
                <a:schemeClr val="lt1"/>
              </a:highlight>
            </a:endParaRPr>
          </a:p>
          <a:p>
            <a:pPr marL="0" marR="0" lvl="0" indent="0" algn="l" rtl="0">
              <a:spcBef>
                <a:spcPts val="1700"/>
              </a:spcBef>
              <a:spcAft>
                <a:spcPts val="0"/>
              </a:spcAft>
              <a:buNone/>
            </a:pPr>
            <a:r>
              <a:rPr lang="en" sz="1400">
                <a:solidFill>
                  <a:srgbClr val="000000"/>
                </a:solidFill>
                <a:highlight>
                  <a:schemeClr val="lt1"/>
                </a:highlight>
              </a:rPr>
              <a:t>REMINDER - YOU HAVE GYM TODAY AT 2:25pm</a:t>
            </a:r>
            <a:endParaRPr sz="1400">
              <a:solidFill>
                <a:srgbClr val="000000"/>
              </a:solidFill>
              <a:highlight>
                <a:schemeClr val="lt1"/>
              </a:highlight>
            </a:endParaRPr>
          </a:p>
          <a:p>
            <a:pPr marL="0" lvl="0" indent="0" algn="l" rtl="0">
              <a:spcBef>
                <a:spcPts val="1700"/>
              </a:spcBef>
              <a:spcAft>
                <a:spcPts val="1600"/>
              </a:spcAft>
              <a:buNone/>
            </a:pPr>
            <a:endParaRPr sz="1600">
              <a:solidFill>
                <a:srgbClr val="000000"/>
              </a:solidFill>
              <a:highlight>
                <a:srgbClr val="FFFF00"/>
              </a:highlight>
            </a:endParaRPr>
          </a:p>
        </p:txBody>
      </p:sp>
      <p:pic>
        <p:nvPicPr>
          <p:cNvPr id="160" name="Google Shape;160;p27" descr="reading"/>
          <p:cNvPicPr preferRelativeResize="0"/>
          <p:nvPr/>
        </p:nvPicPr>
        <p:blipFill>
          <a:blip r:embed="rId4">
            <a:alphaModFix/>
          </a:blip>
          <a:stretch>
            <a:fillRect/>
          </a:stretch>
        </p:blipFill>
        <p:spPr>
          <a:xfrm>
            <a:off x="4738225" y="3307775"/>
            <a:ext cx="1760025" cy="1760025"/>
          </a:xfrm>
          <a:prstGeom prst="rect">
            <a:avLst/>
          </a:prstGeom>
          <a:noFill/>
          <a:ln>
            <a:noFill/>
          </a:ln>
        </p:spPr>
      </p:pic>
      <p:pic>
        <p:nvPicPr>
          <p:cNvPr id="161" name="Google Shape;161;p27"/>
          <p:cNvPicPr preferRelativeResize="0"/>
          <p:nvPr/>
        </p:nvPicPr>
        <p:blipFill>
          <a:blip r:embed="rId5">
            <a:alphaModFix/>
          </a:blip>
          <a:stretch>
            <a:fillRect/>
          </a:stretch>
        </p:blipFill>
        <p:spPr>
          <a:xfrm>
            <a:off x="7116850" y="-44400"/>
            <a:ext cx="2027150" cy="2027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2594725" y="392150"/>
            <a:ext cx="6237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wednesday</a:t>
            </a:r>
            <a:endParaRPr/>
          </a:p>
          <a:p>
            <a:pPr marL="0" lvl="0" indent="0" algn="ctr" rtl="0">
              <a:spcBef>
                <a:spcPts val="0"/>
              </a:spcBef>
              <a:spcAft>
                <a:spcPts val="0"/>
              </a:spcAft>
              <a:buNone/>
            </a:pPr>
            <a:r>
              <a:rPr lang="en"/>
              <a:t>October 21, 2020</a:t>
            </a:r>
            <a:endParaRPr/>
          </a:p>
        </p:txBody>
      </p:sp>
      <p:sp>
        <p:nvSpPr>
          <p:cNvPr id="64" name="Google Shape;64;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SEL </a:t>
            </a:r>
            <a:r>
              <a:rPr lang="en" u="sng">
                <a:solidFill>
                  <a:schemeClr val="hlink"/>
                </a:solidFill>
                <a:hlinkClick r:id="rId3"/>
              </a:rPr>
              <a:t>Video</a:t>
            </a:r>
            <a:r>
              <a:rPr lang="en"/>
              <a:t>: Conflict Resolution</a:t>
            </a:r>
            <a:endParaRPr/>
          </a:p>
        </p:txBody>
      </p:sp>
      <p:pic>
        <p:nvPicPr>
          <p:cNvPr id="65" name="Google Shape;65;p14" descr="welcome"/>
          <p:cNvPicPr preferRelativeResize="0"/>
          <p:nvPr/>
        </p:nvPicPr>
        <p:blipFill>
          <a:blip r:embed="rId4">
            <a:alphaModFix/>
          </a:blip>
          <a:stretch>
            <a:fillRect/>
          </a:stretch>
        </p:blipFill>
        <p:spPr>
          <a:xfrm>
            <a:off x="83400" y="470025"/>
            <a:ext cx="2803950" cy="280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1397950" y="192025"/>
            <a:ext cx="6348101" cy="4759450"/>
          </a:xfrm>
          <a:prstGeom prst="rect">
            <a:avLst/>
          </a:prstGeom>
          <a:noFill/>
          <a:ln>
            <a:noFill/>
          </a:ln>
        </p:spPr>
      </p:pic>
      <p:pic>
        <p:nvPicPr>
          <p:cNvPr id="71" name="Google Shape;71;p15" descr="Bitmoji Image"/>
          <p:cNvPicPr preferRelativeResize="0"/>
          <p:nvPr/>
        </p:nvPicPr>
        <p:blipFill>
          <a:blip r:embed="rId4">
            <a:alphaModFix/>
          </a:blip>
          <a:stretch>
            <a:fillRect/>
          </a:stretch>
        </p:blipFill>
        <p:spPr>
          <a:xfrm>
            <a:off x="14700" y="0"/>
            <a:ext cx="1383250" cy="1383250"/>
          </a:xfrm>
          <a:prstGeom prst="rect">
            <a:avLst/>
          </a:prstGeom>
          <a:noFill/>
          <a:ln>
            <a:noFill/>
          </a:ln>
        </p:spPr>
      </p:pic>
      <p:pic>
        <p:nvPicPr>
          <p:cNvPr id="72" name="Google Shape;72;p15" descr="Clientmoji"/>
          <p:cNvPicPr preferRelativeResize="0"/>
          <p:nvPr/>
        </p:nvPicPr>
        <p:blipFill>
          <a:blip r:embed="rId5">
            <a:alphaModFix/>
          </a:blip>
          <a:stretch>
            <a:fillRect/>
          </a:stretch>
        </p:blipFill>
        <p:spPr>
          <a:xfrm>
            <a:off x="7590200" y="3662400"/>
            <a:ext cx="1553800" cy="155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90050" y="448050"/>
            <a:ext cx="3154200" cy="11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ELA </a:t>
            </a:r>
            <a:endParaRPr sz="2400">
              <a:solidFill>
                <a:srgbClr val="93C47D"/>
              </a:solidFill>
              <a:latin typeface="Chelsea Market"/>
              <a:ea typeface="Chelsea Market"/>
              <a:cs typeface="Chelsea Market"/>
              <a:sym typeface="Chelsea Market"/>
            </a:endParaRPr>
          </a:p>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9:10-10:30</a:t>
            </a:r>
            <a:endParaRPr sz="2400">
              <a:solidFill>
                <a:srgbClr val="93C47D"/>
              </a:solidFill>
              <a:latin typeface="Chelsea Market"/>
              <a:ea typeface="Chelsea Market"/>
              <a:cs typeface="Chelsea Market"/>
              <a:sym typeface="Chelsea Market"/>
            </a:endParaRPr>
          </a:p>
        </p:txBody>
      </p:sp>
      <p:pic>
        <p:nvPicPr>
          <p:cNvPr id="78" name="Google Shape;78;p16" descr="globe"/>
          <p:cNvPicPr preferRelativeResize="0"/>
          <p:nvPr/>
        </p:nvPicPr>
        <p:blipFill>
          <a:blip r:embed="rId4">
            <a:alphaModFix/>
          </a:blip>
          <a:stretch>
            <a:fillRect/>
          </a:stretch>
        </p:blipFill>
        <p:spPr>
          <a:xfrm>
            <a:off x="5494375" y="559025"/>
            <a:ext cx="1918725" cy="1918725"/>
          </a:xfrm>
          <a:prstGeom prst="rect">
            <a:avLst/>
          </a:prstGeom>
          <a:noFill/>
          <a:ln>
            <a:noFill/>
          </a:ln>
        </p:spPr>
      </p:pic>
      <p:pic>
        <p:nvPicPr>
          <p:cNvPr id="79" name="Google Shape;79;p16"/>
          <p:cNvPicPr preferRelativeResize="0"/>
          <p:nvPr/>
        </p:nvPicPr>
        <p:blipFill>
          <a:blip r:embed="rId5">
            <a:alphaModFix/>
          </a:blip>
          <a:stretch>
            <a:fillRect/>
          </a:stretch>
        </p:blipFill>
        <p:spPr>
          <a:xfrm>
            <a:off x="6417675" y="506988"/>
            <a:ext cx="3098925" cy="4129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3404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Benchmark:Week three:</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Lesso</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 </a:t>
            </a:r>
            <a:r>
              <a:rPr lang="en" sz="4000"/>
              <a:t>7- Analyze Point of View and Purpose in Two Texts on the Same Topic</a:t>
            </a:r>
            <a:endParaRPr sz="4000"/>
          </a:p>
        </p:txBody>
      </p:sp>
      <p:pic>
        <p:nvPicPr>
          <p:cNvPr id="85" name="Google Shape;85;p17">
            <a:hlinkClick r:id="rId4"/>
          </p:cNvPr>
          <p:cNvPicPr preferRelativeResize="0"/>
          <p:nvPr/>
        </p:nvPicPr>
        <p:blipFill>
          <a:blip r:embed="rId5">
            <a:alphaModFix/>
          </a:blip>
          <a:stretch>
            <a:fillRect/>
          </a:stretch>
        </p:blipFill>
        <p:spPr>
          <a:xfrm>
            <a:off x="4453750" y="1562975"/>
            <a:ext cx="2049200" cy="1151676"/>
          </a:xfrm>
          <a:prstGeom prst="rect">
            <a:avLst/>
          </a:prstGeom>
          <a:noFill/>
          <a:ln>
            <a:noFill/>
          </a:ln>
        </p:spPr>
      </p:pic>
      <p:sp>
        <p:nvSpPr>
          <p:cNvPr id="86" name="Google Shape;86;p17"/>
          <p:cNvSpPr txBox="1"/>
          <p:nvPr/>
        </p:nvSpPr>
        <p:spPr>
          <a:xfrm>
            <a:off x="311700" y="2298500"/>
            <a:ext cx="82665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Source Code Pro"/>
                <a:ea typeface="Source Code Pro"/>
                <a:cs typeface="Source Code Pro"/>
                <a:sym typeface="Source Code Pro"/>
              </a:rPr>
              <a:t>Constructive Conversation: Partner</a:t>
            </a:r>
            <a:endParaRPr b="1" u="sng">
              <a:latin typeface="Source Code Pro"/>
              <a:ea typeface="Source Code Pro"/>
              <a:cs typeface="Source Code Pro"/>
              <a:sym typeface="Source Code Pro"/>
            </a:endParaRPr>
          </a:p>
          <a:p>
            <a:pPr marL="457200" lvl="0" indent="-317500" algn="l" rtl="0">
              <a:spcBef>
                <a:spcPts val="0"/>
              </a:spcBef>
              <a:spcAft>
                <a:spcPts val="0"/>
              </a:spcAft>
              <a:buSzPts val="1400"/>
              <a:buFont typeface="Source Code Pro"/>
              <a:buChar char="●"/>
            </a:pPr>
            <a:r>
              <a:rPr lang="en" b="1">
                <a:latin typeface="Source Code Pro"/>
                <a:ea typeface="Source Code Pro"/>
                <a:cs typeface="Source Code Pro"/>
                <a:sym typeface="Source Code Pro"/>
              </a:rPr>
              <a:t>Reread and annotate both texts.</a:t>
            </a:r>
            <a:endParaRPr b="1">
              <a:latin typeface="Source Code Pro"/>
              <a:ea typeface="Source Code Pro"/>
              <a:cs typeface="Source Code Pro"/>
              <a:sym typeface="Source Code Pro"/>
            </a:endParaRPr>
          </a:p>
          <a:p>
            <a:pPr marL="457200" lvl="0" indent="-317500" algn="l" rtl="0">
              <a:spcBef>
                <a:spcPts val="0"/>
              </a:spcBef>
              <a:spcAft>
                <a:spcPts val="0"/>
              </a:spcAft>
              <a:buSzPts val="1400"/>
              <a:buFont typeface="Source Code Pro"/>
              <a:buChar char="●"/>
            </a:pPr>
            <a:r>
              <a:rPr lang="en" b="1">
                <a:latin typeface="Source Code Pro"/>
                <a:ea typeface="Source Code Pro"/>
                <a:cs typeface="Source Code Pro"/>
                <a:sym typeface="Source Code Pro"/>
              </a:rPr>
              <a:t>Share your evidence and answers to the questions with the class.</a:t>
            </a:r>
            <a:endParaRPr b="1">
              <a:latin typeface="Source Code Pro"/>
              <a:ea typeface="Source Code Pro"/>
              <a:cs typeface="Source Code Pro"/>
              <a:sym typeface="Source Code Pro"/>
            </a:endParaRPr>
          </a:p>
        </p:txBody>
      </p:sp>
      <p:pic>
        <p:nvPicPr>
          <p:cNvPr id="87" name="Google Shape;87;p17"/>
          <p:cNvPicPr preferRelativeResize="0"/>
          <p:nvPr/>
        </p:nvPicPr>
        <p:blipFill>
          <a:blip r:embed="rId6">
            <a:alphaModFix/>
          </a:blip>
          <a:stretch>
            <a:fillRect/>
          </a:stretch>
        </p:blipFill>
        <p:spPr>
          <a:xfrm>
            <a:off x="252863" y="3359888"/>
            <a:ext cx="7115175" cy="1209675"/>
          </a:xfrm>
          <a:prstGeom prst="rect">
            <a:avLst/>
          </a:prstGeom>
          <a:noFill/>
          <a:ln>
            <a:noFill/>
          </a:ln>
        </p:spPr>
      </p:pic>
      <p:pic>
        <p:nvPicPr>
          <p:cNvPr id="88" name="Google Shape;88;p17" descr="This timer counts down silently until it reaches 0:00, then a police siren sounds to alert you that time is up." title="10 Minute Timer">
            <a:hlinkClick r:id="rId7"/>
          </p:cNvPr>
          <p:cNvPicPr preferRelativeResize="0"/>
          <p:nvPr/>
        </p:nvPicPr>
        <p:blipFill>
          <a:blip r:embed="rId8">
            <a:alphaModFix/>
          </a:blip>
          <a:stretch>
            <a:fillRect/>
          </a:stretch>
        </p:blipFill>
        <p:spPr>
          <a:xfrm>
            <a:off x="7534182" y="3426525"/>
            <a:ext cx="1394518" cy="1045875"/>
          </a:xfrm>
          <a:prstGeom prst="rect">
            <a:avLst/>
          </a:prstGeom>
          <a:noFill/>
          <a:ln>
            <a:noFill/>
          </a:ln>
        </p:spPr>
      </p:pic>
      <p:pic>
        <p:nvPicPr>
          <p:cNvPr id="89" name="Google Shape;89;p17"/>
          <p:cNvPicPr preferRelativeResize="0"/>
          <p:nvPr/>
        </p:nvPicPr>
        <p:blipFill>
          <a:blip r:embed="rId9">
            <a:alphaModFix/>
          </a:blip>
          <a:stretch>
            <a:fillRect/>
          </a:stretch>
        </p:blipFill>
        <p:spPr>
          <a:xfrm>
            <a:off x="7205552" y="977650"/>
            <a:ext cx="1938450" cy="193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34040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Share and Reflect</a:t>
            </a:r>
            <a:endParaRPr sz="4000"/>
          </a:p>
        </p:txBody>
      </p:sp>
      <p:graphicFrame>
        <p:nvGraphicFramePr>
          <p:cNvPr id="95" name="Google Shape;95;p18"/>
          <p:cNvGraphicFramePr/>
          <p:nvPr/>
        </p:nvGraphicFramePr>
        <p:xfrm>
          <a:off x="952500" y="1221250"/>
          <a:ext cx="3000000" cy="3000000"/>
        </p:xfrm>
        <a:graphic>
          <a:graphicData uri="http://schemas.openxmlformats.org/drawingml/2006/table">
            <a:tbl>
              <a:tblPr>
                <a:noFill/>
                <a:tableStyleId>{26C91D7E-034E-483F-8570-879F1E457FC3}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918550">
                <a:tc>
                  <a:txBody>
                    <a:bodyPr/>
                    <a:lstStyle/>
                    <a:p>
                      <a:pPr marL="0" lvl="0" indent="0" algn="ctr" rtl="0">
                        <a:spcBef>
                          <a:spcPts val="0"/>
                        </a:spcBef>
                        <a:spcAft>
                          <a:spcPts val="0"/>
                        </a:spcAft>
                        <a:buNone/>
                      </a:pPr>
                      <a:r>
                        <a:rPr lang="en" sz="2000" b="1"/>
                        <a:t>Point of View 1</a:t>
                      </a:r>
                      <a:endParaRPr sz="2000" b="1"/>
                    </a:p>
                  </a:txBody>
                  <a:tcPr marL="91425" marR="91425" marT="91425" marB="91425"/>
                </a:tc>
                <a:tc>
                  <a:txBody>
                    <a:bodyPr/>
                    <a:lstStyle/>
                    <a:p>
                      <a:pPr marL="0" lvl="0" indent="0" algn="ctr" rtl="0">
                        <a:spcBef>
                          <a:spcPts val="0"/>
                        </a:spcBef>
                        <a:spcAft>
                          <a:spcPts val="0"/>
                        </a:spcAft>
                        <a:buNone/>
                      </a:pPr>
                      <a:r>
                        <a:rPr lang="en" sz="2000" b="1"/>
                        <a:t>Point of View 2</a:t>
                      </a:r>
                      <a:endParaRPr sz="2000" b="1"/>
                    </a:p>
                  </a:txBody>
                  <a:tcPr marL="91425" marR="91425" marT="91425" marB="91425"/>
                </a:tc>
                <a:extLst>
                  <a:ext uri="{0D108BD9-81ED-4DB2-BD59-A6C34878D82A}">
                    <a16:rowId xmlns:a16="http://schemas.microsoft.com/office/drawing/2014/main" val="10000"/>
                  </a:ext>
                </a:extLst>
              </a:tr>
              <a:tr h="1409075">
                <a:tc>
                  <a:txBody>
                    <a:bodyPr/>
                    <a:lstStyle/>
                    <a:p>
                      <a:pPr marL="0" lvl="0" indent="0" algn="l" rtl="0">
                        <a:spcBef>
                          <a:spcPts val="0"/>
                        </a:spcBef>
                        <a:spcAft>
                          <a:spcPts val="0"/>
                        </a:spcAft>
                        <a:buNone/>
                      </a:pPr>
                      <a:endParaRPr sz="19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1409075">
                <a:tc>
                  <a:txBody>
                    <a:bodyPr/>
                    <a:lstStyle/>
                    <a:p>
                      <a:pPr marL="0" lvl="0" indent="0" algn="l" rtl="0">
                        <a:spcBef>
                          <a:spcPts val="0"/>
                        </a:spcBef>
                        <a:spcAft>
                          <a:spcPts val="0"/>
                        </a:spcAft>
                        <a:buNone/>
                      </a:pPr>
                      <a:endParaRPr sz="19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bl>
          </a:graphicData>
        </a:graphic>
      </p:graphicFrame>
      <p:pic>
        <p:nvPicPr>
          <p:cNvPr id="96" name="Google Shape;96;p18"/>
          <p:cNvPicPr preferRelativeResize="0"/>
          <p:nvPr/>
        </p:nvPicPr>
        <p:blipFill>
          <a:blip r:embed="rId3">
            <a:alphaModFix/>
          </a:blip>
          <a:stretch>
            <a:fillRect/>
          </a:stretch>
        </p:blipFill>
        <p:spPr>
          <a:xfrm>
            <a:off x="0" y="0"/>
            <a:ext cx="1825975" cy="1825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102" name="Google Shape;102;p19"/>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 </a:t>
            </a:r>
            <a:r>
              <a:rPr lang="en" b="1" u="sng">
                <a:solidFill>
                  <a:srgbClr val="980000"/>
                </a:solidFill>
              </a:rPr>
              <a:t>in SCHOOLOGY</a:t>
            </a:r>
            <a:endParaRPr b="1" u="sng">
              <a:solidFill>
                <a:srgbClr val="980000"/>
              </a:solidFill>
            </a:endParaRPr>
          </a:p>
          <a:p>
            <a:pPr marL="457200" lvl="0" indent="-317500" algn="l" rtl="0">
              <a:spcBef>
                <a:spcPts val="1600"/>
              </a:spcBef>
              <a:spcAft>
                <a:spcPts val="0"/>
              </a:spcAft>
              <a:buSzPts val="1400"/>
              <a:buChar char="●"/>
            </a:pPr>
            <a:r>
              <a:rPr lang="en"/>
              <a:t>Answer Question 2 in Write: Use Text Evidence on page 26 of </a:t>
            </a:r>
            <a:r>
              <a:rPr lang="en" i="1"/>
              <a:t>Cultivating Natural Resources.</a:t>
            </a:r>
            <a:endParaRPr i="1"/>
          </a:p>
          <a:p>
            <a:pPr marL="457200" lvl="0" indent="-317500" algn="l" rtl="0">
              <a:spcBef>
                <a:spcPts val="0"/>
              </a:spcBef>
              <a:spcAft>
                <a:spcPts val="0"/>
              </a:spcAft>
              <a:buSzPts val="1400"/>
              <a:buChar char="●"/>
            </a:pPr>
            <a:r>
              <a:rPr lang="en"/>
              <a:t>Upload a picture of it on Schoology.</a:t>
            </a:r>
            <a:endParaRPr/>
          </a:p>
          <a:p>
            <a:pPr marL="457200" lvl="0" indent="-317500" algn="l" rtl="0">
              <a:spcBef>
                <a:spcPts val="0"/>
              </a:spcBef>
              <a:spcAft>
                <a:spcPts val="0"/>
              </a:spcAft>
              <a:buSzPts val="1400"/>
              <a:buChar char="●"/>
            </a:pPr>
            <a:r>
              <a:rPr lang="en"/>
              <a:t>Reread paragraphs 6-7 and 12-13 and analyze the author’s language in these paragraphs.</a:t>
            </a:r>
            <a:endParaRPr/>
          </a:p>
        </p:txBody>
      </p:sp>
      <p:sp>
        <p:nvSpPr>
          <p:cNvPr id="103" name="Google Shape;103;p19"/>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Small Group</a:t>
            </a:r>
            <a:endParaRPr u="sng"/>
          </a:p>
          <a:p>
            <a:pPr marL="457200" lvl="0" indent="-317500" algn="l" rtl="0">
              <a:spcBef>
                <a:spcPts val="1600"/>
              </a:spcBef>
              <a:spcAft>
                <a:spcPts val="0"/>
              </a:spcAft>
              <a:buSzPts val="1400"/>
              <a:buChar char="●"/>
            </a:pPr>
            <a:r>
              <a:rPr lang="en"/>
              <a:t>I will be joining your small groups!</a:t>
            </a:r>
            <a:endParaRPr/>
          </a:p>
          <a:p>
            <a:pPr marL="1371600" lvl="0" indent="0" algn="l" rtl="0">
              <a:spcBef>
                <a:spcPts val="1600"/>
              </a:spcBef>
              <a:spcAft>
                <a:spcPts val="0"/>
              </a:spcAft>
              <a:buNone/>
            </a:pPr>
            <a:endParaRPr u="sng"/>
          </a:p>
          <a:p>
            <a:pPr marL="0" lvl="0" indent="0" algn="l" rtl="0">
              <a:spcBef>
                <a:spcPts val="1600"/>
              </a:spcBef>
              <a:spcAft>
                <a:spcPts val="1600"/>
              </a:spcAft>
              <a:buNone/>
            </a:pPr>
            <a:endParaRPr sz="1400" u="sng"/>
          </a:p>
        </p:txBody>
      </p:sp>
      <p:pic>
        <p:nvPicPr>
          <p:cNvPr id="104" name="Google Shape;104;p19"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1538138" y="3859727"/>
            <a:ext cx="1711675" cy="1283775"/>
          </a:xfrm>
          <a:prstGeom prst="rect">
            <a:avLst/>
          </a:prstGeom>
          <a:noFill/>
          <a:ln>
            <a:noFill/>
          </a:ln>
        </p:spPr>
      </p:pic>
      <p:pic>
        <p:nvPicPr>
          <p:cNvPr id="105" name="Google Shape;105;p19" descr="Bitmoji Image"/>
          <p:cNvPicPr preferRelativeResize="0"/>
          <p:nvPr/>
        </p:nvPicPr>
        <p:blipFill>
          <a:blip r:embed="rId5">
            <a:alphaModFix/>
          </a:blip>
          <a:stretch>
            <a:fillRect/>
          </a:stretch>
        </p:blipFill>
        <p:spPr>
          <a:xfrm>
            <a:off x="5440499" y="2041300"/>
            <a:ext cx="2903878" cy="290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248900" y="170400"/>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a:t>
            </a:r>
            <a:r>
              <a:rPr lang="en" u="sng"/>
              <a:t>lesson 8:</a:t>
            </a:r>
            <a:r>
              <a:rPr lang="en"/>
              <a:t> Informative Essay: Link Ideas Within and Across Categories of Information</a:t>
            </a:r>
            <a:endParaRPr/>
          </a:p>
        </p:txBody>
      </p:sp>
      <p:pic>
        <p:nvPicPr>
          <p:cNvPr id="111" name="Google Shape;111;p20"/>
          <p:cNvPicPr preferRelativeResize="0"/>
          <p:nvPr/>
        </p:nvPicPr>
        <p:blipFill>
          <a:blip r:embed="rId3">
            <a:alphaModFix/>
          </a:blip>
          <a:stretch>
            <a:fillRect/>
          </a:stretch>
        </p:blipFill>
        <p:spPr>
          <a:xfrm>
            <a:off x="375025" y="1856375"/>
            <a:ext cx="2655875" cy="3100475"/>
          </a:xfrm>
          <a:prstGeom prst="rect">
            <a:avLst/>
          </a:prstGeom>
          <a:noFill/>
          <a:ln>
            <a:noFill/>
          </a:ln>
        </p:spPr>
      </p:pic>
      <p:pic>
        <p:nvPicPr>
          <p:cNvPr id="112" name="Google Shape;112;p20"/>
          <p:cNvPicPr preferRelativeResize="0"/>
          <p:nvPr/>
        </p:nvPicPr>
        <p:blipFill>
          <a:blip r:embed="rId4">
            <a:alphaModFix/>
          </a:blip>
          <a:stretch>
            <a:fillRect/>
          </a:stretch>
        </p:blipFill>
        <p:spPr>
          <a:xfrm>
            <a:off x="3166175" y="2126950"/>
            <a:ext cx="5808300" cy="25593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48900" y="170400"/>
            <a:ext cx="82929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Guided Practice</a:t>
            </a:r>
            <a:endParaRPr/>
          </a:p>
        </p:txBody>
      </p:sp>
      <p:graphicFrame>
        <p:nvGraphicFramePr>
          <p:cNvPr id="118" name="Google Shape;118;p21"/>
          <p:cNvGraphicFramePr/>
          <p:nvPr/>
        </p:nvGraphicFramePr>
        <p:xfrm>
          <a:off x="848875" y="1088050"/>
          <a:ext cx="3000000" cy="3000000"/>
        </p:xfrm>
        <a:graphic>
          <a:graphicData uri="http://schemas.openxmlformats.org/drawingml/2006/table">
            <a:tbl>
              <a:tblPr>
                <a:noFill/>
                <a:tableStyleId>{26C91D7E-034E-483F-8570-879F1E457FC3}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886125">
                <a:tc>
                  <a:txBody>
                    <a:bodyPr/>
                    <a:lstStyle/>
                    <a:p>
                      <a:pPr marL="0" lvl="0" indent="0" algn="l" rtl="0">
                        <a:spcBef>
                          <a:spcPts val="0"/>
                        </a:spcBef>
                        <a:spcAft>
                          <a:spcPts val="0"/>
                        </a:spcAft>
                        <a:buNone/>
                      </a:pPr>
                      <a:r>
                        <a:rPr lang="en" b="1"/>
                        <a:t>Draft</a:t>
                      </a:r>
                      <a:endParaRPr b="1"/>
                    </a:p>
                  </a:txBody>
                  <a:tcPr marL="91425" marR="91425" marT="91425" marB="91425"/>
                </a:tc>
                <a:tc>
                  <a:txBody>
                    <a:bodyPr/>
                    <a:lstStyle/>
                    <a:p>
                      <a:pPr marL="0" lvl="0" indent="0" algn="l" rtl="0">
                        <a:spcBef>
                          <a:spcPts val="0"/>
                        </a:spcBef>
                        <a:spcAft>
                          <a:spcPts val="0"/>
                        </a:spcAft>
                        <a:buNone/>
                      </a:pPr>
                      <a:r>
                        <a:rPr lang="en" b="1"/>
                        <a:t>Revision (2 groups share)</a:t>
                      </a:r>
                      <a:endParaRPr b="1"/>
                    </a:p>
                  </a:txBody>
                  <a:tcPr marL="91425" marR="91425" marT="91425" marB="91425"/>
                </a:tc>
                <a:extLst>
                  <a:ext uri="{0D108BD9-81ED-4DB2-BD59-A6C34878D82A}">
                    <a16:rowId xmlns:a16="http://schemas.microsoft.com/office/drawing/2014/main" val="10000"/>
                  </a:ext>
                </a:extLst>
              </a:tr>
              <a:tr h="1289250">
                <a:tc>
                  <a:txBody>
                    <a:bodyPr/>
                    <a:lstStyle/>
                    <a:p>
                      <a:pPr marL="0" lvl="0" indent="0" algn="l" rtl="0">
                        <a:spcBef>
                          <a:spcPts val="0"/>
                        </a:spcBef>
                        <a:spcAft>
                          <a:spcPts val="0"/>
                        </a:spcAft>
                        <a:buNone/>
                      </a:pPr>
                      <a:r>
                        <a:rPr lang="en"/>
                        <a:t>Many CSAs use a method of crop rotation.  This helps preserve the nutrients in the soil.  One year, squash might be grown in one field. The next year, beans might be planted to take their place.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94750">
                <a:tc>
                  <a:txBody>
                    <a:bodyPr/>
                    <a:lstStyle/>
                    <a:p>
                      <a:pPr marL="0" lvl="0" indent="0" algn="l" rtl="0">
                        <a:spcBef>
                          <a:spcPts val="0"/>
                        </a:spcBef>
                        <a:spcAft>
                          <a:spcPts val="0"/>
                        </a:spcAft>
                        <a:buNone/>
                      </a:pPr>
                      <a:r>
                        <a:rPr lang="en"/>
                        <a:t>Many CSAs use a method of crop rotation.  This helps preserve the nutrients in the soil.  One year, squash might be grown in one field. The next year, beans might be planted to take their place.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bl>
          </a:graphicData>
        </a:graphic>
      </p:graphicFrame>
      <p:pic>
        <p:nvPicPr>
          <p:cNvPr id="119" name="Google Shape;119;p21"/>
          <p:cNvPicPr preferRelativeResize="0"/>
          <p:nvPr/>
        </p:nvPicPr>
        <p:blipFill>
          <a:blip r:embed="rId3">
            <a:alphaModFix/>
          </a:blip>
          <a:stretch>
            <a:fillRect/>
          </a:stretch>
        </p:blipFill>
        <p:spPr>
          <a:xfrm>
            <a:off x="7668375" y="62675"/>
            <a:ext cx="1401525" cy="140152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Words>
  <Application>Microsoft Office PowerPoint</Application>
  <PresentationFormat>On-screen Show (16:9)</PresentationFormat>
  <Paragraphs>63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Amatic SC</vt:lpstr>
      <vt:lpstr>Arial</vt:lpstr>
      <vt:lpstr>Source Code Pro</vt:lpstr>
      <vt:lpstr>Chelsea Market</vt:lpstr>
      <vt:lpstr>Beach Day</vt:lpstr>
      <vt:lpstr>Quick write:    What do you like most about your neighborhood?</vt:lpstr>
      <vt:lpstr>wednesday October 21, 2020</vt:lpstr>
      <vt:lpstr>PowerPoint Presentation</vt:lpstr>
      <vt:lpstr>ELA  9:10-10:30</vt:lpstr>
      <vt:lpstr>Benchmark:Week three:Lesson 7- Analyze Point of View and Purpose in Two Texts on the Same Topic</vt:lpstr>
      <vt:lpstr>Share and Reflect</vt:lpstr>
      <vt:lpstr>Independent Practice - Small Group</vt:lpstr>
      <vt:lpstr>Benchmark: lesson 8: Informative Essay: Link Ideas Within and Across Categories of Information</vt:lpstr>
      <vt:lpstr>Guided Practice</vt:lpstr>
      <vt:lpstr>Independent Practice - Small Group</vt:lpstr>
      <vt:lpstr>Math 10:40-11:45</vt:lpstr>
      <vt:lpstr>Eureka: Module 2- Lesson 8 </vt:lpstr>
      <vt:lpstr>Writers workshop 12:25-1:00 </vt:lpstr>
      <vt:lpstr>Sharing your writing - continuing to publish</vt:lpstr>
      <vt:lpstr>Science Day!  Afternoon/Asynchronous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write:    What do you like most about your neighborhood?</dc:title>
  <dc:creator>Dana's Computer</dc:creator>
  <cp:lastModifiedBy>Dana Hedke</cp:lastModifiedBy>
  <cp:revision>1</cp:revision>
  <dcterms:modified xsi:type="dcterms:W3CDTF">2020-10-21T01:40:10Z</dcterms:modified>
</cp:coreProperties>
</file>