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matic SC" panose="020B0604020202020204" charset="-79"/>
      <p:regular r:id="rId22"/>
      <p:bold r:id="rId23"/>
    </p:embeddedFont>
    <p:embeddedFont>
      <p:font typeface="Roboto" panose="020B0604020202020204" charset="0"/>
      <p:regular r:id="rId24"/>
      <p:bold r:id="rId25"/>
      <p:italic r:id="rId26"/>
      <p:boldItalic r:id="rId27"/>
    </p:embeddedFont>
    <p:embeddedFont>
      <p:font typeface="Source Code Pro" panose="020B0604020202020204" charset="0"/>
      <p:regular r:id="rId28"/>
      <p:bold r:id="rId29"/>
      <p:italic r:id="rId30"/>
      <p:boldItalic r:id="rId31"/>
    </p:embeddedFont>
    <p:embeddedFont>
      <p:font typeface="Chelsea Market"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94E3E3-BFE2-431B-AB90-DCE904488FDE}">
  <a:tblStyle styleId="{E694E3E3-BFE2-431B-AB90-DCE904488FD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02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a5152921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a5152921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c1dfca4b3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c1dfca4b3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5152921f6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5152921f6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a5152921f6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a5152921f6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cb4953fdd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cb4953fdd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highlight>
                <a:srgbClr val="FFFFFF"/>
              </a:highlight>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9dc7bbb8b9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9dc7bbb8b9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52b578b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52b578b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0ef2b228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a0ef2b228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9c1dfca4b3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9c1dfca4b3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a5152921f6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a5152921f6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5152921f6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5152921f6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a5152921f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a5152921f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cb4953fdd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cb4953fd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9dc7bbb8b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9dc7bbb8b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a:p>
            <a:pPr marL="0" lvl="0" indent="0" algn="l" rtl="0">
              <a:spcBef>
                <a:spcPts val="1400"/>
              </a:spcBef>
              <a:spcAft>
                <a:spcPts val="0"/>
              </a:spcAft>
              <a:buNone/>
            </a:pPr>
            <a:endParaRPr sz="1200">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cf9f408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9cf9f408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a:p>
            <a:pPr marL="0" lvl="0" indent="0" algn="l" rtl="0">
              <a:spcBef>
                <a:spcPts val="1400"/>
              </a:spcBef>
              <a:spcAft>
                <a:spcPts val="0"/>
              </a:spcAft>
              <a:buNone/>
            </a:pPr>
            <a:endParaRPr sz="1200">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9c1dfca4b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9c1dfca4b3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e9ca1a5f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e9ca1a5f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9d19e7a03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9d19e7a03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d19e7a03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9d19e7a03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3M5nHME_nz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itrs-production.benchmarkuniverse.com/#init/14e796c8d40bf9766ab10b24d904032c815291db/X71019"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zVHWhLme2NQ"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youtube.com/watch?v=8Wi0UWLeT9I&amp;feature=youtu.b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becreader-production.benchmarkuniverse.com/#cfg-teacher-shelf/ref-create/asset-ebook/prod-X57976/8"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_W0bSen8Qjg"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116300" y="97775"/>
            <a:ext cx="3354600" cy="61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9900"/>
                </a:solidFill>
                <a:latin typeface="Chelsea Market"/>
                <a:ea typeface="Chelsea Market"/>
                <a:cs typeface="Chelsea Market"/>
                <a:sym typeface="Chelsea Market"/>
              </a:rPr>
              <a:t>Tuesday: 10-27-20</a:t>
            </a:r>
            <a:endParaRPr sz="2600">
              <a:solidFill>
                <a:srgbClr val="FF9900"/>
              </a:solidFill>
              <a:latin typeface="Chelsea Market"/>
              <a:ea typeface="Chelsea Market"/>
              <a:cs typeface="Chelsea Market"/>
              <a:sym typeface="Chelsea Market"/>
            </a:endParaRPr>
          </a:p>
        </p:txBody>
      </p:sp>
      <p:sp>
        <p:nvSpPr>
          <p:cNvPr id="57" name="Google Shape;57;p13"/>
          <p:cNvSpPr txBox="1"/>
          <p:nvPr/>
        </p:nvSpPr>
        <p:spPr>
          <a:xfrm>
            <a:off x="3162650" y="1584675"/>
            <a:ext cx="3354600" cy="173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solidFill>
                  <a:srgbClr val="D9D9D9"/>
                </a:solidFill>
                <a:latin typeface="Amatic SC"/>
                <a:ea typeface="Amatic SC"/>
                <a:cs typeface="Amatic SC"/>
                <a:sym typeface="Amatic SC"/>
              </a:rPr>
              <a:t>Quick Write:</a:t>
            </a:r>
            <a:endParaRPr sz="2400" b="1" u="sng">
              <a:solidFill>
                <a:srgbClr val="D9D9D9"/>
              </a:solidFill>
              <a:latin typeface="Amatic SC"/>
              <a:ea typeface="Amatic SC"/>
              <a:cs typeface="Amatic SC"/>
              <a:sym typeface="Amatic SC"/>
            </a:endParaRPr>
          </a:p>
          <a:p>
            <a:pPr marL="0" lvl="0" indent="0" algn="ctr" rtl="0">
              <a:spcBef>
                <a:spcPts val="0"/>
              </a:spcBef>
              <a:spcAft>
                <a:spcPts val="0"/>
              </a:spcAft>
              <a:buNone/>
            </a:pPr>
            <a:r>
              <a:rPr lang="en" sz="2300">
                <a:solidFill>
                  <a:srgbClr val="FFFFFF"/>
                </a:solidFill>
                <a:latin typeface="Amatic SC"/>
                <a:ea typeface="Amatic SC"/>
                <a:cs typeface="Amatic SC"/>
                <a:sym typeface="Amatic SC"/>
              </a:rPr>
              <a:t>How would you feel if you saw someone being bullied? What do you think you should do?</a:t>
            </a:r>
            <a:endParaRPr sz="2900">
              <a:solidFill>
                <a:srgbClr val="FFFFFF"/>
              </a:solidFill>
              <a:latin typeface="Amatic SC"/>
              <a:ea typeface="Amatic SC"/>
              <a:cs typeface="Amatic SC"/>
              <a:sym typeface="Amatic SC"/>
            </a:endParaRPr>
          </a:p>
        </p:txBody>
      </p:sp>
      <p:pic>
        <p:nvPicPr>
          <p:cNvPr id="58" name="Google Shape;58;p13" descr="Bitmoji Image"/>
          <p:cNvPicPr preferRelativeResize="0"/>
          <p:nvPr/>
        </p:nvPicPr>
        <p:blipFill>
          <a:blip r:embed="rId4">
            <a:alphaModFix/>
          </a:blip>
          <a:stretch>
            <a:fillRect/>
          </a:stretch>
        </p:blipFill>
        <p:spPr>
          <a:xfrm>
            <a:off x="4973400" y="970600"/>
            <a:ext cx="3771900" cy="3790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 Small Group</a:t>
            </a:r>
            <a:endParaRPr/>
          </a:p>
        </p:txBody>
      </p:sp>
      <p:sp>
        <p:nvSpPr>
          <p:cNvPr id="128" name="Google Shape;128;p22"/>
          <p:cNvSpPr txBox="1">
            <a:spLocks noGrp="1"/>
          </p:cNvSpPr>
          <p:nvPr>
            <p:ph type="body" idx="1"/>
          </p:nvPr>
        </p:nvSpPr>
        <p:spPr>
          <a:xfrm>
            <a:off x="311700" y="1228675"/>
            <a:ext cx="3999900" cy="371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a:t>
            </a:r>
            <a:endParaRPr u="sng"/>
          </a:p>
          <a:p>
            <a:pPr marL="457200" lvl="0" indent="-317500" algn="l" rtl="0">
              <a:spcBef>
                <a:spcPts val="1600"/>
              </a:spcBef>
              <a:spcAft>
                <a:spcPts val="0"/>
              </a:spcAft>
              <a:buSzPts val="1400"/>
              <a:buChar char="●"/>
            </a:pPr>
            <a:r>
              <a:rPr lang="en"/>
              <a:t>R-controlled vowel worksheets with spelling words.  </a:t>
            </a:r>
            <a:endParaRPr/>
          </a:p>
        </p:txBody>
      </p:sp>
      <p:sp>
        <p:nvSpPr>
          <p:cNvPr id="129" name="Google Shape;129;p22"/>
          <p:cNvSpPr txBox="1">
            <a:spLocks noGrp="1"/>
          </p:cNvSpPr>
          <p:nvPr>
            <p:ph type="body" idx="2"/>
          </p:nvPr>
        </p:nvSpPr>
        <p:spPr>
          <a:xfrm>
            <a:off x="47791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Small Group</a:t>
            </a:r>
            <a:endParaRPr u="sng"/>
          </a:p>
          <a:p>
            <a:pPr marL="457200" lvl="0" indent="-317500" algn="l" rtl="0">
              <a:spcBef>
                <a:spcPts val="1600"/>
              </a:spcBef>
              <a:spcAft>
                <a:spcPts val="0"/>
              </a:spcAft>
              <a:buClr>
                <a:srgbClr val="000000"/>
              </a:buClr>
              <a:buSzPts val="1400"/>
              <a:buChar char="●"/>
            </a:pPr>
            <a:r>
              <a:rPr lang="en">
                <a:solidFill>
                  <a:srgbClr val="000000"/>
                </a:solidFill>
              </a:rPr>
              <a:t>Bring your notebook, Close Reading Text (on Benchmark), and a pencil.</a:t>
            </a:r>
            <a:endParaRPr>
              <a:solidFill>
                <a:srgbClr val="000000"/>
              </a:solidFill>
            </a:endParaRPr>
          </a:p>
          <a:p>
            <a:pPr marL="914400" lvl="1" indent="-317500" algn="l" rtl="0">
              <a:spcBef>
                <a:spcPts val="0"/>
              </a:spcBef>
              <a:spcAft>
                <a:spcPts val="0"/>
              </a:spcAft>
              <a:buClr>
                <a:srgbClr val="000000"/>
              </a:buClr>
              <a:buSzPts val="1400"/>
              <a:buChar char="○"/>
            </a:pPr>
            <a:r>
              <a:rPr lang="en" sz="1400" u="sng">
                <a:solidFill>
                  <a:srgbClr val="000000"/>
                </a:solidFill>
              </a:rPr>
              <a:t>Group </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Sarah</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Rana</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Islam</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Adam</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Hana</a:t>
            </a:r>
            <a:endParaRPr sz="1400" u="sng"/>
          </a:p>
        </p:txBody>
      </p:sp>
      <p:pic>
        <p:nvPicPr>
          <p:cNvPr id="130" name="Google Shape;130;p22"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1339600" y="2571750"/>
            <a:ext cx="1944078" cy="1458050"/>
          </a:xfrm>
          <a:prstGeom prst="rect">
            <a:avLst/>
          </a:prstGeom>
          <a:noFill/>
          <a:ln>
            <a:noFill/>
          </a:ln>
        </p:spPr>
      </p:pic>
      <p:pic>
        <p:nvPicPr>
          <p:cNvPr id="131" name="Google Shape;131;p22"/>
          <p:cNvPicPr preferRelativeResize="0"/>
          <p:nvPr/>
        </p:nvPicPr>
        <p:blipFill>
          <a:blip r:embed="rId5">
            <a:alphaModFix/>
          </a:blip>
          <a:stretch>
            <a:fillRect/>
          </a:stretch>
        </p:blipFill>
        <p:spPr>
          <a:xfrm>
            <a:off x="6957097" y="2869125"/>
            <a:ext cx="1944075" cy="1944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083300" y="0"/>
            <a:ext cx="3345600" cy="81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9900"/>
                </a:solidFill>
                <a:latin typeface="Chelsea Market"/>
                <a:ea typeface="Chelsea Market"/>
                <a:cs typeface="Chelsea Market"/>
                <a:sym typeface="Chelsea Market"/>
              </a:rPr>
              <a:t>Math </a:t>
            </a:r>
            <a:endParaRPr sz="2600">
              <a:solidFill>
                <a:srgbClr val="FF9900"/>
              </a:solidFill>
              <a:latin typeface="Chelsea Market"/>
              <a:ea typeface="Chelsea Market"/>
              <a:cs typeface="Chelsea Market"/>
              <a:sym typeface="Chelsea Market"/>
            </a:endParaRPr>
          </a:p>
          <a:p>
            <a:pPr marL="0" lvl="0" indent="0" algn="ctr" rtl="0">
              <a:spcBef>
                <a:spcPts val="0"/>
              </a:spcBef>
              <a:spcAft>
                <a:spcPts val="0"/>
              </a:spcAft>
              <a:buNone/>
            </a:pPr>
            <a:r>
              <a:rPr lang="en" sz="2600">
                <a:solidFill>
                  <a:srgbClr val="FF9900"/>
                </a:solidFill>
                <a:latin typeface="Chelsea Market"/>
                <a:ea typeface="Chelsea Market"/>
                <a:cs typeface="Chelsea Market"/>
                <a:sym typeface="Chelsea Market"/>
              </a:rPr>
              <a:t>10:40-11:45</a:t>
            </a:r>
            <a:endParaRPr sz="2600">
              <a:solidFill>
                <a:srgbClr val="FF9900"/>
              </a:solidFill>
              <a:latin typeface="Chelsea Market"/>
              <a:ea typeface="Chelsea Market"/>
              <a:cs typeface="Chelsea Market"/>
              <a:sym typeface="Chelsea Market"/>
            </a:endParaRPr>
          </a:p>
        </p:txBody>
      </p:sp>
      <p:sp>
        <p:nvSpPr>
          <p:cNvPr id="137" name="Google Shape;137;p23"/>
          <p:cNvSpPr txBox="1"/>
          <p:nvPr/>
        </p:nvSpPr>
        <p:spPr>
          <a:xfrm>
            <a:off x="3267500" y="1732750"/>
            <a:ext cx="2759100" cy="133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300">
                <a:solidFill>
                  <a:srgbClr val="FFFFFF"/>
                </a:solidFill>
                <a:latin typeface="Amatic SC"/>
                <a:ea typeface="Amatic SC"/>
                <a:cs typeface="Amatic SC"/>
                <a:sym typeface="Amatic SC"/>
              </a:rPr>
              <a:t>Do the application problem on </a:t>
            </a:r>
            <a:r>
              <a:rPr lang="en" sz="3300" b="1">
                <a:solidFill>
                  <a:srgbClr val="FFFFFF"/>
                </a:solidFill>
                <a:latin typeface="Amatic SC"/>
                <a:ea typeface="Amatic SC"/>
                <a:cs typeface="Amatic SC"/>
                <a:sym typeface="Amatic SC"/>
              </a:rPr>
              <a:t>page 199</a:t>
            </a:r>
            <a:endParaRPr sz="3300" b="1">
              <a:solidFill>
                <a:srgbClr val="FFFFFF"/>
              </a:solidFill>
              <a:latin typeface="Amatic SC"/>
              <a:ea typeface="Amatic SC"/>
              <a:cs typeface="Amatic SC"/>
              <a:sym typeface="Amatic SC"/>
            </a:endParaRPr>
          </a:p>
        </p:txBody>
      </p:sp>
      <p:pic>
        <p:nvPicPr>
          <p:cNvPr id="138" name="Google Shape;138;p23" descr="Bitmoji Image"/>
          <p:cNvPicPr preferRelativeResize="0"/>
          <p:nvPr/>
        </p:nvPicPr>
        <p:blipFill>
          <a:blip r:embed="rId4">
            <a:alphaModFix/>
          </a:blip>
          <a:stretch>
            <a:fillRect/>
          </a:stretch>
        </p:blipFill>
        <p:spPr>
          <a:xfrm>
            <a:off x="4572000" y="1275825"/>
            <a:ext cx="3132900" cy="3132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11700" y="0"/>
            <a:ext cx="8520600" cy="10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u="sng"/>
              <a:t>Math Work</a:t>
            </a:r>
            <a:endParaRPr sz="4500" u="sng"/>
          </a:p>
        </p:txBody>
      </p:sp>
      <p:sp>
        <p:nvSpPr>
          <p:cNvPr id="144" name="Google Shape;144;p24"/>
          <p:cNvSpPr txBox="1">
            <a:spLocks noGrp="1"/>
          </p:cNvSpPr>
          <p:nvPr>
            <p:ph type="body" idx="1"/>
          </p:nvPr>
        </p:nvSpPr>
        <p:spPr>
          <a:xfrm>
            <a:off x="3881125" y="1093850"/>
            <a:ext cx="3881100" cy="347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u="sng"/>
              <a:t>Independent Practice</a:t>
            </a:r>
            <a:endParaRPr sz="1700">
              <a:solidFill>
                <a:srgbClr val="000000"/>
              </a:solidFill>
            </a:endParaRPr>
          </a:p>
          <a:p>
            <a:pPr marL="457200" lvl="0" indent="-355600" algn="l" rtl="0">
              <a:lnSpc>
                <a:spcPct val="100000"/>
              </a:lnSpc>
              <a:spcBef>
                <a:spcPts val="1600"/>
              </a:spcBef>
              <a:spcAft>
                <a:spcPts val="0"/>
              </a:spcAft>
              <a:buSzPts val="2000"/>
              <a:buChar char="●"/>
            </a:pPr>
            <a:r>
              <a:rPr lang="en" sz="1700">
                <a:solidFill>
                  <a:srgbClr val="000000"/>
                </a:solidFill>
              </a:rPr>
              <a:t>Zearn M2 L13</a:t>
            </a:r>
            <a:endParaRPr sz="1700">
              <a:solidFill>
                <a:srgbClr val="000000"/>
              </a:solidFill>
            </a:endParaRPr>
          </a:p>
          <a:p>
            <a:pPr marL="457200" lvl="0" indent="-336550" algn="l" rtl="0">
              <a:lnSpc>
                <a:spcPct val="100000"/>
              </a:lnSpc>
              <a:spcBef>
                <a:spcPts val="0"/>
              </a:spcBef>
              <a:spcAft>
                <a:spcPts val="0"/>
              </a:spcAft>
              <a:buClr>
                <a:srgbClr val="000000"/>
              </a:buClr>
              <a:buSzPts val="1700"/>
              <a:buChar char="●"/>
            </a:pPr>
            <a:r>
              <a:rPr lang="en" sz="1700">
                <a:solidFill>
                  <a:srgbClr val="000000"/>
                </a:solidFill>
              </a:rPr>
              <a:t>Topic C Quiz in Schoology</a:t>
            </a:r>
            <a:endParaRPr sz="1700">
              <a:solidFill>
                <a:srgbClr val="000000"/>
              </a:solidFill>
            </a:endParaRPr>
          </a:p>
        </p:txBody>
      </p:sp>
      <p:sp>
        <p:nvSpPr>
          <p:cNvPr id="145" name="Google Shape;145;p24"/>
          <p:cNvSpPr txBox="1">
            <a:spLocks noGrp="1"/>
          </p:cNvSpPr>
          <p:nvPr>
            <p:ph type="body" idx="2"/>
          </p:nvPr>
        </p:nvSpPr>
        <p:spPr>
          <a:xfrm>
            <a:off x="375650" y="1093850"/>
            <a:ext cx="3999900" cy="36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u="sng"/>
              <a:t>Whole Group</a:t>
            </a:r>
            <a:endParaRPr sz="1700" u="sng"/>
          </a:p>
          <a:p>
            <a:pPr marL="457200" lvl="0" indent="-336550" algn="l" rtl="0">
              <a:spcBef>
                <a:spcPts val="1600"/>
              </a:spcBef>
              <a:spcAft>
                <a:spcPts val="0"/>
              </a:spcAft>
              <a:buClr>
                <a:srgbClr val="000000"/>
              </a:buClr>
              <a:buSzPts val="1700"/>
              <a:buChar char="●"/>
            </a:pPr>
            <a:r>
              <a:rPr lang="en" sz="17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Lesson 12 </a:t>
            </a:r>
            <a:r>
              <a:rPr lang="en" sz="1700" u="sng">
                <a:solidFill>
                  <a:srgbClr val="FF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Video</a:t>
            </a:r>
            <a:endParaRPr sz="1700">
              <a:solidFill>
                <a:srgbClr val="FF0000"/>
              </a:solidFill>
            </a:endParaRPr>
          </a:p>
          <a:p>
            <a:pPr marL="457200" lvl="0" indent="-336550" algn="l" rtl="0">
              <a:spcBef>
                <a:spcPts val="0"/>
              </a:spcBef>
              <a:spcAft>
                <a:spcPts val="0"/>
              </a:spcAft>
              <a:buClr>
                <a:srgbClr val="000000"/>
              </a:buClr>
              <a:buSzPts val="1700"/>
              <a:buChar char="●"/>
            </a:pPr>
            <a:r>
              <a:rPr lang="en" sz="1700">
                <a:solidFill>
                  <a:srgbClr val="000000"/>
                </a:solidFill>
              </a:rPr>
              <a:t>Page 201 #1a </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Page 202 #2a, d, e, h</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Page 203 #3</a:t>
            </a:r>
            <a:endParaRPr sz="1700">
              <a:solidFill>
                <a:srgbClr val="000000"/>
              </a:solidFill>
            </a:endParaRPr>
          </a:p>
          <a:p>
            <a:pPr marL="0" lvl="0" indent="0" algn="l" rtl="0">
              <a:spcBef>
                <a:spcPts val="1600"/>
              </a:spcBef>
              <a:spcAft>
                <a:spcPts val="0"/>
              </a:spcAft>
              <a:buNone/>
            </a:pPr>
            <a:r>
              <a:rPr lang="en" sz="1700" u="sng"/>
              <a:t>Small Group</a:t>
            </a:r>
            <a:endParaRPr sz="1700">
              <a:solidFill>
                <a:srgbClr val="000000"/>
              </a:solidFill>
            </a:endParaRPr>
          </a:p>
          <a:p>
            <a:pPr marL="457200" lvl="0" indent="-336550" algn="l" rtl="0">
              <a:spcBef>
                <a:spcPts val="1600"/>
              </a:spcBef>
              <a:spcAft>
                <a:spcPts val="0"/>
              </a:spcAft>
              <a:buClr>
                <a:srgbClr val="000000"/>
              </a:buClr>
              <a:buSzPts val="1700"/>
              <a:buChar char="●"/>
            </a:pPr>
            <a:r>
              <a:rPr lang="en" sz="1700">
                <a:solidFill>
                  <a:srgbClr val="000000"/>
                </a:solidFill>
              </a:rPr>
              <a:t>Page 203 #4</a:t>
            </a:r>
            <a:endParaRPr sz="1700">
              <a:solidFill>
                <a:srgbClr val="000000"/>
              </a:solidFill>
            </a:endParaRPr>
          </a:p>
          <a:p>
            <a:pPr marL="457200" lvl="0" indent="-336550" algn="l" rtl="0">
              <a:spcBef>
                <a:spcPts val="0"/>
              </a:spcBef>
              <a:spcAft>
                <a:spcPts val="0"/>
              </a:spcAft>
              <a:buClr>
                <a:srgbClr val="000000"/>
              </a:buClr>
              <a:buSzPts val="1700"/>
              <a:buChar char="●"/>
            </a:pPr>
            <a:r>
              <a:rPr lang="en" sz="1700">
                <a:solidFill>
                  <a:srgbClr val="000000"/>
                </a:solidFill>
              </a:rPr>
              <a:t>Lesson 12 Exit Ticket in Schoology</a:t>
            </a:r>
            <a:endParaRPr sz="1700">
              <a:solidFill>
                <a:srgbClr val="000000"/>
              </a:solidFill>
            </a:endParaRPr>
          </a:p>
          <a:p>
            <a:pPr marL="0" lvl="0" indent="0" algn="l" rtl="0">
              <a:spcBef>
                <a:spcPts val="1600"/>
              </a:spcBef>
              <a:spcAft>
                <a:spcPts val="1600"/>
              </a:spcAft>
              <a:buNone/>
            </a:pPr>
            <a:endParaRPr sz="1700"/>
          </a:p>
        </p:txBody>
      </p:sp>
      <p:pic>
        <p:nvPicPr>
          <p:cNvPr id="146" name="Google Shape;146;p24" descr="Bitmoji Image"/>
          <p:cNvPicPr preferRelativeResize="0"/>
          <p:nvPr/>
        </p:nvPicPr>
        <p:blipFill>
          <a:blip r:embed="rId4">
            <a:alphaModFix/>
          </a:blip>
          <a:stretch>
            <a:fillRect/>
          </a:stretch>
        </p:blipFill>
        <p:spPr>
          <a:xfrm>
            <a:off x="5931150" y="2242350"/>
            <a:ext cx="2901150" cy="2901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143375"/>
            <a:ext cx="89223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Benchmark: </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Less</a:t>
            </a:r>
            <a:r>
              <a:rPr lang="en" sz="4000" u="sng"/>
              <a:t>on 6</a:t>
            </a:r>
            <a:r>
              <a:rPr lang="en" sz="4000"/>
              <a:t>: write an opinion essay: analyze an author’s reasons, facts, and details </a:t>
            </a:r>
            <a:endParaRPr sz="4000"/>
          </a:p>
        </p:txBody>
      </p:sp>
      <p:pic>
        <p:nvPicPr>
          <p:cNvPr id="152" name="Google Shape;152;p25"/>
          <p:cNvPicPr preferRelativeResize="0"/>
          <p:nvPr/>
        </p:nvPicPr>
        <p:blipFill>
          <a:blip r:embed="rId4">
            <a:alphaModFix/>
          </a:blip>
          <a:stretch>
            <a:fillRect/>
          </a:stretch>
        </p:blipFill>
        <p:spPr>
          <a:xfrm>
            <a:off x="5562600" y="1357650"/>
            <a:ext cx="3116375" cy="3633449"/>
          </a:xfrm>
          <a:prstGeom prst="rect">
            <a:avLst/>
          </a:prstGeom>
          <a:noFill/>
          <a:ln>
            <a:noFill/>
          </a:ln>
        </p:spPr>
      </p:pic>
      <p:pic>
        <p:nvPicPr>
          <p:cNvPr id="153" name="Google Shape;153;p25"/>
          <p:cNvPicPr preferRelativeResize="0"/>
          <p:nvPr/>
        </p:nvPicPr>
        <p:blipFill>
          <a:blip r:embed="rId5">
            <a:alphaModFix/>
          </a:blip>
          <a:stretch>
            <a:fillRect/>
          </a:stretch>
        </p:blipFill>
        <p:spPr>
          <a:xfrm>
            <a:off x="487824" y="1317500"/>
            <a:ext cx="3479349" cy="2224100"/>
          </a:xfrm>
          <a:prstGeom prst="rect">
            <a:avLst/>
          </a:prstGeom>
          <a:noFill/>
          <a:ln>
            <a:noFill/>
          </a:ln>
        </p:spPr>
      </p:pic>
      <p:pic>
        <p:nvPicPr>
          <p:cNvPr id="154" name="Google Shape;154;p25"/>
          <p:cNvPicPr preferRelativeResize="0"/>
          <p:nvPr/>
        </p:nvPicPr>
        <p:blipFill>
          <a:blip r:embed="rId6">
            <a:alphaModFix/>
          </a:blip>
          <a:stretch>
            <a:fillRect/>
          </a:stretch>
        </p:blipFill>
        <p:spPr>
          <a:xfrm>
            <a:off x="3495000" y="2571750"/>
            <a:ext cx="2154000" cy="215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58"/>
        <p:cNvGrpSpPr/>
        <p:nvPr/>
      </p:nvGrpSpPr>
      <p:grpSpPr>
        <a:xfrm>
          <a:off x="0" y="0"/>
          <a:ext cx="0" cy="0"/>
          <a:chOff x="0" y="0"/>
          <a:chExt cx="0" cy="0"/>
        </a:xfrm>
      </p:grpSpPr>
      <p:graphicFrame>
        <p:nvGraphicFramePr>
          <p:cNvPr id="159" name="Google Shape;159;p26"/>
          <p:cNvGraphicFramePr/>
          <p:nvPr/>
        </p:nvGraphicFramePr>
        <p:xfrm>
          <a:off x="-9450" y="458050"/>
          <a:ext cx="3000000" cy="3000000"/>
        </p:xfrm>
        <a:graphic>
          <a:graphicData uri="http://schemas.openxmlformats.org/drawingml/2006/table">
            <a:tbl>
              <a:tblPr>
                <a:noFill/>
                <a:tableStyleId>{E694E3E3-BFE2-431B-AB90-DCE904488FDE}</a:tableStyleId>
              </a:tblPr>
              <a:tblGrid>
                <a:gridCol w="4638750">
                  <a:extLst>
                    <a:ext uri="{9D8B030D-6E8A-4147-A177-3AD203B41FA5}">
                      <a16:colId xmlns:a16="http://schemas.microsoft.com/office/drawing/2014/main" val="20000"/>
                    </a:ext>
                  </a:extLst>
                </a:gridCol>
                <a:gridCol w="4505250">
                  <a:extLst>
                    <a:ext uri="{9D8B030D-6E8A-4147-A177-3AD203B41FA5}">
                      <a16:colId xmlns:a16="http://schemas.microsoft.com/office/drawing/2014/main" val="20001"/>
                    </a:ext>
                  </a:extLst>
                </a:gridCol>
              </a:tblGrid>
              <a:tr h="344900">
                <a:tc>
                  <a:txBody>
                    <a:bodyPr/>
                    <a:lstStyle/>
                    <a:p>
                      <a:pPr marL="0" lvl="0" indent="0" algn="l" rtl="0">
                        <a:spcBef>
                          <a:spcPts val="0"/>
                        </a:spcBef>
                        <a:spcAft>
                          <a:spcPts val="0"/>
                        </a:spcAft>
                        <a:buNone/>
                      </a:pPr>
                      <a:r>
                        <a:rPr lang="en" sz="1200" b="1">
                          <a:latin typeface="Source Code Pro"/>
                          <a:ea typeface="Source Code Pro"/>
                          <a:cs typeface="Source Code Pro"/>
                          <a:sym typeface="Source Code Pro"/>
                        </a:rPr>
                        <a:t>Reason for Opinion </a:t>
                      </a:r>
                      <a:endParaRPr sz="1200" b="1">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1200" b="1">
                          <a:latin typeface="Source Code Pro"/>
                          <a:ea typeface="Source Code Pro"/>
                          <a:cs typeface="Source Code Pro"/>
                          <a:sym typeface="Source Code Pro"/>
                        </a:rPr>
                        <a:t>Details and Example</a:t>
                      </a:r>
                      <a:endParaRPr sz="1200" b="1">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0"/>
                  </a:ext>
                </a:extLst>
              </a:tr>
              <a:tr h="1374250">
                <a:tc>
                  <a:txBody>
                    <a:bodyPr/>
                    <a:lstStyle/>
                    <a:p>
                      <a:pPr marL="0" lvl="0" indent="0" algn="l" rtl="0">
                        <a:spcBef>
                          <a:spcPts val="0"/>
                        </a:spcBef>
                        <a:spcAft>
                          <a:spcPts val="0"/>
                        </a:spcAft>
                        <a:buNone/>
                      </a:pPr>
                      <a:r>
                        <a:rPr lang="en" sz="1700">
                          <a:latin typeface="Source Code Pro"/>
                          <a:ea typeface="Source Code Pro"/>
                          <a:cs typeface="Source Code Pro"/>
                          <a:sym typeface="Source Code Pro"/>
                        </a:rPr>
                        <a:t>Old-fashioned writing and pacing </a:t>
                      </a:r>
                      <a:endParaRPr sz="1700">
                        <a:latin typeface="Source Code Pro"/>
                        <a:ea typeface="Source Code Pro"/>
                        <a:cs typeface="Source Code Pro"/>
                        <a:sym typeface="Source Code Pro"/>
                      </a:endParaRPr>
                    </a:p>
                  </a:txBody>
                  <a:tcPr marL="91425" marR="91425" marT="91425" marB="91425"/>
                </a:tc>
                <a:tc>
                  <a:txBody>
                    <a:bodyPr/>
                    <a:lstStyle/>
                    <a:p>
                      <a:pPr marL="457200" lvl="0" indent="-304800" algn="l" rtl="0">
                        <a:spcBef>
                          <a:spcPts val="0"/>
                        </a:spcBef>
                        <a:spcAft>
                          <a:spcPts val="0"/>
                        </a:spcAft>
                        <a:buSzPts val="1200"/>
                        <a:buFont typeface="Source Code Pro"/>
                        <a:buChar char="●"/>
                      </a:pPr>
                      <a:endParaRPr sz="12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1"/>
                  </a:ext>
                </a:extLst>
              </a:tr>
              <a:tr h="1374250">
                <a:tc>
                  <a:txBody>
                    <a:bodyPr/>
                    <a:lstStyle/>
                    <a:p>
                      <a:pPr marL="0" lvl="0" indent="0" algn="l" rtl="0">
                        <a:spcBef>
                          <a:spcPts val="0"/>
                        </a:spcBef>
                        <a:spcAft>
                          <a:spcPts val="0"/>
                        </a:spcAft>
                        <a:buNone/>
                      </a:pPr>
                      <a:r>
                        <a:rPr lang="en" sz="1700">
                          <a:latin typeface="Source Code Pro"/>
                          <a:ea typeface="Source Code Pro"/>
                          <a:cs typeface="Source Code Pro"/>
                          <a:sym typeface="Source Code Pro"/>
                        </a:rPr>
                        <a:t>Outdated word choices</a:t>
                      </a:r>
                      <a:endParaRPr sz="1700">
                        <a:latin typeface="Source Code Pro"/>
                        <a:ea typeface="Source Code Pro"/>
                        <a:cs typeface="Source Code Pro"/>
                        <a:sym typeface="Source Code Pro"/>
                      </a:endParaRPr>
                    </a:p>
                  </a:txBody>
                  <a:tcPr marL="91425" marR="91425" marT="91425" marB="91425"/>
                </a:tc>
                <a:tc>
                  <a:txBody>
                    <a:bodyPr/>
                    <a:lstStyle/>
                    <a:p>
                      <a:pPr marL="457200" lvl="0" indent="-304800" algn="l" rtl="0">
                        <a:spcBef>
                          <a:spcPts val="0"/>
                        </a:spcBef>
                        <a:spcAft>
                          <a:spcPts val="0"/>
                        </a:spcAft>
                        <a:buSzPts val="1200"/>
                        <a:buFont typeface="Source Code Pro"/>
                        <a:buChar char="●"/>
                      </a:pPr>
                      <a:endParaRPr sz="12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2"/>
                  </a:ext>
                </a:extLst>
              </a:tr>
              <a:tr h="1509700">
                <a:tc>
                  <a:txBody>
                    <a:bodyPr/>
                    <a:lstStyle/>
                    <a:p>
                      <a:pPr marL="0" lvl="0" indent="0" algn="l" rtl="0">
                        <a:spcBef>
                          <a:spcPts val="0"/>
                        </a:spcBef>
                        <a:spcAft>
                          <a:spcPts val="0"/>
                        </a:spcAft>
                        <a:buNone/>
                      </a:pPr>
                      <a:r>
                        <a:rPr lang="en" sz="1700">
                          <a:latin typeface="Source Code Pro"/>
                          <a:ea typeface="Source Code Pro"/>
                          <a:cs typeface="Source Code Pro"/>
                          <a:sym typeface="Source Code Pro"/>
                        </a:rPr>
                        <a:t>Ineffective point-of-view</a:t>
                      </a:r>
                      <a:endParaRPr sz="17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endParaRPr sz="12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160" name="Google Shape;160;p26"/>
          <p:cNvGraphicFramePr/>
          <p:nvPr/>
        </p:nvGraphicFramePr>
        <p:xfrm>
          <a:off x="0" y="15125"/>
          <a:ext cx="3000000" cy="3000000"/>
        </p:xfrm>
        <a:graphic>
          <a:graphicData uri="http://schemas.openxmlformats.org/drawingml/2006/table">
            <a:tbl>
              <a:tblPr>
                <a:noFill/>
                <a:tableStyleId>{E694E3E3-BFE2-431B-AB90-DCE904488FDE}</a:tableStyleId>
              </a:tblPr>
              <a:tblGrid>
                <a:gridCol w="9144000">
                  <a:extLst>
                    <a:ext uri="{9D8B030D-6E8A-4147-A177-3AD203B41FA5}">
                      <a16:colId xmlns:a16="http://schemas.microsoft.com/office/drawing/2014/main" val="20000"/>
                    </a:ext>
                  </a:extLst>
                </a:gridCol>
              </a:tblGrid>
              <a:tr h="423025">
                <a:tc>
                  <a:txBody>
                    <a:bodyPr/>
                    <a:lstStyle/>
                    <a:p>
                      <a:pPr marL="0" lvl="0" indent="0" algn="l" rtl="0">
                        <a:spcBef>
                          <a:spcPts val="0"/>
                        </a:spcBef>
                        <a:spcAft>
                          <a:spcPts val="0"/>
                        </a:spcAft>
                        <a:buNone/>
                      </a:pPr>
                      <a:r>
                        <a:rPr lang="en" b="1"/>
                        <a:t>Opinion: I would not recommend author Albert Payson Terhune to my classmates. </a:t>
                      </a:r>
                      <a:endParaRPr b="1"/>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64"/>
        <p:cNvGrpSpPr/>
        <p:nvPr/>
      </p:nvGrpSpPr>
      <p:grpSpPr>
        <a:xfrm>
          <a:off x="0" y="0"/>
          <a:ext cx="0" cy="0"/>
          <a:chOff x="0" y="0"/>
          <a:chExt cx="0" cy="0"/>
        </a:xfrm>
      </p:grpSpPr>
      <p:graphicFrame>
        <p:nvGraphicFramePr>
          <p:cNvPr id="165" name="Google Shape;165;p27"/>
          <p:cNvGraphicFramePr/>
          <p:nvPr/>
        </p:nvGraphicFramePr>
        <p:xfrm>
          <a:off x="-9450" y="458050"/>
          <a:ext cx="3000000" cy="3000000"/>
        </p:xfrm>
        <a:graphic>
          <a:graphicData uri="http://schemas.openxmlformats.org/drawingml/2006/table">
            <a:tbl>
              <a:tblPr>
                <a:noFill/>
                <a:tableStyleId>{E694E3E3-BFE2-431B-AB90-DCE904488FDE}</a:tableStyleId>
              </a:tblPr>
              <a:tblGrid>
                <a:gridCol w="4638750">
                  <a:extLst>
                    <a:ext uri="{9D8B030D-6E8A-4147-A177-3AD203B41FA5}">
                      <a16:colId xmlns:a16="http://schemas.microsoft.com/office/drawing/2014/main" val="20000"/>
                    </a:ext>
                  </a:extLst>
                </a:gridCol>
                <a:gridCol w="4505250">
                  <a:extLst>
                    <a:ext uri="{9D8B030D-6E8A-4147-A177-3AD203B41FA5}">
                      <a16:colId xmlns:a16="http://schemas.microsoft.com/office/drawing/2014/main" val="20001"/>
                    </a:ext>
                  </a:extLst>
                </a:gridCol>
              </a:tblGrid>
              <a:tr h="344900">
                <a:tc>
                  <a:txBody>
                    <a:bodyPr/>
                    <a:lstStyle/>
                    <a:p>
                      <a:pPr marL="0" lvl="0" indent="0" algn="l" rtl="0">
                        <a:spcBef>
                          <a:spcPts val="0"/>
                        </a:spcBef>
                        <a:spcAft>
                          <a:spcPts val="0"/>
                        </a:spcAft>
                        <a:buNone/>
                      </a:pPr>
                      <a:r>
                        <a:rPr lang="en" sz="1200" b="1">
                          <a:latin typeface="Source Code Pro"/>
                          <a:ea typeface="Source Code Pro"/>
                          <a:cs typeface="Source Code Pro"/>
                          <a:sym typeface="Source Code Pro"/>
                        </a:rPr>
                        <a:t>Reason for Opinion </a:t>
                      </a:r>
                      <a:endParaRPr sz="1200" b="1">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1200" b="1">
                          <a:latin typeface="Source Code Pro"/>
                          <a:ea typeface="Source Code Pro"/>
                          <a:cs typeface="Source Code Pro"/>
                          <a:sym typeface="Source Code Pro"/>
                        </a:rPr>
                        <a:t>Details and Example</a:t>
                      </a:r>
                      <a:endParaRPr sz="1200" b="1">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0"/>
                  </a:ext>
                </a:extLst>
              </a:tr>
              <a:tr h="1374250">
                <a:tc>
                  <a:txBody>
                    <a:bodyPr/>
                    <a:lstStyle/>
                    <a:p>
                      <a:pPr marL="0" lvl="0" indent="0" algn="l" rtl="0">
                        <a:spcBef>
                          <a:spcPts val="0"/>
                        </a:spcBef>
                        <a:spcAft>
                          <a:spcPts val="0"/>
                        </a:spcAft>
                        <a:buNone/>
                      </a:pPr>
                      <a:r>
                        <a:rPr lang="en" sz="1200">
                          <a:latin typeface="Source Code Pro"/>
                          <a:ea typeface="Source Code Pro"/>
                          <a:cs typeface="Source Code Pro"/>
                          <a:sym typeface="Source Code Pro"/>
                        </a:rPr>
                        <a:t>Old-fashioned writing and pacing </a:t>
                      </a:r>
                      <a:endParaRPr sz="1200">
                        <a:latin typeface="Source Code Pro"/>
                        <a:ea typeface="Source Code Pro"/>
                        <a:cs typeface="Source Code Pro"/>
                        <a:sym typeface="Source Code Pro"/>
                      </a:endParaRPr>
                    </a:p>
                  </a:txBody>
                  <a:tcPr marL="91425" marR="91425" marT="91425" marB="91425"/>
                </a:tc>
                <a:tc>
                  <a:txBody>
                    <a:bodyPr/>
                    <a:lstStyle/>
                    <a:p>
                      <a:pPr marL="457200" lvl="0" indent="-304800" algn="l" rtl="0">
                        <a:spcBef>
                          <a:spcPts val="0"/>
                        </a:spcBef>
                        <a:spcAft>
                          <a:spcPts val="0"/>
                        </a:spcAft>
                        <a:buSzPts val="1200"/>
                        <a:buFont typeface="Source Code Pro"/>
                        <a:buChar char="●"/>
                      </a:pPr>
                      <a:r>
                        <a:rPr lang="en" sz="1200">
                          <a:latin typeface="Source Code Pro"/>
                          <a:ea typeface="Source Code Pro"/>
                          <a:cs typeface="Source Code Pro"/>
                          <a:sym typeface="Source Code Pro"/>
                        </a:rPr>
                        <a:t>Slow pacing</a:t>
                      </a:r>
                      <a:endParaRPr sz="1200">
                        <a:latin typeface="Source Code Pro"/>
                        <a:ea typeface="Source Code Pro"/>
                        <a:cs typeface="Source Code Pro"/>
                        <a:sym typeface="Source Code Pro"/>
                      </a:endParaRPr>
                    </a:p>
                    <a:p>
                      <a:pPr marL="457200" lvl="0" indent="-304800" algn="l" rtl="0">
                        <a:spcBef>
                          <a:spcPts val="0"/>
                        </a:spcBef>
                        <a:spcAft>
                          <a:spcPts val="0"/>
                        </a:spcAft>
                        <a:buSzPts val="1200"/>
                        <a:buFont typeface="Source Code Pro"/>
                        <a:buChar char="●"/>
                      </a:pPr>
                      <a:r>
                        <a:rPr lang="en" sz="1200">
                          <a:latin typeface="Source Code Pro"/>
                          <a:ea typeface="Source Code Pro"/>
                          <a:cs typeface="Source Code Pro"/>
                          <a:sym typeface="Source Code Pro"/>
                        </a:rPr>
                        <a:t>Cumbersome sentences detract from the action</a:t>
                      </a:r>
                      <a:endParaRPr sz="1200">
                        <a:latin typeface="Source Code Pro"/>
                        <a:ea typeface="Source Code Pro"/>
                        <a:cs typeface="Source Code Pro"/>
                        <a:sym typeface="Source Code Pro"/>
                      </a:endParaRPr>
                    </a:p>
                    <a:p>
                      <a:pPr marL="457200" lvl="0" indent="-304800" algn="l" rtl="0">
                        <a:spcBef>
                          <a:spcPts val="0"/>
                        </a:spcBef>
                        <a:spcAft>
                          <a:spcPts val="0"/>
                        </a:spcAft>
                        <a:buSzPts val="1200"/>
                        <a:buFont typeface="Source Code Pro"/>
                        <a:buChar char="●"/>
                      </a:pPr>
                      <a:r>
                        <a:rPr lang="en" sz="1200">
                          <a:solidFill>
                            <a:srgbClr val="212529"/>
                          </a:solidFill>
                          <a:latin typeface="Source Code Pro"/>
                          <a:ea typeface="Source Code Pro"/>
                          <a:cs typeface="Source Code Pro"/>
                          <a:sym typeface="Source Code Pro"/>
                        </a:rPr>
                        <a:t>“The dog’s burden was thus made infinitely lighter than if she had struggled or had lain in a posture less easy for towing.” (Excerpt 2)</a:t>
                      </a:r>
                      <a:endParaRPr sz="12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1"/>
                  </a:ext>
                </a:extLst>
              </a:tr>
              <a:tr h="1374250">
                <a:tc>
                  <a:txBody>
                    <a:bodyPr/>
                    <a:lstStyle/>
                    <a:p>
                      <a:pPr marL="0" lvl="0" indent="0" algn="l" rtl="0">
                        <a:spcBef>
                          <a:spcPts val="0"/>
                        </a:spcBef>
                        <a:spcAft>
                          <a:spcPts val="0"/>
                        </a:spcAft>
                        <a:buNone/>
                      </a:pPr>
                      <a:r>
                        <a:rPr lang="en" sz="1200">
                          <a:latin typeface="Source Code Pro"/>
                          <a:ea typeface="Source Code Pro"/>
                          <a:cs typeface="Source Code Pro"/>
                          <a:sym typeface="Source Code Pro"/>
                        </a:rPr>
                        <a:t>Outdated word choices</a:t>
                      </a:r>
                      <a:endParaRPr sz="1200">
                        <a:latin typeface="Source Code Pro"/>
                        <a:ea typeface="Source Code Pro"/>
                        <a:cs typeface="Source Code Pro"/>
                        <a:sym typeface="Source Code Pro"/>
                      </a:endParaRPr>
                    </a:p>
                  </a:txBody>
                  <a:tcPr marL="91425" marR="91425" marT="91425" marB="91425"/>
                </a:tc>
                <a:tc>
                  <a:txBody>
                    <a:bodyPr/>
                    <a:lstStyle/>
                    <a:p>
                      <a:pPr marL="457200" lvl="0" indent="-304800" algn="l" rtl="0">
                        <a:spcBef>
                          <a:spcPts val="0"/>
                        </a:spcBef>
                        <a:spcAft>
                          <a:spcPts val="0"/>
                        </a:spcAft>
                        <a:buSzPts val="1200"/>
                        <a:buFont typeface="Source Code Pro"/>
                        <a:buChar char="●"/>
                      </a:pPr>
                      <a:r>
                        <a:rPr lang="en" sz="1200">
                          <a:latin typeface="Source Code Pro"/>
                          <a:ea typeface="Source Code Pro"/>
                          <a:cs typeface="Source Code Pro"/>
                          <a:sym typeface="Source Code Pro"/>
                        </a:rPr>
                        <a:t>Old-fashioned, complex words unknown and unattractive to modern young readers</a:t>
                      </a:r>
                      <a:endParaRPr sz="1200">
                        <a:latin typeface="Source Code Pro"/>
                        <a:ea typeface="Source Code Pro"/>
                        <a:cs typeface="Source Code Pro"/>
                        <a:sym typeface="Source Code Pro"/>
                      </a:endParaRPr>
                    </a:p>
                    <a:p>
                      <a:pPr marL="457200" lvl="0" indent="-304800" algn="l" rtl="0">
                        <a:spcBef>
                          <a:spcPts val="0"/>
                        </a:spcBef>
                        <a:spcAft>
                          <a:spcPts val="0"/>
                        </a:spcAft>
                        <a:buSzPts val="1200"/>
                        <a:buFont typeface="Source Code Pro"/>
                        <a:buChar char="●"/>
                      </a:pPr>
                      <a:r>
                        <a:rPr lang="en" sz="1200">
                          <a:latin typeface="Source Code Pro"/>
                          <a:ea typeface="Source Code Pro"/>
                          <a:cs typeface="Source Code Pro"/>
                          <a:sym typeface="Source Code Pro"/>
                        </a:rPr>
                        <a:t>“And because the dog was strong of soul and chivalric, withal, and because the Mistress was altogether loveable, Lad placed her alter even above the Master’s.” (Excerpt 1)</a:t>
                      </a:r>
                      <a:endParaRPr sz="12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2"/>
                  </a:ext>
                </a:extLst>
              </a:tr>
              <a:tr h="1509700">
                <a:tc>
                  <a:txBody>
                    <a:bodyPr/>
                    <a:lstStyle/>
                    <a:p>
                      <a:pPr marL="0" lvl="0" indent="0" algn="l" rtl="0">
                        <a:spcBef>
                          <a:spcPts val="0"/>
                        </a:spcBef>
                        <a:spcAft>
                          <a:spcPts val="0"/>
                        </a:spcAft>
                        <a:buNone/>
                      </a:pPr>
                      <a:r>
                        <a:rPr lang="en" sz="1200">
                          <a:latin typeface="Source Code Pro"/>
                          <a:ea typeface="Source Code Pro"/>
                          <a:cs typeface="Source Code Pro"/>
                          <a:sym typeface="Source Code Pro"/>
                        </a:rPr>
                        <a:t>Ineffective point-of-view</a:t>
                      </a:r>
                      <a:endParaRPr sz="1200">
                        <a:latin typeface="Source Code Pro"/>
                        <a:ea typeface="Source Code Pro"/>
                        <a:cs typeface="Source Code Pro"/>
                        <a:sym typeface="Source Code Pro"/>
                      </a:endParaRPr>
                    </a:p>
                  </a:txBody>
                  <a:tcPr marL="91425" marR="91425" marT="91425" marB="91425"/>
                </a:tc>
                <a:tc>
                  <a:txBody>
                    <a:bodyPr/>
                    <a:lstStyle/>
                    <a:p>
                      <a:pPr marL="457200" lvl="0" indent="-304800" algn="l" rtl="0">
                        <a:lnSpc>
                          <a:spcPct val="115000"/>
                        </a:lnSpc>
                        <a:spcBef>
                          <a:spcPts val="0"/>
                        </a:spcBef>
                        <a:spcAft>
                          <a:spcPts val="0"/>
                        </a:spcAft>
                        <a:buClr>
                          <a:srgbClr val="212529"/>
                        </a:buClr>
                        <a:buSzPts val="1200"/>
                        <a:buFont typeface="Source Code Pro"/>
                        <a:buChar char="●"/>
                      </a:pPr>
                      <a:r>
                        <a:rPr lang="en" sz="1200">
                          <a:solidFill>
                            <a:srgbClr val="212529"/>
                          </a:solidFill>
                          <a:latin typeface="Source Code Pro"/>
                          <a:ea typeface="Source Code Pro"/>
                          <a:cs typeface="Source Code Pro"/>
                          <a:sym typeface="Source Code Pro"/>
                        </a:rPr>
                        <a:t>less interesting third‑person point of view instead of first‑person point of view</a:t>
                      </a:r>
                      <a:endParaRPr sz="1200">
                        <a:solidFill>
                          <a:srgbClr val="212529"/>
                        </a:solidFill>
                        <a:latin typeface="Source Code Pro"/>
                        <a:ea typeface="Source Code Pro"/>
                        <a:cs typeface="Source Code Pro"/>
                        <a:sym typeface="Source Code Pro"/>
                      </a:endParaRPr>
                    </a:p>
                    <a:p>
                      <a:pPr marL="457200" lvl="0" indent="-304800" algn="l" rtl="0">
                        <a:lnSpc>
                          <a:spcPct val="115000"/>
                        </a:lnSpc>
                        <a:spcBef>
                          <a:spcPts val="0"/>
                        </a:spcBef>
                        <a:spcAft>
                          <a:spcPts val="0"/>
                        </a:spcAft>
                        <a:buClr>
                          <a:srgbClr val="212529"/>
                        </a:buClr>
                        <a:buSzPts val="1200"/>
                        <a:buFont typeface="Source Code Pro"/>
                        <a:buChar char="●"/>
                      </a:pPr>
                      <a:r>
                        <a:rPr lang="en" sz="1200">
                          <a:solidFill>
                            <a:srgbClr val="212529"/>
                          </a:solidFill>
                          <a:latin typeface="Source Code Pro"/>
                          <a:ea typeface="Source Code Pro"/>
                          <a:cs typeface="Source Code Pro"/>
                          <a:sym typeface="Source Code Pro"/>
                        </a:rPr>
                        <a:t>“He felt he owned it. It was assuredly his to enjoy, to guard, to patrol from high road to lake.” (Excerpt 1)</a:t>
                      </a:r>
                      <a:endParaRPr sz="1200">
                        <a:solidFill>
                          <a:srgbClr val="212529"/>
                        </a:solidFill>
                        <a:latin typeface="Source Code Pro"/>
                        <a:ea typeface="Source Code Pro"/>
                        <a:cs typeface="Source Code Pro"/>
                        <a:sym typeface="Source Code Pro"/>
                      </a:endParaRPr>
                    </a:p>
                    <a:p>
                      <a:pPr marL="0" lvl="0" indent="0" algn="l" rtl="0">
                        <a:spcBef>
                          <a:spcPts val="1400"/>
                        </a:spcBef>
                        <a:spcAft>
                          <a:spcPts val="0"/>
                        </a:spcAft>
                        <a:buNone/>
                      </a:pPr>
                      <a:endParaRPr sz="12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3"/>
                  </a:ext>
                </a:extLst>
              </a:tr>
            </a:tbl>
          </a:graphicData>
        </a:graphic>
      </p:graphicFrame>
      <p:graphicFrame>
        <p:nvGraphicFramePr>
          <p:cNvPr id="166" name="Google Shape;166;p27"/>
          <p:cNvGraphicFramePr/>
          <p:nvPr/>
        </p:nvGraphicFramePr>
        <p:xfrm>
          <a:off x="0" y="15125"/>
          <a:ext cx="3000000" cy="3000000"/>
        </p:xfrm>
        <a:graphic>
          <a:graphicData uri="http://schemas.openxmlformats.org/drawingml/2006/table">
            <a:tbl>
              <a:tblPr>
                <a:noFill/>
                <a:tableStyleId>{E694E3E3-BFE2-431B-AB90-DCE904488FDE}</a:tableStyleId>
              </a:tblPr>
              <a:tblGrid>
                <a:gridCol w="9144000">
                  <a:extLst>
                    <a:ext uri="{9D8B030D-6E8A-4147-A177-3AD203B41FA5}">
                      <a16:colId xmlns:a16="http://schemas.microsoft.com/office/drawing/2014/main" val="20000"/>
                    </a:ext>
                  </a:extLst>
                </a:gridCol>
              </a:tblGrid>
              <a:tr h="423025">
                <a:tc>
                  <a:txBody>
                    <a:bodyPr/>
                    <a:lstStyle/>
                    <a:p>
                      <a:pPr marL="0" lvl="0" indent="0" algn="l" rtl="0">
                        <a:spcBef>
                          <a:spcPts val="0"/>
                        </a:spcBef>
                        <a:spcAft>
                          <a:spcPts val="0"/>
                        </a:spcAft>
                        <a:buNone/>
                      </a:pPr>
                      <a:r>
                        <a:rPr lang="en" b="1"/>
                        <a:t>Opinion: I would not recommend author Albert Payson Terhune to my classmates. </a:t>
                      </a:r>
                      <a:endParaRPr b="1"/>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311700" y="2085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Practice: 4 minutes in  a breakout room</a:t>
            </a:r>
            <a:endParaRPr/>
          </a:p>
          <a:p>
            <a:pPr marL="0" lvl="0" indent="0" algn="l" rtl="0">
              <a:spcBef>
                <a:spcPts val="0"/>
              </a:spcBef>
              <a:spcAft>
                <a:spcPts val="0"/>
              </a:spcAft>
              <a:buNone/>
            </a:pPr>
            <a:endParaRPr/>
          </a:p>
        </p:txBody>
      </p:sp>
      <p:sp>
        <p:nvSpPr>
          <p:cNvPr id="172" name="Google Shape;172;p28"/>
          <p:cNvSpPr/>
          <p:nvPr/>
        </p:nvSpPr>
        <p:spPr>
          <a:xfrm>
            <a:off x="5226400" y="1594425"/>
            <a:ext cx="3422700" cy="2319900"/>
          </a:xfrm>
          <a:prstGeom prst="rect">
            <a:avLst/>
          </a:prstGeom>
          <a:solidFill>
            <a:srgbClr val="EEEEEE"/>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212529"/>
                </a:solidFill>
                <a:latin typeface="Source Code Pro"/>
                <a:ea typeface="Source Code Pro"/>
                <a:cs typeface="Source Code Pro"/>
                <a:sym typeface="Source Code Pro"/>
              </a:rPr>
              <a:t>With a small group take additional notes about the second reason in the essay and use supporting details. </a:t>
            </a:r>
            <a:endParaRPr sz="3200">
              <a:latin typeface="Source Code Pro"/>
              <a:ea typeface="Source Code Pro"/>
              <a:cs typeface="Source Code Pro"/>
              <a:sym typeface="Source Code Pro"/>
            </a:endParaRPr>
          </a:p>
        </p:txBody>
      </p:sp>
      <p:pic>
        <p:nvPicPr>
          <p:cNvPr id="173" name="Google Shape;173;p28" descr="This timer counts down silently until it reaches 0:00, then a police siren sounds to alert you that time is up." title="4 Minute Timer">
            <a:hlinkClick r:id="rId3"/>
          </p:cNvPr>
          <p:cNvPicPr preferRelativeResize="0"/>
          <p:nvPr/>
        </p:nvPicPr>
        <p:blipFill>
          <a:blip r:embed="rId4">
            <a:alphaModFix/>
          </a:blip>
          <a:stretch>
            <a:fillRect/>
          </a:stretch>
        </p:blipFill>
        <p:spPr>
          <a:xfrm>
            <a:off x="311708" y="1489925"/>
            <a:ext cx="2177267" cy="1632950"/>
          </a:xfrm>
          <a:prstGeom prst="rect">
            <a:avLst/>
          </a:prstGeom>
          <a:noFill/>
          <a:ln>
            <a:noFill/>
          </a:ln>
        </p:spPr>
      </p:pic>
      <p:pic>
        <p:nvPicPr>
          <p:cNvPr id="174" name="Google Shape;174;p28"/>
          <p:cNvPicPr preferRelativeResize="0"/>
          <p:nvPr/>
        </p:nvPicPr>
        <p:blipFill>
          <a:blip r:embed="rId5">
            <a:alphaModFix/>
          </a:blip>
          <a:stretch>
            <a:fillRect/>
          </a:stretch>
        </p:blipFill>
        <p:spPr>
          <a:xfrm>
            <a:off x="2641375" y="2571750"/>
            <a:ext cx="2432625" cy="2506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 Small Group</a:t>
            </a:r>
            <a:endParaRPr/>
          </a:p>
        </p:txBody>
      </p:sp>
      <p:sp>
        <p:nvSpPr>
          <p:cNvPr id="180" name="Google Shape;180;p29"/>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a:t>
            </a:r>
            <a:endParaRPr u="sng"/>
          </a:p>
          <a:p>
            <a:pPr marL="457200" lvl="0" indent="-317500" algn="l" rtl="0">
              <a:spcBef>
                <a:spcPts val="1600"/>
              </a:spcBef>
              <a:spcAft>
                <a:spcPts val="0"/>
              </a:spcAft>
              <a:buSzPts val="1400"/>
              <a:buChar char="●"/>
            </a:pPr>
            <a:r>
              <a:rPr lang="en" sz="1200">
                <a:solidFill>
                  <a:srgbClr val="212529"/>
                </a:solidFill>
              </a:rPr>
              <a:t>Reread the opinion essay and identify the author’s third reason for her opinion and the supporting details she provides. Record them in the chart. Submit the chart on Schoology when finished.</a:t>
            </a:r>
            <a:r>
              <a:rPr lang="en" sz="1200" i="1">
                <a:solidFill>
                  <a:srgbClr val="212529"/>
                </a:solidFill>
              </a:rPr>
              <a:t> </a:t>
            </a:r>
            <a:endParaRPr/>
          </a:p>
        </p:txBody>
      </p:sp>
      <p:sp>
        <p:nvSpPr>
          <p:cNvPr id="181" name="Google Shape;181;p29"/>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Small Group</a:t>
            </a:r>
            <a:endParaRPr u="sng"/>
          </a:p>
          <a:p>
            <a:pPr marL="457200" lvl="0" indent="-317500" algn="l" rtl="0">
              <a:spcBef>
                <a:spcPts val="1600"/>
              </a:spcBef>
              <a:spcAft>
                <a:spcPts val="0"/>
              </a:spcAft>
              <a:buClr>
                <a:srgbClr val="000000"/>
              </a:buClr>
              <a:buSzPts val="1400"/>
              <a:buChar char="●"/>
            </a:pPr>
            <a:r>
              <a:rPr lang="en">
                <a:solidFill>
                  <a:srgbClr val="000000"/>
                </a:solidFill>
              </a:rPr>
              <a:t>Bring your notebook, Close Reading Text (on Benchmark), and a pencil.</a:t>
            </a:r>
            <a:endParaRPr>
              <a:solidFill>
                <a:srgbClr val="000000"/>
              </a:solidFill>
            </a:endParaRPr>
          </a:p>
          <a:p>
            <a:pPr marL="914400" lvl="1" indent="-317500" algn="l" rtl="0">
              <a:spcBef>
                <a:spcPts val="0"/>
              </a:spcBef>
              <a:spcAft>
                <a:spcPts val="0"/>
              </a:spcAft>
              <a:buClr>
                <a:srgbClr val="000000"/>
              </a:buClr>
              <a:buSzPts val="1400"/>
              <a:buChar char="○"/>
            </a:pPr>
            <a:r>
              <a:rPr lang="en" sz="1400" u="sng">
                <a:solidFill>
                  <a:srgbClr val="000000"/>
                </a:solidFill>
              </a:rPr>
              <a:t>Group </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Jordan</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Ibrahim</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Rena</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Aiden</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Ayat</a:t>
            </a:r>
            <a:endParaRPr sz="1400">
              <a:solidFill>
                <a:srgbClr val="000000"/>
              </a:solidFill>
            </a:endParaRPr>
          </a:p>
        </p:txBody>
      </p:sp>
      <p:pic>
        <p:nvPicPr>
          <p:cNvPr id="182" name="Google Shape;182;p29"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1585575" y="3725675"/>
            <a:ext cx="1452145" cy="1089100"/>
          </a:xfrm>
          <a:prstGeom prst="rect">
            <a:avLst/>
          </a:prstGeom>
          <a:noFill/>
          <a:ln>
            <a:noFill/>
          </a:ln>
        </p:spPr>
      </p:pic>
      <p:pic>
        <p:nvPicPr>
          <p:cNvPr id="183" name="Google Shape;183;p29"/>
          <p:cNvPicPr preferRelativeResize="0"/>
          <p:nvPr/>
        </p:nvPicPr>
        <p:blipFill>
          <a:blip r:embed="rId5">
            <a:alphaModFix/>
          </a:blip>
          <a:stretch>
            <a:fillRect/>
          </a:stretch>
        </p:blipFill>
        <p:spPr>
          <a:xfrm>
            <a:off x="7135375" y="3020875"/>
            <a:ext cx="1905000" cy="190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87"/>
        <p:cNvGrpSpPr/>
        <p:nvPr/>
      </p:nvGrpSpPr>
      <p:grpSpPr>
        <a:xfrm>
          <a:off x="0" y="0"/>
          <a:ext cx="0" cy="0"/>
          <a:chOff x="0" y="0"/>
          <a:chExt cx="0" cy="0"/>
        </a:xfrm>
      </p:grpSpPr>
      <p:sp>
        <p:nvSpPr>
          <p:cNvPr id="188" name="Google Shape;188;p30"/>
          <p:cNvSpPr txBox="1">
            <a:spLocks noGrp="1"/>
          </p:cNvSpPr>
          <p:nvPr>
            <p:ph type="body" idx="2"/>
          </p:nvPr>
        </p:nvSpPr>
        <p:spPr>
          <a:xfrm>
            <a:off x="4484075" y="250400"/>
            <a:ext cx="4527300" cy="465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u="sng">
                <a:solidFill>
                  <a:srgbClr val="000000"/>
                </a:solidFill>
                <a:latin typeface="Amatic SC"/>
                <a:ea typeface="Amatic SC"/>
                <a:cs typeface="Amatic SC"/>
                <a:sym typeface="Amatic SC"/>
              </a:rPr>
              <a:t>Asynchronous Work</a:t>
            </a:r>
            <a:endParaRPr sz="4000" b="1" u="sng">
              <a:solidFill>
                <a:srgbClr val="000000"/>
              </a:solidFill>
              <a:latin typeface="Amatic SC"/>
              <a:ea typeface="Amatic SC"/>
              <a:cs typeface="Amatic SC"/>
              <a:sym typeface="Amatic SC"/>
            </a:endParaRPr>
          </a:p>
          <a:p>
            <a:pPr marL="457200" marR="0" lvl="0" indent="-419100" algn="l" rtl="0">
              <a:spcBef>
                <a:spcPts val="1600"/>
              </a:spcBef>
              <a:spcAft>
                <a:spcPts val="0"/>
              </a:spcAft>
              <a:buSzPts val="3000"/>
              <a:buFont typeface="Amatic SC"/>
              <a:buChar char="●"/>
            </a:pPr>
            <a:r>
              <a:rPr lang="en" sz="3000">
                <a:solidFill>
                  <a:srgbClr val="000000"/>
                </a:solidFill>
                <a:latin typeface="Amatic SC"/>
                <a:ea typeface="Amatic SC"/>
                <a:cs typeface="Amatic SC"/>
                <a:sym typeface="Amatic SC"/>
              </a:rPr>
              <a:t>Go into the social studies folder (inside the 10-27 folder) in schoology and review the links. Complete the readings and watch the video. Take notes in your SS Notebook!</a:t>
            </a:r>
            <a:endParaRPr sz="100">
              <a:solidFill>
                <a:srgbClr val="000000"/>
              </a:solidFill>
              <a:latin typeface="Amatic SC"/>
              <a:ea typeface="Amatic SC"/>
              <a:cs typeface="Amatic SC"/>
              <a:sym typeface="Amatic SC"/>
            </a:endParaRPr>
          </a:p>
          <a:p>
            <a:pPr marL="457200" marR="0" lvl="0" indent="-419100" algn="l" rtl="0">
              <a:spcBef>
                <a:spcPts val="0"/>
              </a:spcBef>
              <a:spcAft>
                <a:spcPts val="0"/>
              </a:spcAft>
              <a:buSzPts val="3000"/>
              <a:buFont typeface="Amatic SC"/>
              <a:buChar char="●"/>
            </a:pPr>
            <a:r>
              <a:rPr lang="en" sz="3000">
                <a:solidFill>
                  <a:srgbClr val="000000"/>
                </a:solidFill>
                <a:latin typeface="Amatic SC"/>
                <a:ea typeface="Amatic SC"/>
                <a:cs typeface="Amatic SC"/>
                <a:sym typeface="Amatic SC"/>
              </a:rPr>
              <a:t>Exit ticket in </a:t>
            </a:r>
            <a:r>
              <a:rPr lang="en" sz="3000" b="1">
                <a:solidFill>
                  <a:srgbClr val="980000"/>
                </a:solidFill>
                <a:latin typeface="Amatic SC"/>
                <a:ea typeface="Amatic SC"/>
                <a:cs typeface="Amatic SC"/>
                <a:sym typeface="Amatic SC"/>
              </a:rPr>
              <a:t>Schoology</a:t>
            </a:r>
            <a:endParaRPr sz="3000">
              <a:latin typeface="Amatic SC"/>
              <a:ea typeface="Amatic SC"/>
              <a:cs typeface="Amatic SC"/>
              <a:sym typeface="Amatic SC"/>
            </a:endParaRPr>
          </a:p>
        </p:txBody>
      </p:sp>
      <p:pic>
        <p:nvPicPr>
          <p:cNvPr id="189" name="Google Shape;189;p30"/>
          <p:cNvPicPr preferRelativeResize="0"/>
          <p:nvPr/>
        </p:nvPicPr>
        <p:blipFill>
          <a:blip r:embed="rId3">
            <a:alphaModFix/>
          </a:blip>
          <a:stretch>
            <a:fillRect/>
          </a:stretch>
        </p:blipFill>
        <p:spPr>
          <a:xfrm>
            <a:off x="90200" y="430274"/>
            <a:ext cx="4282975" cy="4282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304850" y="131475"/>
            <a:ext cx="8416800" cy="81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Afternoon Asynchronous Work</a:t>
            </a:r>
            <a:endParaRPr sz="2900"/>
          </a:p>
        </p:txBody>
      </p:sp>
      <p:sp>
        <p:nvSpPr>
          <p:cNvPr id="195" name="Google Shape;195;p31"/>
          <p:cNvSpPr txBox="1">
            <a:spLocks noGrp="1"/>
          </p:cNvSpPr>
          <p:nvPr>
            <p:ph type="body" idx="1"/>
          </p:nvPr>
        </p:nvSpPr>
        <p:spPr>
          <a:xfrm>
            <a:off x="171650" y="947475"/>
            <a:ext cx="7027200" cy="41412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rgbClr val="980000"/>
                </a:solidFill>
              </a:rPr>
              <a:t>Independent Work In Schoology: </a:t>
            </a:r>
            <a:endParaRPr sz="1400">
              <a:solidFill>
                <a:srgbClr val="000000"/>
              </a:solidFill>
              <a:highlight>
                <a:srgbClr val="FFFFFF"/>
              </a:highlight>
            </a:endParaRPr>
          </a:p>
          <a:p>
            <a:pPr marL="457200" marR="0" lvl="0" indent="-317500" algn="l" rtl="0">
              <a:spcBef>
                <a:spcPts val="1600"/>
              </a:spcBef>
              <a:spcAft>
                <a:spcPts val="0"/>
              </a:spcAft>
              <a:buClr>
                <a:srgbClr val="000000"/>
              </a:buClr>
              <a:buSzPts val="1400"/>
              <a:buAutoNum type="arabicPeriod"/>
            </a:pPr>
            <a:r>
              <a:rPr lang="en" sz="1400">
                <a:solidFill>
                  <a:srgbClr val="000000"/>
                </a:solidFill>
                <a:highlight>
                  <a:srgbClr val="FFFFFF"/>
                </a:highlight>
              </a:rPr>
              <a:t>Ensure that all tasks in 10-27 folder are completed.</a:t>
            </a:r>
            <a:endParaRPr sz="1400" b="1">
              <a:solidFill>
                <a:srgbClr val="3C78D8"/>
              </a:solidFill>
              <a:highlight>
                <a:schemeClr val="lt1"/>
              </a:highlight>
            </a:endParaRPr>
          </a:p>
          <a:p>
            <a:pPr marL="0" marR="0" lvl="0" indent="0" algn="l" rtl="0">
              <a:spcBef>
                <a:spcPts val="1700"/>
              </a:spcBef>
              <a:spcAft>
                <a:spcPts val="0"/>
              </a:spcAft>
              <a:buNone/>
            </a:pPr>
            <a:r>
              <a:rPr lang="en" sz="1400" u="sng">
                <a:solidFill>
                  <a:srgbClr val="980000"/>
                </a:solidFill>
              </a:rPr>
              <a:t>Daily Additional Independent Work:								</a:t>
            </a:r>
            <a:r>
              <a:rPr lang="en" sz="1400" b="1" i="1">
                <a:solidFill>
                  <a:srgbClr val="000000"/>
                </a:solidFill>
                <a:highlight>
                  <a:srgbClr val="FFF2CC"/>
                </a:highlight>
              </a:rPr>
              <a:t>NO READWORKS AGAIN THIS WEEK</a:t>
            </a:r>
            <a:endParaRPr sz="1400" b="1" i="1">
              <a:solidFill>
                <a:srgbClr val="000000"/>
              </a:solidFill>
              <a:highlight>
                <a:srgbClr val="FFF2CC"/>
              </a:highlight>
            </a:endParaRPr>
          </a:p>
          <a:p>
            <a:pPr marL="457200" marR="0" lvl="0" indent="-317500" algn="l" rtl="0">
              <a:spcBef>
                <a:spcPts val="1700"/>
              </a:spcBef>
              <a:spcAft>
                <a:spcPts val="0"/>
              </a:spcAft>
              <a:buClr>
                <a:srgbClr val="000000"/>
              </a:buClr>
              <a:buSzPts val="1400"/>
              <a:buAutoNum type="arabicPeriod"/>
            </a:pPr>
            <a:r>
              <a:rPr lang="en" sz="1400">
                <a:solidFill>
                  <a:srgbClr val="000000"/>
                </a:solidFill>
                <a:highlight>
                  <a:srgbClr val="FFFFFF"/>
                </a:highlight>
              </a:rPr>
              <a:t>Choice read for 20 minutes - Read books on your bookshelf in Benchmark.</a:t>
            </a:r>
            <a:r>
              <a:rPr lang="en" sz="1400" i="1">
                <a:solidFill>
                  <a:srgbClr val="000000"/>
                </a:solidFill>
                <a:highlight>
                  <a:srgbClr val="FFFFFF"/>
                </a:highlight>
              </a:rPr>
              <a:t> Create Unit 2 Bookshelf and move your books you are interested in free reading to it. </a:t>
            </a:r>
            <a:endParaRPr sz="1400" i="1">
              <a:solidFill>
                <a:srgbClr val="000000"/>
              </a:solidFill>
              <a:highlight>
                <a:srgbClr val="FFFFFF"/>
              </a:highlight>
            </a:endParaRPr>
          </a:p>
          <a:p>
            <a:pPr marL="457200" marR="0" lvl="0" indent="-317500" algn="l" rtl="0">
              <a:spcBef>
                <a:spcPts val="0"/>
              </a:spcBef>
              <a:spcAft>
                <a:spcPts val="0"/>
              </a:spcAft>
              <a:buClr>
                <a:srgbClr val="000000"/>
              </a:buClr>
              <a:buSzPts val="1400"/>
              <a:buAutoNum type="arabicPeriod"/>
            </a:pPr>
            <a:r>
              <a:rPr lang="en" sz="1400">
                <a:solidFill>
                  <a:srgbClr val="000000"/>
                </a:solidFill>
                <a:highlight>
                  <a:srgbClr val="FFFFFF"/>
                </a:highlight>
              </a:rPr>
              <a:t>You should be on Lesson 14 in Zearn</a:t>
            </a:r>
            <a:endParaRPr sz="1400">
              <a:solidFill>
                <a:srgbClr val="000000"/>
              </a:solidFill>
              <a:highlight>
                <a:srgbClr val="FFFFFF"/>
              </a:highlight>
            </a:endParaRPr>
          </a:p>
          <a:p>
            <a:pPr marL="457200" marR="0" lvl="0" indent="-317500" algn="l" rtl="0">
              <a:spcBef>
                <a:spcPts val="0"/>
              </a:spcBef>
              <a:spcAft>
                <a:spcPts val="0"/>
              </a:spcAft>
              <a:buClr>
                <a:srgbClr val="000000"/>
              </a:buClr>
              <a:buSzPts val="1400"/>
              <a:buAutoNum type="arabicPeriod"/>
            </a:pPr>
            <a:r>
              <a:rPr lang="en" sz="1400">
                <a:solidFill>
                  <a:srgbClr val="000000"/>
                </a:solidFill>
                <a:highlight>
                  <a:srgbClr val="FFFFFF"/>
                </a:highlight>
              </a:rPr>
              <a:t>You have until Thursday to get all missing work caught up!</a:t>
            </a:r>
            <a:endParaRPr sz="1400">
              <a:solidFill>
                <a:srgbClr val="000000"/>
              </a:solidFill>
              <a:highlight>
                <a:srgbClr val="FFFFFF"/>
              </a:highlight>
            </a:endParaRPr>
          </a:p>
          <a:p>
            <a:pPr marL="457200" lvl="0" indent="0" algn="l" rtl="0">
              <a:spcBef>
                <a:spcPts val="1700"/>
              </a:spcBef>
              <a:spcAft>
                <a:spcPts val="0"/>
              </a:spcAft>
              <a:buNone/>
            </a:pPr>
            <a:endParaRPr sz="1400">
              <a:solidFill>
                <a:srgbClr val="000000"/>
              </a:solidFill>
            </a:endParaRPr>
          </a:p>
          <a:p>
            <a:pPr marL="457200" marR="0" lvl="0" indent="0" algn="l" rtl="0">
              <a:spcBef>
                <a:spcPts val="1600"/>
              </a:spcBef>
              <a:spcAft>
                <a:spcPts val="0"/>
              </a:spcAft>
              <a:buNone/>
            </a:pPr>
            <a:endParaRPr sz="1400">
              <a:solidFill>
                <a:srgbClr val="FF0000"/>
              </a:solidFill>
              <a:highlight>
                <a:schemeClr val="lt1"/>
              </a:highlight>
            </a:endParaRPr>
          </a:p>
          <a:p>
            <a:pPr marL="0" marR="0" lvl="0" indent="0" algn="ctr" rtl="0">
              <a:spcBef>
                <a:spcPts val="1700"/>
              </a:spcBef>
              <a:spcAft>
                <a:spcPts val="0"/>
              </a:spcAft>
              <a:buNone/>
            </a:pPr>
            <a:endParaRPr sz="1400">
              <a:solidFill>
                <a:srgbClr val="000000"/>
              </a:solidFill>
            </a:endParaRPr>
          </a:p>
          <a:p>
            <a:pPr marL="0" lvl="0" indent="0" algn="l" rtl="0">
              <a:spcBef>
                <a:spcPts val="1700"/>
              </a:spcBef>
              <a:spcAft>
                <a:spcPts val="1600"/>
              </a:spcAft>
              <a:buNone/>
            </a:pPr>
            <a:endParaRPr sz="1600">
              <a:solidFill>
                <a:srgbClr val="000000"/>
              </a:solidFill>
              <a:highlight>
                <a:srgbClr val="FFFF00"/>
              </a:highlight>
            </a:endParaRPr>
          </a:p>
        </p:txBody>
      </p:sp>
      <p:pic>
        <p:nvPicPr>
          <p:cNvPr id="196" name="Google Shape;196;p31" descr="night night bat"/>
          <p:cNvPicPr preferRelativeResize="0"/>
          <p:nvPr/>
        </p:nvPicPr>
        <p:blipFill>
          <a:blip r:embed="rId3">
            <a:alphaModFix/>
          </a:blip>
          <a:stretch>
            <a:fillRect/>
          </a:stretch>
        </p:blipFill>
        <p:spPr>
          <a:xfrm>
            <a:off x="6471525" y="0"/>
            <a:ext cx="2672475" cy="2672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1481924" y="80575"/>
            <a:ext cx="6180150" cy="4633526"/>
          </a:xfrm>
          <a:prstGeom prst="rect">
            <a:avLst/>
          </a:prstGeom>
          <a:noFill/>
          <a:ln>
            <a:noFill/>
          </a:ln>
        </p:spPr>
      </p:pic>
      <p:sp>
        <p:nvSpPr>
          <p:cNvPr id="64" name="Google Shape;64;p14"/>
          <p:cNvSpPr txBox="1"/>
          <p:nvPr/>
        </p:nvSpPr>
        <p:spPr>
          <a:xfrm>
            <a:off x="862275" y="4633525"/>
            <a:ext cx="7770900" cy="49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t>SEL Video:  </a:t>
            </a:r>
            <a:r>
              <a:rPr lang="en" sz="2400" b="1" u="sng">
                <a:solidFill>
                  <a:schemeClr val="hlink"/>
                </a:solidFill>
                <a:hlinkClick r:id="rId4"/>
              </a:rPr>
              <a:t>Joy</a:t>
            </a:r>
            <a:endParaRPr sz="2400" b="1">
              <a:solidFill>
                <a:srgbClr val="0000FF"/>
              </a:solidFill>
            </a:endParaRPr>
          </a:p>
        </p:txBody>
      </p:sp>
      <p:pic>
        <p:nvPicPr>
          <p:cNvPr id="65" name="Google Shape;65;p14" descr="Z Z Z Cat"/>
          <p:cNvPicPr preferRelativeResize="0"/>
          <p:nvPr/>
        </p:nvPicPr>
        <p:blipFill>
          <a:blip r:embed="rId5">
            <a:alphaModFix/>
          </a:blip>
          <a:stretch>
            <a:fillRect/>
          </a:stretch>
        </p:blipFill>
        <p:spPr>
          <a:xfrm>
            <a:off x="0" y="-120875"/>
            <a:ext cx="1737850" cy="1737850"/>
          </a:xfrm>
          <a:prstGeom prst="rect">
            <a:avLst/>
          </a:prstGeom>
          <a:noFill/>
          <a:ln>
            <a:noFill/>
          </a:ln>
        </p:spPr>
      </p:pic>
      <p:pic>
        <p:nvPicPr>
          <p:cNvPr id="66" name="Google Shape;66;p14" descr="Bitmoji Image"/>
          <p:cNvPicPr preferRelativeResize="0"/>
          <p:nvPr/>
        </p:nvPicPr>
        <p:blipFill>
          <a:blip r:embed="rId6">
            <a:alphaModFix/>
          </a:blip>
          <a:stretch>
            <a:fillRect/>
          </a:stretch>
        </p:blipFill>
        <p:spPr>
          <a:xfrm>
            <a:off x="7344450" y="3035425"/>
            <a:ext cx="1799550" cy="1799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6300" y="646925"/>
            <a:ext cx="3354600" cy="9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E69138"/>
                </a:solidFill>
                <a:latin typeface="Chelsea Market"/>
                <a:ea typeface="Chelsea Market"/>
                <a:cs typeface="Chelsea Market"/>
                <a:sym typeface="Chelsea Market"/>
              </a:rPr>
              <a:t>ELA </a:t>
            </a:r>
            <a:endParaRPr sz="2600">
              <a:solidFill>
                <a:srgbClr val="E69138"/>
              </a:solidFill>
              <a:latin typeface="Chelsea Market"/>
              <a:ea typeface="Chelsea Market"/>
              <a:cs typeface="Chelsea Market"/>
              <a:sym typeface="Chelsea Market"/>
            </a:endParaRPr>
          </a:p>
          <a:p>
            <a:pPr marL="0" lvl="0" indent="0" algn="ctr" rtl="0">
              <a:spcBef>
                <a:spcPts val="0"/>
              </a:spcBef>
              <a:spcAft>
                <a:spcPts val="0"/>
              </a:spcAft>
              <a:buNone/>
            </a:pPr>
            <a:r>
              <a:rPr lang="en" sz="2600">
                <a:solidFill>
                  <a:srgbClr val="E69138"/>
                </a:solidFill>
                <a:latin typeface="Chelsea Market"/>
                <a:ea typeface="Chelsea Market"/>
                <a:cs typeface="Chelsea Market"/>
                <a:sym typeface="Chelsea Market"/>
              </a:rPr>
              <a:t>9:15-10:35</a:t>
            </a:r>
            <a:endParaRPr sz="2600">
              <a:solidFill>
                <a:srgbClr val="E69138"/>
              </a:solidFill>
              <a:latin typeface="Chelsea Market"/>
              <a:ea typeface="Chelsea Market"/>
              <a:cs typeface="Chelsea Market"/>
              <a:sym typeface="Chelsea Market"/>
            </a:endParaRPr>
          </a:p>
        </p:txBody>
      </p:sp>
      <p:pic>
        <p:nvPicPr>
          <p:cNvPr id="72" name="Google Shape;72;p15" descr="Bitmoji Image"/>
          <p:cNvPicPr preferRelativeResize="0"/>
          <p:nvPr/>
        </p:nvPicPr>
        <p:blipFill>
          <a:blip r:embed="rId4">
            <a:alphaModFix/>
          </a:blip>
          <a:stretch>
            <a:fillRect/>
          </a:stretch>
        </p:blipFill>
        <p:spPr>
          <a:xfrm>
            <a:off x="4304250" y="1530975"/>
            <a:ext cx="3508950" cy="3508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8230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Benchmark:Unit 2:</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Lesso</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 </a:t>
            </a:r>
            <a:r>
              <a:rPr lang="en" sz="4000"/>
              <a:t>4- summarize the text </a:t>
            </a:r>
            <a:endParaRPr sz="4000"/>
          </a:p>
        </p:txBody>
      </p:sp>
      <p:pic>
        <p:nvPicPr>
          <p:cNvPr id="78" name="Google Shape;78;p16"/>
          <p:cNvPicPr preferRelativeResize="0"/>
          <p:nvPr/>
        </p:nvPicPr>
        <p:blipFill>
          <a:blip r:embed="rId4">
            <a:alphaModFix/>
          </a:blip>
          <a:stretch>
            <a:fillRect/>
          </a:stretch>
        </p:blipFill>
        <p:spPr>
          <a:xfrm>
            <a:off x="6258607" y="879725"/>
            <a:ext cx="2885394" cy="1844425"/>
          </a:xfrm>
          <a:prstGeom prst="rect">
            <a:avLst/>
          </a:prstGeom>
          <a:noFill/>
          <a:ln>
            <a:noFill/>
          </a:ln>
        </p:spPr>
      </p:pic>
      <p:sp>
        <p:nvSpPr>
          <p:cNvPr id="79" name="Google Shape;79;p16"/>
          <p:cNvSpPr/>
          <p:nvPr/>
        </p:nvSpPr>
        <p:spPr>
          <a:xfrm>
            <a:off x="174525" y="2975475"/>
            <a:ext cx="7189800" cy="2085300"/>
          </a:xfrm>
          <a:prstGeom prst="rect">
            <a:avLst/>
          </a:prstGeom>
          <a:solidFill>
            <a:srgbClr val="EEEEEE"/>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rgbClr val="212529"/>
                </a:solidFill>
                <a:latin typeface="Source Code Pro"/>
                <a:ea typeface="Source Code Pro"/>
                <a:cs typeface="Source Code Pro"/>
                <a:sym typeface="Source Code Pro"/>
              </a:rPr>
              <a:t>“The Drive Down” is an excerpt from a story about two brothers who have been on a car trip to Virginia to visit their grandparents. Ernie’s behavior annoys Genie, and Genie copes by looking at questions in his notebook. </a:t>
            </a:r>
            <a:r>
              <a:rPr lang="en" sz="3300">
                <a:latin typeface="Source Code Pro"/>
                <a:ea typeface="Source Code Pro"/>
                <a:cs typeface="Source Code Pro"/>
                <a:sym typeface="Source Code Pro"/>
              </a:rPr>
              <a:t> </a:t>
            </a:r>
            <a:endParaRPr sz="2400">
              <a:latin typeface="Source Code Pro"/>
              <a:ea typeface="Source Code Pro"/>
              <a:cs typeface="Source Code Pro"/>
              <a:sym typeface="Source Code Pro"/>
            </a:endParaRPr>
          </a:p>
        </p:txBody>
      </p:sp>
      <p:pic>
        <p:nvPicPr>
          <p:cNvPr id="80" name="Google Shape;80;p16" descr="Clientmoji"/>
          <p:cNvPicPr preferRelativeResize="0"/>
          <p:nvPr/>
        </p:nvPicPr>
        <p:blipFill>
          <a:blip r:embed="rId5">
            <a:alphaModFix/>
          </a:blip>
          <a:stretch>
            <a:fillRect/>
          </a:stretch>
        </p:blipFill>
        <p:spPr>
          <a:xfrm>
            <a:off x="311700" y="638850"/>
            <a:ext cx="2085300" cy="2085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81000" y="29630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Guided practice: annotate, pair, share </a:t>
            </a:r>
            <a:endParaRPr sz="4000"/>
          </a:p>
        </p:txBody>
      </p:sp>
      <p:sp>
        <p:nvSpPr>
          <p:cNvPr id="86" name="Google Shape;86;p17"/>
          <p:cNvSpPr txBox="1"/>
          <p:nvPr/>
        </p:nvSpPr>
        <p:spPr>
          <a:xfrm>
            <a:off x="311700" y="1623000"/>
            <a:ext cx="35514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 </a:t>
            </a:r>
            <a:endParaRPr sz="2100">
              <a:latin typeface="Source Code Pro"/>
              <a:ea typeface="Source Code Pro"/>
              <a:cs typeface="Source Code Pro"/>
              <a:sym typeface="Source Code Pro"/>
            </a:endParaRPr>
          </a:p>
        </p:txBody>
      </p:sp>
      <p:pic>
        <p:nvPicPr>
          <p:cNvPr id="87" name="Google Shape;87;p17" descr="This timer counts down silently until it reaches 0:00, then a police siren sounds to alert you that time is up." title="5 Minute Timer">
            <a:hlinkClick r:id="rId3"/>
          </p:cNvPr>
          <p:cNvPicPr preferRelativeResize="0"/>
          <p:nvPr/>
        </p:nvPicPr>
        <p:blipFill>
          <a:blip r:embed="rId4">
            <a:alphaModFix/>
          </a:blip>
          <a:stretch>
            <a:fillRect/>
          </a:stretch>
        </p:blipFill>
        <p:spPr>
          <a:xfrm>
            <a:off x="7416400" y="296300"/>
            <a:ext cx="1473074" cy="1104800"/>
          </a:xfrm>
          <a:prstGeom prst="rect">
            <a:avLst/>
          </a:prstGeom>
          <a:noFill/>
          <a:ln>
            <a:noFill/>
          </a:ln>
        </p:spPr>
      </p:pic>
      <p:pic>
        <p:nvPicPr>
          <p:cNvPr id="88" name="Google Shape;88;p17"/>
          <p:cNvPicPr preferRelativeResize="0"/>
          <p:nvPr/>
        </p:nvPicPr>
        <p:blipFill>
          <a:blip r:embed="rId5">
            <a:alphaModFix/>
          </a:blip>
          <a:stretch>
            <a:fillRect/>
          </a:stretch>
        </p:blipFill>
        <p:spPr>
          <a:xfrm rot="-1">
            <a:off x="0" y="1699003"/>
            <a:ext cx="9143999" cy="1025147"/>
          </a:xfrm>
          <a:prstGeom prst="rect">
            <a:avLst/>
          </a:prstGeom>
          <a:noFill/>
          <a:ln>
            <a:noFill/>
          </a:ln>
        </p:spPr>
      </p:pic>
      <p:pic>
        <p:nvPicPr>
          <p:cNvPr id="89" name="Google Shape;89;p17" descr="Bitmoji Image"/>
          <p:cNvPicPr preferRelativeResize="0"/>
          <p:nvPr/>
        </p:nvPicPr>
        <p:blipFill>
          <a:blip r:embed="rId6">
            <a:alphaModFix/>
          </a:blip>
          <a:stretch>
            <a:fillRect/>
          </a:stretch>
        </p:blipFill>
        <p:spPr>
          <a:xfrm rot="-786538">
            <a:off x="5585975" y="2920300"/>
            <a:ext cx="1954150" cy="1954150"/>
          </a:xfrm>
          <a:prstGeom prst="rect">
            <a:avLst/>
          </a:prstGeom>
          <a:noFill/>
          <a:ln>
            <a:noFill/>
          </a:ln>
        </p:spPr>
      </p:pic>
      <p:pic>
        <p:nvPicPr>
          <p:cNvPr id="90" name="Google Shape;90;p17"/>
          <p:cNvPicPr preferRelativeResize="0"/>
          <p:nvPr/>
        </p:nvPicPr>
        <p:blipFill>
          <a:blip r:embed="rId7">
            <a:alphaModFix/>
          </a:blip>
          <a:stretch>
            <a:fillRect/>
          </a:stretch>
        </p:blipFill>
        <p:spPr>
          <a:xfrm>
            <a:off x="3151275" y="2623288"/>
            <a:ext cx="1866900" cy="2447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 Small Group</a:t>
            </a:r>
            <a:endParaRPr/>
          </a:p>
        </p:txBody>
      </p:sp>
      <p:sp>
        <p:nvSpPr>
          <p:cNvPr id="96" name="Google Shape;96;p18"/>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a:t>
            </a:r>
            <a:endParaRPr u="sng"/>
          </a:p>
          <a:p>
            <a:pPr marL="457200" lvl="0" indent="-330200" algn="l" rtl="0">
              <a:spcBef>
                <a:spcPts val="1600"/>
              </a:spcBef>
              <a:spcAft>
                <a:spcPts val="0"/>
              </a:spcAft>
              <a:buClr>
                <a:srgbClr val="000000"/>
              </a:buClr>
              <a:buSzPts val="1600"/>
              <a:buChar char="●"/>
            </a:pPr>
            <a:r>
              <a:rPr lang="en" sz="1600">
                <a:solidFill>
                  <a:srgbClr val="000000"/>
                </a:solidFill>
              </a:rPr>
              <a:t>Continued- Write a summary of paragraph 4 in </a:t>
            </a:r>
            <a:r>
              <a:rPr lang="en" sz="1600" b="1" i="1">
                <a:solidFill>
                  <a:srgbClr val="000000"/>
                </a:solidFill>
              </a:rPr>
              <a:t>The Drive Down</a:t>
            </a:r>
            <a:r>
              <a:rPr lang="en" sz="1600">
                <a:solidFill>
                  <a:srgbClr val="000000"/>
                </a:solidFill>
              </a:rPr>
              <a:t>. What do Genie and Ernie like to do and why? Summarize to explain how the boys are different. </a:t>
            </a:r>
            <a:endParaRPr sz="1600">
              <a:solidFill>
                <a:srgbClr val="000000"/>
              </a:solidFill>
            </a:endParaRPr>
          </a:p>
          <a:p>
            <a:pPr marL="0" lvl="0" indent="0" algn="l" rtl="0">
              <a:spcBef>
                <a:spcPts val="1600"/>
              </a:spcBef>
              <a:spcAft>
                <a:spcPts val="1600"/>
              </a:spcAft>
              <a:buNone/>
            </a:pPr>
            <a:endParaRPr/>
          </a:p>
        </p:txBody>
      </p:sp>
      <p:sp>
        <p:nvSpPr>
          <p:cNvPr id="97" name="Google Shape;97;p18"/>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Small Group</a:t>
            </a:r>
            <a:endParaRPr u="sng"/>
          </a:p>
          <a:p>
            <a:pPr marL="457200" lvl="0" indent="-317500" algn="l" rtl="0">
              <a:spcBef>
                <a:spcPts val="1600"/>
              </a:spcBef>
              <a:spcAft>
                <a:spcPts val="0"/>
              </a:spcAft>
              <a:buClr>
                <a:srgbClr val="000000"/>
              </a:buClr>
              <a:buSzPts val="1400"/>
              <a:buChar char="●"/>
            </a:pPr>
            <a:r>
              <a:rPr lang="en">
                <a:solidFill>
                  <a:srgbClr val="000000"/>
                </a:solidFill>
              </a:rPr>
              <a:t>Bring your notebook, Close Reading Text (on Benchmark), and a pencil.</a:t>
            </a:r>
            <a:endParaRPr>
              <a:solidFill>
                <a:srgbClr val="000000"/>
              </a:solidFill>
            </a:endParaRPr>
          </a:p>
          <a:p>
            <a:pPr marL="914400" lvl="1" indent="-317500" algn="l" rtl="0">
              <a:spcBef>
                <a:spcPts val="0"/>
              </a:spcBef>
              <a:spcAft>
                <a:spcPts val="0"/>
              </a:spcAft>
              <a:buClr>
                <a:srgbClr val="000000"/>
              </a:buClr>
              <a:buSzPts val="1400"/>
              <a:buChar char="○"/>
            </a:pPr>
            <a:r>
              <a:rPr lang="en" sz="1400" u="sng">
                <a:solidFill>
                  <a:srgbClr val="000000"/>
                </a:solidFill>
              </a:rPr>
              <a:t>Group </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Zak</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Shaima</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Mustafa</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Jana</a:t>
            </a:r>
            <a:endParaRPr sz="1400">
              <a:solidFill>
                <a:srgbClr val="000000"/>
              </a:solidFill>
            </a:endParaRPr>
          </a:p>
          <a:p>
            <a:pPr marL="1371600" lvl="2" indent="-317500" algn="l" rtl="0">
              <a:spcBef>
                <a:spcPts val="0"/>
              </a:spcBef>
              <a:spcAft>
                <a:spcPts val="0"/>
              </a:spcAft>
              <a:buClr>
                <a:srgbClr val="000000"/>
              </a:buClr>
              <a:buSzPts val="1400"/>
              <a:buChar char="■"/>
            </a:pPr>
            <a:r>
              <a:rPr lang="en" sz="1400">
                <a:solidFill>
                  <a:srgbClr val="000000"/>
                </a:solidFill>
              </a:rPr>
              <a:t>Abrar</a:t>
            </a:r>
            <a:endParaRPr sz="1400">
              <a:solidFill>
                <a:srgbClr val="000000"/>
              </a:solidFill>
            </a:endParaRPr>
          </a:p>
        </p:txBody>
      </p:sp>
      <p:pic>
        <p:nvPicPr>
          <p:cNvPr id="98" name="Google Shape;98;p18"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3982800" y="3778002"/>
            <a:ext cx="1711675" cy="1283775"/>
          </a:xfrm>
          <a:prstGeom prst="rect">
            <a:avLst/>
          </a:prstGeom>
          <a:noFill/>
          <a:ln>
            <a:noFill/>
          </a:ln>
        </p:spPr>
      </p:pic>
      <p:pic>
        <p:nvPicPr>
          <p:cNvPr id="99" name="Google Shape;99;p18"/>
          <p:cNvPicPr preferRelativeResize="0"/>
          <p:nvPr/>
        </p:nvPicPr>
        <p:blipFill>
          <a:blip r:embed="rId5">
            <a:alphaModFix/>
          </a:blip>
          <a:stretch>
            <a:fillRect/>
          </a:stretch>
        </p:blipFill>
        <p:spPr>
          <a:xfrm>
            <a:off x="7258550" y="3303075"/>
            <a:ext cx="1840425" cy="1840425"/>
          </a:xfrm>
          <a:prstGeom prst="rect">
            <a:avLst/>
          </a:prstGeom>
          <a:noFill/>
          <a:ln>
            <a:noFill/>
          </a:ln>
        </p:spPr>
      </p:pic>
      <p:pic>
        <p:nvPicPr>
          <p:cNvPr id="100" name="Google Shape;100;p18" descr="space suit reading"/>
          <p:cNvPicPr preferRelativeResize="0"/>
          <p:nvPr/>
        </p:nvPicPr>
        <p:blipFill>
          <a:blip r:embed="rId6">
            <a:alphaModFix/>
          </a:blip>
          <a:stretch>
            <a:fillRect/>
          </a:stretch>
        </p:blipFill>
        <p:spPr>
          <a:xfrm>
            <a:off x="953300" y="3297550"/>
            <a:ext cx="1840425" cy="1840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248900" y="170400"/>
            <a:ext cx="82929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Benchmark: </a:t>
            </a:r>
            <a:r>
              <a:rPr lang="en" u="sng"/>
              <a:t>lesson 5</a:t>
            </a:r>
            <a:r>
              <a:rPr lang="en"/>
              <a:t>: r-controlled vowels /ar/,/or/(air, are; ar;or;our;ore</a:t>
            </a:r>
            <a:endParaRPr/>
          </a:p>
        </p:txBody>
      </p:sp>
      <p:sp>
        <p:nvSpPr>
          <p:cNvPr id="106" name="Google Shape;106;p19"/>
          <p:cNvSpPr txBox="1"/>
          <p:nvPr/>
        </p:nvSpPr>
        <p:spPr>
          <a:xfrm>
            <a:off x="5871325" y="971400"/>
            <a:ext cx="2908500" cy="23643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Font typeface="Source Code Pro"/>
              <a:buChar char="●"/>
            </a:pPr>
            <a:r>
              <a:rPr lang="en" sz="2600">
                <a:latin typeface="Source Code Pro"/>
                <a:ea typeface="Source Code Pro"/>
                <a:cs typeface="Source Code Pro"/>
                <a:sym typeface="Source Code Pro"/>
              </a:rPr>
              <a:t>Marble</a:t>
            </a:r>
            <a:endParaRPr sz="2600">
              <a:latin typeface="Source Code Pro"/>
              <a:ea typeface="Source Code Pro"/>
              <a:cs typeface="Source Code Pro"/>
              <a:sym typeface="Source Code Pro"/>
            </a:endParaRPr>
          </a:p>
          <a:p>
            <a:pPr marL="457200" lvl="0" indent="-393700" algn="l" rtl="0">
              <a:spcBef>
                <a:spcPts val="0"/>
              </a:spcBef>
              <a:spcAft>
                <a:spcPts val="0"/>
              </a:spcAft>
              <a:buSzPts val="2600"/>
              <a:buFont typeface="Source Code Pro"/>
              <a:buChar char="●"/>
            </a:pPr>
            <a:r>
              <a:rPr lang="en" sz="2600">
                <a:latin typeface="Source Code Pro"/>
                <a:ea typeface="Source Code Pro"/>
                <a:cs typeface="Source Code Pro"/>
                <a:sym typeface="Source Code Pro"/>
              </a:rPr>
              <a:t>Clamor</a:t>
            </a:r>
            <a:endParaRPr sz="2600">
              <a:latin typeface="Source Code Pro"/>
              <a:ea typeface="Source Code Pro"/>
              <a:cs typeface="Source Code Pro"/>
              <a:sym typeface="Source Code Pro"/>
            </a:endParaRPr>
          </a:p>
          <a:p>
            <a:pPr marL="457200" lvl="0" indent="-393700" algn="l" rtl="0">
              <a:spcBef>
                <a:spcPts val="0"/>
              </a:spcBef>
              <a:spcAft>
                <a:spcPts val="0"/>
              </a:spcAft>
              <a:buSzPts val="2600"/>
              <a:buFont typeface="Source Code Pro"/>
              <a:buChar char="●"/>
            </a:pPr>
            <a:r>
              <a:rPr lang="en" sz="2600">
                <a:latin typeface="Source Code Pro"/>
                <a:ea typeface="Source Code Pro"/>
                <a:cs typeface="Source Code Pro"/>
                <a:sym typeface="Source Code Pro"/>
              </a:rPr>
              <a:t>Repair</a:t>
            </a:r>
            <a:endParaRPr sz="2600">
              <a:latin typeface="Source Code Pro"/>
              <a:ea typeface="Source Code Pro"/>
              <a:cs typeface="Source Code Pro"/>
              <a:sym typeface="Source Code Pro"/>
            </a:endParaRPr>
          </a:p>
          <a:p>
            <a:pPr marL="457200" lvl="0" indent="-393700" algn="l" rtl="0">
              <a:spcBef>
                <a:spcPts val="0"/>
              </a:spcBef>
              <a:spcAft>
                <a:spcPts val="0"/>
              </a:spcAft>
              <a:buSzPts val="2600"/>
              <a:buFont typeface="Source Code Pro"/>
              <a:buChar char="●"/>
            </a:pPr>
            <a:r>
              <a:rPr lang="en" sz="2600">
                <a:latin typeface="Source Code Pro"/>
                <a:ea typeface="Source Code Pro"/>
                <a:cs typeface="Source Code Pro"/>
                <a:sym typeface="Source Code Pro"/>
              </a:rPr>
              <a:t>Prepare</a:t>
            </a:r>
            <a:endParaRPr sz="2600">
              <a:latin typeface="Source Code Pro"/>
              <a:ea typeface="Source Code Pro"/>
              <a:cs typeface="Source Code Pro"/>
              <a:sym typeface="Source Code Pro"/>
            </a:endParaRPr>
          </a:p>
          <a:p>
            <a:pPr marL="457200" lvl="0" indent="-393700" algn="l" rtl="0">
              <a:spcBef>
                <a:spcPts val="0"/>
              </a:spcBef>
              <a:spcAft>
                <a:spcPts val="0"/>
              </a:spcAft>
              <a:buSzPts val="2600"/>
              <a:buFont typeface="Source Code Pro"/>
              <a:buChar char="●"/>
            </a:pPr>
            <a:r>
              <a:rPr lang="en" sz="2600">
                <a:latin typeface="Source Code Pro"/>
                <a:ea typeface="Source Code Pro"/>
                <a:cs typeface="Source Code Pro"/>
                <a:sym typeface="Source Code Pro"/>
              </a:rPr>
              <a:t>Nourish</a:t>
            </a:r>
            <a:endParaRPr sz="2600">
              <a:latin typeface="Source Code Pro"/>
              <a:ea typeface="Source Code Pro"/>
              <a:cs typeface="Source Code Pro"/>
              <a:sym typeface="Source Code Pro"/>
            </a:endParaRPr>
          </a:p>
          <a:p>
            <a:pPr marL="457200" lvl="0" indent="-393700" algn="l" rtl="0">
              <a:spcBef>
                <a:spcPts val="0"/>
              </a:spcBef>
              <a:spcAft>
                <a:spcPts val="0"/>
              </a:spcAft>
              <a:buSzPts val="2600"/>
              <a:buFont typeface="Source Code Pro"/>
              <a:buChar char="●"/>
            </a:pPr>
            <a:r>
              <a:rPr lang="en" sz="2600">
                <a:latin typeface="Source Code Pro"/>
                <a:ea typeface="Source Code Pro"/>
                <a:cs typeface="Source Code Pro"/>
                <a:sym typeface="Source Code Pro"/>
              </a:rPr>
              <a:t>encore</a:t>
            </a:r>
            <a:endParaRPr sz="2600">
              <a:latin typeface="Source Code Pro"/>
              <a:ea typeface="Source Code Pro"/>
              <a:cs typeface="Source Code Pro"/>
              <a:sym typeface="Source Code Pro"/>
            </a:endParaRPr>
          </a:p>
        </p:txBody>
      </p:sp>
      <p:pic>
        <p:nvPicPr>
          <p:cNvPr id="107" name="Google Shape;107;p19"/>
          <p:cNvPicPr preferRelativeResize="0"/>
          <p:nvPr/>
        </p:nvPicPr>
        <p:blipFill>
          <a:blip r:embed="rId3">
            <a:alphaModFix/>
          </a:blip>
          <a:stretch>
            <a:fillRect/>
          </a:stretch>
        </p:blipFill>
        <p:spPr>
          <a:xfrm>
            <a:off x="248900" y="1567025"/>
            <a:ext cx="3104776" cy="3378150"/>
          </a:xfrm>
          <a:prstGeom prst="rect">
            <a:avLst/>
          </a:prstGeom>
          <a:noFill/>
          <a:ln>
            <a:noFill/>
          </a:ln>
        </p:spPr>
      </p:pic>
      <p:sp>
        <p:nvSpPr>
          <p:cNvPr id="108" name="Google Shape;108;p19"/>
          <p:cNvSpPr txBox="1"/>
          <p:nvPr/>
        </p:nvSpPr>
        <p:spPr>
          <a:xfrm>
            <a:off x="3320400" y="2571750"/>
            <a:ext cx="2503200" cy="153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latin typeface="Source Code Pro"/>
                <a:ea typeface="Source Code Pro"/>
                <a:cs typeface="Source Code Pro"/>
                <a:sym typeface="Source Code Pro"/>
              </a:rPr>
              <a:t>Vocabulary</a:t>
            </a:r>
            <a:r>
              <a:rPr lang="en" sz="1800" b="1">
                <a:latin typeface="Source Code Pro"/>
                <a:ea typeface="Source Code Pro"/>
                <a:cs typeface="Source Code Pro"/>
                <a:sym typeface="Source Code Pro"/>
              </a:rPr>
              <a:t>: </a:t>
            </a:r>
            <a:endParaRPr sz="1800" b="1">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Char char="●"/>
            </a:pPr>
            <a:r>
              <a:rPr lang="en" sz="1800" b="1">
                <a:latin typeface="Source Code Pro"/>
                <a:ea typeface="Source Code Pro"/>
                <a:cs typeface="Source Code Pro"/>
                <a:sym typeface="Source Code Pro"/>
              </a:rPr>
              <a:t>Admire</a:t>
            </a:r>
            <a:endParaRPr sz="1800" b="1">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Char char="●"/>
            </a:pPr>
            <a:r>
              <a:rPr lang="en" sz="1800" b="1">
                <a:latin typeface="Source Code Pro"/>
                <a:ea typeface="Source Code Pro"/>
                <a:cs typeface="Source Code Pro"/>
                <a:sym typeface="Source Code Pro"/>
              </a:rPr>
              <a:t>Compassion</a:t>
            </a:r>
            <a:endParaRPr sz="1800" b="1">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Char char="●"/>
            </a:pPr>
            <a:r>
              <a:rPr lang="en" sz="1800" b="1">
                <a:latin typeface="Source Code Pro"/>
                <a:ea typeface="Source Code Pro"/>
                <a:cs typeface="Source Code Pro"/>
                <a:sym typeface="Source Code Pro"/>
              </a:rPr>
              <a:t>Perseverance</a:t>
            </a:r>
            <a:endParaRPr/>
          </a:p>
        </p:txBody>
      </p:sp>
      <p:pic>
        <p:nvPicPr>
          <p:cNvPr id="109" name="Google Shape;109;p19"/>
          <p:cNvPicPr preferRelativeResize="0"/>
          <p:nvPr/>
        </p:nvPicPr>
        <p:blipFill>
          <a:blip r:embed="rId4">
            <a:alphaModFix/>
          </a:blip>
          <a:stretch>
            <a:fillRect/>
          </a:stretch>
        </p:blipFill>
        <p:spPr>
          <a:xfrm>
            <a:off x="6202600" y="3504525"/>
            <a:ext cx="1586100" cy="1586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248900" y="267175"/>
            <a:ext cx="82929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a:t>Let’s try it together!!!</a:t>
            </a:r>
            <a:endParaRPr sz="4800"/>
          </a:p>
        </p:txBody>
      </p:sp>
      <p:sp>
        <p:nvSpPr>
          <p:cNvPr id="115" name="Google Shape;115;p20"/>
          <p:cNvSpPr txBox="1"/>
          <p:nvPr/>
        </p:nvSpPr>
        <p:spPr>
          <a:xfrm>
            <a:off x="2775650" y="1327950"/>
            <a:ext cx="3929100" cy="2893200"/>
          </a:xfrm>
          <a:prstGeom prst="rect">
            <a:avLst/>
          </a:prstGeom>
          <a:noFill/>
          <a:ln>
            <a:noFill/>
          </a:ln>
        </p:spPr>
        <p:txBody>
          <a:bodyPr spcFirstLastPara="1" wrap="square" lIns="91425" tIns="91425" rIns="91425" bIns="91425" anchor="t" anchorCtr="0">
            <a:noAutofit/>
          </a:bodyPr>
          <a:lstStyle/>
          <a:p>
            <a:pPr marL="457200" lvl="0" indent="-438150" algn="l" rtl="0">
              <a:spcBef>
                <a:spcPts val="0"/>
              </a:spcBef>
              <a:spcAft>
                <a:spcPts val="0"/>
              </a:spcAft>
              <a:buSzPts val="3300"/>
              <a:buFont typeface="Source Code Pro"/>
              <a:buChar char="●"/>
            </a:pPr>
            <a:r>
              <a:rPr lang="en" sz="3300">
                <a:latin typeface="Source Code Pro"/>
                <a:ea typeface="Source Code Pro"/>
                <a:cs typeface="Source Code Pro"/>
                <a:sym typeface="Source Code Pro"/>
              </a:rPr>
              <a:t>Unimportant </a:t>
            </a:r>
            <a:endParaRPr sz="3300">
              <a:latin typeface="Source Code Pro"/>
              <a:ea typeface="Source Code Pro"/>
              <a:cs typeface="Source Code Pro"/>
              <a:sym typeface="Source Code Pro"/>
            </a:endParaRPr>
          </a:p>
          <a:p>
            <a:pPr marL="457200" lvl="0" indent="-438150" algn="l" rtl="0">
              <a:spcBef>
                <a:spcPts val="0"/>
              </a:spcBef>
              <a:spcAft>
                <a:spcPts val="0"/>
              </a:spcAft>
              <a:buSzPts val="3300"/>
              <a:buFont typeface="Source Code Pro"/>
              <a:buChar char="●"/>
            </a:pPr>
            <a:r>
              <a:rPr lang="en" sz="3300">
                <a:latin typeface="Source Code Pro"/>
                <a:ea typeface="Source Code Pro"/>
                <a:cs typeface="Source Code Pro"/>
                <a:sym typeface="Source Code Pro"/>
              </a:rPr>
              <a:t>Parents</a:t>
            </a:r>
            <a:endParaRPr sz="3300">
              <a:latin typeface="Source Code Pro"/>
              <a:ea typeface="Source Code Pro"/>
              <a:cs typeface="Source Code Pro"/>
              <a:sym typeface="Source Code Pro"/>
            </a:endParaRPr>
          </a:p>
          <a:p>
            <a:pPr marL="457200" lvl="0" indent="-438150" algn="l" rtl="0">
              <a:spcBef>
                <a:spcPts val="0"/>
              </a:spcBef>
              <a:spcAft>
                <a:spcPts val="0"/>
              </a:spcAft>
              <a:buSzPts val="3300"/>
              <a:buFont typeface="Source Code Pro"/>
              <a:buChar char="●"/>
            </a:pPr>
            <a:r>
              <a:rPr lang="en" sz="3300">
                <a:latin typeface="Source Code Pro"/>
                <a:ea typeface="Source Code Pro"/>
                <a:cs typeface="Source Code Pro"/>
                <a:sym typeface="Source Code Pro"/>
              </a:rPr>
              <a:t>Orbit</a:t>
            </a:r>
            <a:endParaRPr sz="3300">
              <a:latin typeface="Source Code Pro"/>
              <a:ea typeface="Source Code Pro"/>
              <a:cs typeface="Source Code Pro"/>
              <a:sym typeface="Source Code Pro"/>
            </a:endParaRPr>
          </a:p>
          <a:p>
            <a:pPr marL="457200" lvl="0" indent="-438150" algn="l" rtl="0">
              <a:spcBef>
                <a:spcPts val="0"/>
              </a:spcBef>
              <a:spcAft>
                <a:spcPts val="0"/>
              </a:spcAft>
              <a:buSzPts val="3300"/>
              <a:buFont typeface="Source Code Pro"/>
              <a:buChar char="●"/>
            </a:pPr>
            <a:r>
              <a:rPr lang="en" sz="3300">
                <a:latin typeface="Source Code Pro"/>
                <a:ea typeface="Source Code Pro"/>
                <a:cs typeface="Source Code Pro"/>
                <a:sym typeface="Source Code Pro"/>
              </a:rPr>
              <a:t>Karate</a:t>
            </a:r>
            <a:endParaRPr sz="3300">
              <a:latin typeface="Source Code Pro"/>
              <a:ea typeface="Source Code Pro"/>
              <a:cs typeface="Source Code Pro"/>
              <a:sym typeface="Source Code Pro"/>
            </a:endParaRPr>
          </a:p>
          <a:p>
            <a:pPr marL="457200" lvl="0" indent="-438150" algn="l" rtl="0">
              <a:spcBef>
                <a:spcPts val="0"/>
              </a:spcBef>
              <a:spcAft>
                <a:spcPts val="0"/>
              </a:spcAft>
              <a:buSzPts val="3300"/>
              <a:buFont typeface="Source Code Pro"/>
              <a:buChar char="●"/>
            </a:pPr>
            <a:r>
              <a:rPr lang="en" sz="3300">
                <a:latin typeface="Source Code Pro"/>
                <a:ea typeface="Source Code Pro"/>
                <a:cs typeface="Source Code Pro"/>
                <a:sym typeface="Source Code Pro"/>
              </a:rPr>
              <a:t>Reformat</a:t>
            </a:r>
            <a:endParaRPr sz="3300">
              <a:latin typeface="Source Code Pro"/>
              <a:ea typeface="Source Code Pro"/>
              <a:cs typeface="Source Code Pro"/>
              <a:sym typeface="Source Code Pro"/>
            </a:endParaRPr>
          </a:p>
          <a:p>
            <a:pPr marL="457200" lvl="0" indent="0" algn="l" rtl="0">
              <a:spcBef>
                <a:spcPts val="0"/>
              </a:spcBef>
              <a:spcAft>
                <a:spcPts val="0"/>
              </a:spcAft>
              <a:buNone/>
            </a:pPr>
            <a:endParaRPr sz="3300">
              <a:latin typeface="Source Code Pro"/>
              <a:ea typeface="Source Code Pro"/>
              <a:cs typeface="Source Code Pro"/>
              <a:sym typeface="Source Code Pro"/>
            </a:endParaRPr>
          </a:p>
        </p:txBody>
      </p:sp>
      <p:pic>
        <p:nvPicPr>
          <p:cNvPr id="116" name="Google Shape;116;p20"/>
          <p:cNvPicPr preferRelativeResize="0"/>
          <p:nvPr/>
        </p:nvPicPr>
        <p:blipFill>
          <a:blip r:embed="rId3">
            <a:alphaModFix/>
          </a:blip>
          <a:stretch>
            <a:fillRect/>
          </a:stretch>
        </p:blipFill>
        <p:spPr>
          <a:xfrm>
            <a:off x="6335250" y="2073400"/>
            <a:ext cx="2470850" cy="2470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20"/>
        <p:cNvGrpSpPr/>
        <p:nvPr/>
      </p:nvGrpSpPr>
      <p:grpSpPr>
        <a:xfrm>
          <a:off x="0" y="0"/>
          <a:ext cx="0" cy="0"/>
          <a:chOff x="0" y="0"/>
          <a:chExt cx="0" cy="0"/>
        </a:xfrm>
      </p:grpSpPr>
      <p:sp>
        <p:nvSpPr>
          <p:cNvPr id="121" name="Google Shape;121;p21"/>
          <p:cNvSpPr txBox="1">
            <a:spLocks noGrp="1"/>
          </p:cNvSpPr>
          <p:nvPr>
            <p:ph type="title"/>
          </p:nvPr>
        </p:nvSpPr>
        <p:spPr>
          <a:xfrm>
            <a:off x="0" y="170425"/>
            <a:ext cx="82929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Spelling words:</a:t>
            </a:r>
            <a:endParaRPr/>
          </a:p>
        </p:txBody>
      </p:sp>
      <p:graphicFrame>
        <p:nvGraphicFramePr>
          <p:cNvPr id="122" name="Google Shape;122;p21"/>
          <p:cNvGraphicFramePr/>
          <p:nvPr/>
        </p:nvGraphicFramePr>
        <p:xfrm>
          <a:off x="952500" y="1205050"/>
          <a:ext cx="3000000" cy="3000000"/>
        </p:xfrm>
        <a:graphic>
          <a:graphicData uri="http://schemas.openxmlformats.org/drawingml/2006/table">
            <a:tbl>
              <a:tblPr>
                <a:noFill/>
                <a:tableStyleId>{E694E3E3-BFE2-431B-AB90-DCE904488FDE}</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638825">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absorb* </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depart</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source</a:t>
                      </a:r>
                      <a:endParaRPr sz="20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0"/>
                  </a:ext>
                </a:extLst>
              </a:tr>
              <a:tr h="638825">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adore*</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important</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square</a:t>
                      </a:r>
                      <a:endParaRPr sz="20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1"/>
                  </a:ext>
                </a:extLst>
              </a:tr>
              <a:tr h="638825">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corporation*</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margin</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support</a:t>
                      </a:r>
                      <a:endParaRPr sz="20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2"/>
                  </a:ext>
                </a:extLst>
              </a:tr>
              <a:tr h="638825">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court</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partial</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upstairs</a:t>
                      </a:r>
                      <a:endParaRPr sz="20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656</Words>
  <Application>Microsoft Office PowerPoint</Application>
  <PresentationFormat>On-screen Show (16:9)</PresentationFormat>
  <Paragraphs>122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Amatic SC</vt:lpstr>
      <vt:lpstr>Arial</vt:lpstr>
      <vt:lpstr>Roboto</vt:lpstr>
      <vt:lpstr>Source Code Pro</vt:lpstr>
      <vt:lpstr>Chelsea Market</vt:lpstr>
      <vt:lpstr>Beach Day</vt:lpstr>
      <vt:lpstr>Tuesday: 10-27-20</vt:lpstr>
      <vt:lpstr>PowerPoint Presentation</vt:lpstr>
      <vt:lpstr>ELA  9:15-10:35</vt:lpstr>
      <vt:lpstr>Benchmark:Unit 2:Lesson 4- summarize the text </vt:lpstr>
      <vt:lpstr>Guided practice: annotate, pair, share </vt:lpstr>
      <vt:lpstr>Independent Practice - Small Group</vt:lpstr>
      <vt:lpstr>Benchmark: lesson 5: r-controlled vowels /ar/,/or/(air, are; ar;or;our;ore</vt:lpstr>
      <vt:lpstr>Let’s try it together!!!</vt:lpstr>
      <vt:lpstr>Spelling words:</vt:lpstr>
      <vt:lpstr>Independent Practice - Small Group</vt:lpstr>
      <vt:lpstr>Math  10:40-11:45</vt:lpstr>
      <vt:lpstr>Math Work</vt:lpstr>
      <vt:lpstr>Benchmark: Lesson 6: write an opinion essay: analyze an author’s reasons, facts, and details </vt:lpstr>
      <vt:lpstr>PowerPoint Presentation</vt:lpstr>
      <vt:lpstr>PowerPoint Presentation</vt:lpstr>
      <vt:lpstr>Practice: 4 minutes in  a breakout room </vt:lpstr>
      <vt:lpstr>Independent Practice - Small Group</vt:lpstr>
      <vt:lpstr>PowerPoint Presentation</vt:lpstr>
      <vt:lpstr>Afternoon Asynchronous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10-27-20</dc:title>
  <dc:creator>Dana's Computer</dc:creator>
  <cp:lastModifiedBy>Dana Hedke</cp:lastModifiedBy>
  <cp:revision>1</cp:revision>
  <dcterms:modified xsi:type="dcterms:W3CDTF">2020-10-27T02:32:20Z</dcterms:modified>
</cp:coreProperties>
</file>