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matic SC" panose="020B0604020202020204" charset="-79"/>
      <p:regular r:id="rId20"/>
      <p:bold r:id="rId21"/>
    </p:embeddedFont>
    <p:embeddedFont>
      <p:font typeface="Source Code Pro" panose="020B0604020202020204" charset="0"/>
      <p:regular r:id="rId22"/>
      <p:bold r:id="rId23"/>
      <p:italic r:id="rId24"/>
      <p:boldItalic r:id="rId25"/>
    </p:embeddedFont>
    <p:embeddedFont>
      <p:font typeface="Chelsea Market" panose="020B0604020202020204" charset="0"/>
      <p:regular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E8966E-F988-4408-94A1-CE4B35566408}">
  <a:tblStyle styleId="{33E8966E-F988-4408-94A1-CE4B355664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a4a17ee0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a4a17ee0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9c1dfca4b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9c1dfca4b3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cb4953fd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9cb4953fd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highlight>
                <a:srgbClr val="FFFFFF"/>
              </a:highlight>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dc7bbb8b9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dc7bbb8b9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4a17ee02c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a4a17ee02c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a4a17ee02c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a4a17ee02c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13 Exit Ticket (Sylvia has it made)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a4a17ee02c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a4a17ee02c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c1dfca4b3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c1dfca4b3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4a17ee02c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4a17ee02c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a4a17ee02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a4a17ee02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4a17ee02c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4a17ee02c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4a17ee02c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4a17ee02c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dc7bbb8b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dc7bbb8b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9d19e7a03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9d19e7a03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c1dfca4b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c1dfca4b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cb4953fd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cb4953fd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3b9ae16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3b9ae16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hyperlink" Target="https://itrs-production.benchmarkuniverse.com/#init/14e796c8d40bf9766ab10b24d904032c815291db/X71019"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zVHWhLme2NQ"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hyperlink" Target="http://www.youtube.com/watch?v=zVHWhLme2NQ" TargetMode="External"/><Relationship Id="rId4" Type="http://schemas.openxmlformats.org/officeDocument/2006/relationships/hyperlink" Target="https://www.youtube.com/watch?v=EzgtnQO_S0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zearn.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8U4znYyDp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becreader-production.benchmarkuniverse.com/#cfg-teacher-shelf/ref-create/asset-ebook/prod-X57976/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zVHWhLme2N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148725" y="510325"/>
            <a:ext cx="4404900" cy="3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highlight>
                  <a:schemeClr val="dk1"/>
                </a:highlight>
              </a:rPr>
              <a:t>Quick write:</a:t>
            </a:r>
            <a:r>
              <a:rPr lang="en"/>
              <a:t> </a:t>
            </a:r>
            <a:endParaRPr/>
          </a:p>
          <a:p>
            <a:pPr marL="0" lvl="0" indent="0" algn="ctr" rtl="0">
              <a:spcBef>
                <a:spcPts val="0"/>
              </a:spcBef>
              <a:spcAft>
                <a:spcPts val="0"/>
              </a:spcAft>
              <a:buNone/>
            </a:pPr>
            <a:endParaRPr sz="2200">
              <a:solidFill>
                <a:srgbClr val="212529"/>
              </a:solidFill>
            </a:endParaRPr>
          </a:p>
          <a:p>
            <a:pPr marL="0" lvl="0" indent="0" algn="ctr" rtl="0">
              <a:spcBef>
                <a:spcPts val="0"/>
              </a:spcBef>
              <a:spcAft>
                <a:spcPts val="0"/>
              </a:spcAft>
              <a:buNone/>
            </a:pPr>
            <a:r>
              <a:rPr lang="en" sz="3000">
                <a:solidFill>
                  <a:srgbClr val="000000"/>
                </a:solidFill>
                <a:highlight>
                  <a:srgbClr val="FFFFFF"/>
                </a:highlight>
              </a:rPr>
              <a:t> What’s the funniest thing that ever happened to you? Or...what is something that made you laugh till you cried?</a:t>
            </a:r>
            <a:endParaRPr sz="3000">
              <a:solidFill>
                <a:srgbClr val="212529"/>
              </a:solidFill>
            </a:endParaRPr>
          </a:p>
        </p:txBody>
      </p:sp>
      <p:pic>
        <p:nvPicPr>
          <p:cNvPr id="57" name="Google Shape;57;p13" descr="Clientmoji"/>
          <p:cNvPicPr preferRelativeResize="0"/>
          <p:nvPr/>
        </p:nvPicPr>
        <p:blipFill>
          <a:blip r:embed="rId3">
            <a:alphaModFix/>
          </a:blip>
          <a:stretch>
            <a:fillRect/>
          </a:stretch>
        </p:blipFill>
        <p:spPr>
          <a:xfrm>
            <a:off x="-143025" y="179250"/>
            <a:ext cx="2497950" cy="2497950"/>
          </a:xfrm>
          <a:prstGeom prst="rect">
            <a:avLst/>
          </a:prstGeom>
          <a:noFill/>
          <a:ln>
            <a:noFill/>
          </a:ln>
        </p:spPr>
      </p:pic>
      <p:pic>
        <p:nvPicPr>
          <p:cNvPr id="58" name="Google Shape;58;p13" descr="Clientmoji"/>
          <p:cNvPicPr preferRelativeResize="0"/>
          <p:nvPr/>
        </p:nvPicPr>
        <p:blipFill>
          <a:blip r:embed="rId4">
            <a:alphaModFix/>
          </a:blip>
          <a:stretch>
            <a:fillRect/>
          </a:stretch>
        </p:blipFill>
        <p:spPr>
          <a:xfrm>
            <a:off x="6553625" y="2434700"/>
            <a:ext cx="2708800" cy="270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a:t>
            </a:r>
            <a:endParaRPr/>
          </a:p>
        </p:txBody>
      </p:sp>
      <p:sp>
        <p:nvSpPr>
          <p:cNvPr id="125" name="Google Shape;125;p22"/>
          <p:cNvSpPr txBox="1">
            <a:spLocks noGrp="1"/>
          </p:cNvSpPr>
          <p:nvPr>
            <p:ph type="body" idx="1"/>
          </p:nvPr>
        </p:nvSpPr>
        <p:spPr>
          <a:xfrm>
            <a:off x="311700" y="1020025"/>
            <a:ext cx="4260300" cy="392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a:t>
            </a:r>
            <a:endParaRPr u="sng"/>
          </a:p>
          <a:p>
            <a:pPr marL="457200" lvl="0" indent="-317500" algn="l" rtl="0">
              <a:spcBef>
                <a:spcPts val="1600"/>
              </a:spcBef>
              <a:spcAft>
                <a:spcPts val="0"/>
              </a:spcAft>
              <a:buSzPts val="1400"/>
              <a:buChar char="●"/>
            </a:pPr>
            <a:r>
              <a:rPr lang="en"/>
              <a:t>Look through the rubric and make sure you have everything included in your paper. Begin to type it out making sure you indent, capitalize your appropriate letters, watch your grammar, and demonstrate your BEST WORK. You will submit it by tomorrow on </a:t>
            </a:r>
            <a:r>
              <a:rPr lang="en" b="1">
                <a:solidFill>
                  <a:srgbClr val="980000"/>
                </a:solidFill>
              </a:rPr>
              <a:t>SCHOOLOGY</a:t>
            </a:r>
            <a:r>
              <a:rPr lang="en"/>
              <a:t/>
            </a:r>
            <a:br>
              <a:rPr lang="en"/>
            </a:br>
            <a:endParaRPr/>
          </a:p>
          <a:p>
            <a:pPr marL="457200" lvl="0" indent="0" algn="l" rtl="0">
              <a:spcBef>
                <a:spcPts val="1600"/>
              </a:spcBef>
              <a:spcAft>
                <a:spcPts val="1600"/>
              </a:spcAft>
              <a:buNone/>
            </a:pPr>
            <a:endParaRPr/>
          </a:p>
        </p:txBody>
      </p:sp>
      <p:sp>
        <p:nvSpPr>
          <p:cNvPr id="126" name="Google Shape;126;p22"/>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1371600" lvl="0" indent="0" algn="l" rtl="0">
              <a:spcBef>
                <a:spcPts val="0"/>
              </a:spcBef>
              <a:spcAft>
                <a:spcPts val="1600"/>
              </a:spcAft>
              <a:buNone/>
            </a:pPr>
            <a:endParaRPr/>
          </a:p>
        </p:txBody>
      </p:sp>
      <p:pic>
        <p:nvPicPr>
          <p:cNvPr id="127" name="Google Shape;127;p22"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6251088" y="1020025"/>
            <a:ext cx="2011075" cy="1508275"/>
          </a:xfrm>
          <a:prstGeom prst="rect">
            <a:avLst/>
          </a:prstGeom>
          <a:noFill/>
          <a:ln>
            <a:noFill/>
          </a:ln>
        </p:spPr>
      </p:pic>
      <p:pic>
        <p:nvPicPr>
          <p:cNvPr id="128" name="Google Shape;128;p22"/>
          <p:cNvPicPr preferRelativeResize="0"/>
          <p:nvPr/>
        </p:nvPicPr>
        <p:blipFill>
          <a:blip r:embed="rId5">
            <a:alphaModFix/>
          </a:blip>
          <a:stretch>
            <a:fillRect/>
          </a:stretch>
        </p:blipFill>
        <p:spPr>
          <a:xfrm>
            <a:off x="4419075" y="2528300"/>
            <a:ext cx="2383575" cy="2383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0" y="-143375"/>
            <a:ext cx="92340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Benchmark: </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a:t>
            </a:r>
            <a:r>
              <a:rPr lang="en" sz="4000" u="sng"/>
              <a:t>on 13</a:t>
            </a:r>
            <a:r>
              <a:rPr lang="en" sz="4000"/>
              <a:t>:</a:t>
            </a:r>
            <a:r>
              <a:rPr lang="en" sz="3400"/>
              <a:t>unit wrap-up share real world perspectives  </a:t>
            </a:r>
            <a:endParaRPr sz="3400"/>
          </a:p>
        </p:txBody>
      </p:sp>
      <p:pic>
        <p:nvPicPr>
          <p:cNvPr id="134" name="Google Shape;134;p23"/>
          <p:cNvPicPr preferRelativeResize="0"/>
          <p:nvPr/>
        </p:nvPicPr>
        <p:blipFill>
          <a:blip r:embed="rId4">
            <a:alphaModFix/>
          </a:blip>
          <a:stretch>
            <a:fillRect/>
          </a:stretch>
        </p:blipFill>
        <p:spPr>
          <a:xfrm>
            <a:off x="293950" y="608425"/>
            <a:ext cx="2763450" cy="4570551"/>
          </a:xfrm>
          <a:prstGeom prst="rect">
            <a:avLst/>
          </a:prstGeom>
          <a:noFill/>
          <a:ln>
            <a:noFill/>
          </a:ln>
        </p:spPr>
      </p:pic>
      <p:sp>
        <p:nvSpPr>
          <p:cNvPr id="135" name="Google Shape;135;p23"/>
          <p:cNvSpPr/>
          <p:nvPr/>
        </p:nvSpPr>
        <p:spPr>
          <a:xfrm>
            <a:off x="3155350" y="3536825"/>
            <a:ext cx="5718900" cy="10908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400">
              <a:solidFill>
                <a:srgbClr val="212529"/>
              </a:solidFill>
              <a:latin typeface="Source Code Pro"/>
              <a:ea typeface="Source Code Pro"/>
              <a:cs typeface="Source Code Pro"/>
              <a:sym typeface="Source Code Pro"/>
            </a:endParaRPr>
          </a:p>
          <a:p>
            <a:pPr marL="0" lvl="0" indent="0" algn="l" rtl="0">
              <a:lnSpc>
                <a:spcPct val="115000"/>
              </a:lnSpc>
              <a:spcBef>
                <a:spcPts val="1400"/>
              </a:spcBef>
              <a:spcAft>
                <a:spcPts val="0"/>
              </a:spcAft>
              <a:buNone/>
            </a:pPr>
            <a:r>
              <a:rPr lang="en" sz="2400">
                <a:solidFill>
                  <a:srgbClr val="212529"/>
                </a:solidFill>
                <a:latin typeface="Source Code Pro"/>
                <a:ea typeface="Source Code Pro"/>
                <a:cs typeface="Source Code Pro"/>
                <a:sym typeface="Source Code Pro"/>
              </a:rPr>
              <a:t>How do humans choices impact plant and animal ecosystems?</a:t>
            </a:r>
            <a:endParaRPr sz="2400">
              <a:solidFill>
                <a:srgbClr val="212529"/>
              </a:solidFill>
              <a:latin typeface="Source Code Pro"/>
              <a:ea typeface="Source Code Pro"/>
              <a:cs typeface="Source Code Pro"/>
              <a:sym typeface="Source Code Pro"/>
            </a:endParaRPr>
          </a:p>
          <a:p>
            <a:pPr marL="0" lvl="0" indent="0" algn="l" rtl="0">
              <a:spcBef>
                <a:spcPts val="1400"/>
              </a:spcBef>
              <a:spcAft>
                <a:spcPts val="0"/>
              </a:spcAft>
              <a:buNone/>
            </a:pPr>
            <a:endParaRPr sz="2400">
              <a:latin typeface="Source Code Pro"/>
              <a:ea typeface="Source Code Pro"/>
              <a:cs typeface="Source Code Pro"/>
              <a:sym typeface="Source Code Pro"/>
            </a:endParaRPr>
          </a:p>
        </p:txBody>
      </p:sp>
      <p:pic>
        <p:nvPicPr>
          <p:cNvPr id="136" name="Google Shape;136;p23"/>
          <p:cNvPicPr preferRelativeResize="0"/>
          <p:nvPr/>
        </p:nvPicPr>
        <p:blipFill>
          <a:blip r:embed="rId5">
            <a:alphaModFix/>
          </a:blip>
          <a:stretch>
            <a:fillRect/>
          </a:stretch>
        </p:blipFill>
        <p:spPr>
          <a:xfrm>
            <a:off x="4750825" y="792300"/>
            <a:ext cx="2527950" cy="2527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11700" y="1550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Guided practice: work with a group</a:t>
            </a:r>
            <a:endParaRPr/>
          </a:p>
        </p:txBody>
      </p:sp>
      <p:pic>
        <p:nvPicPr>
          <p:cNvPr id="142" name="Google Shape;142;p24"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6628325" y="155075"/>
            <a:ext cx="2102326" cy="1576725"/>
          </a:xfrm>
          <a:prstGeom prst="rect">
            <a:avLst/>
          </a:prstGeom>
          <a:noFill/>
          <a:ln>
            <a:noFill/>
          </a:ln>
        </p:spPr>
      </p:pic>
      <p:pic>
        <p:nvPicPr>
          <p:cNvPr id="143" name="Google Shape;143;p24"/>
          <p:cNvPicPr preferRelativeResize="0"/>
          <p:nvPr/>
        </p:nvPicPr>
        <p:blipFill>
          <a:blip r:embed="rId5">
            <a:alphaModFix/>
          </a:blip>
          <a:stretch>
            <a:fillRect/>
          </a:stretch>
        </p:blipFill>
        <p:spPr>
          <a:xfrm>
            <a:off x="311701" y="1089688"/>
            <a:ext cx="3207799" cy="3882625"/>
          </a:xfrm>
          <a:prstGeom prst="rect">
            <a:avLst/>
          </a:prstGeom>
          <a:noFill/>
          <a:ln>
            <a:noFill/>
          </a:ln>
        </p:spPr>
      </p:pic>
      <p:sp>
        <p:nvSpPr>
          <p:cNvPr id="144" name="Google Shape;144;p24"/>
          <p:cNvSpPr txBox="1"/>
          <p:nvPr/>
        </p:nvSpPr>
        <p:spPr>
          <a:xfrm>
            <a:off x="3908750" y="3235300"/>
            <a:ext cx="4923600" cy="16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Use the different print sources within Unit One, Cultivating Natural Resources. Answer the question: </a:t>
            </a:r>
            <a:r>
              <a:rPr lang="en" sz="1700" b="1">
                <a:solidFill>
                  <a:srgbClr val="212529"/>
                </a:solidFill>
                <a:latin typeface="Source Code Pro"/>
                <a:ea typeface="Source Code Pro"/>
                <a:cs typeface="Source Code Pro"/>
                <a:sym typeface="Source Code Pro"/>
              </a:rPr>
              <a:t>How do human choices impact plant and animal ecosystems?</a:t>
            </a:r>
            <a:r>
              <a:rPr lang="en" b="1">
                <a:latin typeface="Source Code Pro"/>
                <a:ea typeface="Source Code Pro"/>
                <a:cs typeface="Source Code Pro"/>
                <a:sym typeface="Source Code Pro"/>
              </a:rPr>
              <a:t> </a:t>
            </a:r>
            <a:endParaRPr b="1">
              <a:latin typeface="Source Code Pro"/>
              <a:ea typeface="Source Code Pro"/>
              <a:cs typeface="Source Code Pro"/>
              <a:sym typeface="Source Code Pro"/>
            </a:endParaRPr>
          </a:p>
        </p:txBody>
      </p:sp>
      <p:pic>
        <p:nvPicPr>
          <p:cNvPr id="145" name="Google Shape;145;p24"/>
          <p:cNvPicPr preferRelativeResize="0"/>
          <p:nvPr/>
        </p:nvPicPr>
        <p:blipFill>
          <a:blip r:embed="rId6">
            <a:alphaModFix/>
          </a:blip>
          <a:stretch>
            <a:fillRect/>
          </a:stretch>
        </p:blipFill>
        <p:spPr>
          <a:xfrm>
            <a:off x="4062125" y="867400"/>
            <a:ext cx="2249900" cy="2249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406425" y="537175"/>
            <a:ext cx="8296800" cy="118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10:40-11:45</a:t>
            </a:r>
            <a:endParaRPr/>
          </a:p>
        </p:txBody>
      </p:sp>
      <p:pic>
        <p:nvPicPr>
          <p:cNvPr id="151" name="Google Shape;151;p25" descr="math"/>
          <p:cNvPicPr preferRelativeResize="0"/>
          <p:nvPr/>
        </p:nvPicPr>
        <p:blipFill>
          <a:blip r:embed="rId3">
            <a:alphaModFix/>
          </a:blip>
          <a:stretch>
            <a:fillRect/>
          </a:stretch>
        </p:blipFill>
        <p:spPr>
          <a:xfrm>
            <a:off x="2676525" y="1352550"/>
            <a:ext cx="3790950" cy="3790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717500" y="317700"/>
            <a:ext cx="8004300" cy="89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Eureka: Module 2- Lesson 10 </a:t>
            </a:r>
            <a:endParaRPr/>
          </a:p>
        </p:txBody>
      </p:sp>
      <p:sp>
        <p:nvSpPr>
          <p:cNvPr id="157" name="Google Shape;157;p26"/>
          <p:cNvSpPr txBox="1">
            <a:spLocks noGrp="1"/>
          </p:cNvSpPr>
          <p:nvPr>
            <p:ph type="body" idx="1"/>
          </p:nvPr>
        </p:nvSpPr>
        <p:spPr>
          <a:xfrm>
            <a:off x="531225" y="1211350"/>
            <a:ext cx="7877400" cy="35043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solidFill>
                  <a:srgbClr val="000000"/>
                </a:solidFill>
              </a:rPr>
              <a:t>Application Problem page 185 </a:t>
            </a:r>
            <a:r>
              <a:rPr lang="en">
                <a:solidFill>
                  <a:srgbClr val="FFFFFF"/>
                </a:solidFill>
              </a:rPr>
              <a:t>-</a:t>
            </a:r>
            <a:r>
              <a:rPr lang="en">
                <a:solidFill>
                  <a:srgbClr val="0000FF"/>
                </a:solidFill>
              </a:rPr>
              <a:t> </a:t>
            </a:r>
            <a:r>
              <a:rPr lang="en"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4 minutes</a:t>
            </a:r>
            <a:endParaRPr>
              <a:solidFill>
                <a:srgbClr val="0000FF"/>
              </a:solidFill>
            </a:endParaRPr>
          </a:p>
          <a:p>
            <a:pPr marL="457200" lvl="0" indent="-342900" algn="l" rtl="0">
              <a:spcBef>
                <a:spcPts val="0"/>
              </a:spcBef>
              <a:spcAft>
                <a:spcPts val="0"/>
              </a:spcAft>
              <a:buClr>
                <a:srgbClr val="000000"/>
              </a:buClr>
              <a:buSzPts val="1800"/>
              <a:buAutoNum type="arabicPeriod"/>
            </a:pPr>
            <a:r>
              <a:rPr lang="en"/>
              <a:t>Review</a:t>
            </a:r>
            <a:r>
              <a:rPr lang="en" u="sng">
                <a:solidFill>
                  <a:schemeClr val="hlink"/>
                </a:solidFill>
                <a:hlinkClick r:id="rId4"/>
              </a:rPr>
              <a:t> M2 Lesson 10 Video</a:t>
            </a:r>
            <a:endParaRPr/>
          </a:p>
          <a:p>
            <a:pPr marL="457200" lvl="0" indent="-342900" algn="l" rtl="0">
              <a:spcBef>
                <a:spcPts val="0"/>
              </a:spcBef>
              <a:spcAft>
                <a:spcPts val="0"/>
              </a:spcAft>
              <a:buClr>
                <a:srgbClr val="000000"/>
              </a:buClr>
              <a:buSzPts val="1800"/>
              <a:buAutoNum type="arabicPeriod"/>
            </a:pPr>
            <a:r>
              <a:rPr lang="en"/>
              <a:t>Learn Pages </a:t>
            </a:r>
            <a:endParaRPr sz="1800"/>
          </a:p>
          <a:p>
            <a:pPr marL="914400" lvl="1" indent="-342900" algn="l" rtl="0">
              <a:spcBef>
                <a:spcPts val="0"/>
              </a:spcBef>
              <a:spcAft>
                <a:spcPts val="0"/>
              </a:spcAft>
              <a:buSzPts val="1800"/>
              <a:buAutoNum type="alphaLcPeriod"/>
            </a:pPr>
            <a:r>
              <a:rPr lang="en" sz="1800"/>
              <a:t>Practice 187-188</a:t>
            </a:r>
            <a:endParaRPr sz="1800"/>
          </a:p>
          <a:p>
            <a:pPr marL="914400" lvl="1" indent="-342900" algn="l" rtl="0">
              <a:spcBef>
                <a:spcPts val="0"/>
              </a:spcBef>
              <a:spcAft>
                <a:spcPts val="0"/>
              </a:spcAft>
              <a:buSzPts val="1800"/>
              <a:buAutoNum type="alphaLcPeriod"/>
            </a:pPr>
            <a:r>
              <a:rPr lang="en" sz="1800"/>
              <a:t>Exit ticket in </a:t>
            </a:r>
            <a:r>
              <a:rPr lang="en" sz="1800">
                <a:solidFill>
                  <a:srgbClr val="980000"/>
                </a:solidFill>
              </a:rPr>
              <a:t>Schoology</a:t>
            </a:r>
            <a:endParaRPr sz="1800">
              <a:solidFill>
                <a:srgbClr val="980000"/>
              </a:solidFill>
            </a:endParaRPr>
          </a:p>
          <a:p>
            <a:pPr marL="914400" lvl="0" indent="0" algn="l" rtl="0">
              <a:spcBef>
                <a:spcPts val="1600"/>
              </a:spcBef>
              <a:spcAft>
                <a:spcPts val="0"/>
              </a:spcAft>
              <a:buNone/>
            </a:pPr>
            <a:endParaRPr sz="800">
              <a:solidFill>
                <a:srgbClr val="980000"/>
              </a:solidFill>
              <a:highlight>
                <a:srgbClr val="FFFF00"/>
              </a:highlight>
            </a:endParaRPr>
          </a:p>
          <a:p>
            <a:pPr marL="457200" lvl="0" indent="-342900" algn="l" rtl="0">
              <a:spcBef>
                <a:spcPts val="1600"/>
              </a:spcBef>
              <a:spcAft>
                <a:spcPts val="0"/>
              </a:spcAft>
              <a:buClr>
                <a:srgbClr val="000000"/>
              </a:buClr>
              <a:buSzPts val="1800"/>
              <a:buAutoNum type="arabicPeriod"/>
            </a:pPr>
            <a:r>
              <a:rPr lang="en">
                <a:solidFill>
                  <a:srgbClr val="980000"/>
                </a:solidFill>
              </a:rPr>
              <a:t>Independent Work Asynchronously this afternoon</a:t>
            </a:r>
            <a:endParaRPr sz="2200"/>
          </a:p>
          <a:p>
            <a:pPr marL="914400" lvl="1" indent="-342900" algn="l" rtl="0">
              <a:spcBef>
                <a:spcPts val="0"/>
              </a:spcBef>
              <a:spcAft>
                <a:spcPts val="0"/>
              </a:spcAft>
              <a:buSzPts val="1800"/>
              <a:buAutoNum type="alphaLcPeriod"/>
            </a:pPr>
            <a:r>
              <a:rPr lang="en" sz="1800"/>
              <a:t>Zearn M2L11 - </a:t>
            </a:r>
            <a:r>
              <a:rPr lang="en" sz="1800" b="1" u="sng"/>
              <a:t>BE ON LESSON 12</a:t>
            </a:r>
            <a:r>
              <a:rPr lang="en" sz="1800"/>
              <a:t> </a:t>
            </a:r>
            <a:endParaRPr sz="1800"/>
          </a:p>
          <a:p>
            <a:pPr marL="914400" lvl="1" indent="-342900" algn="l" rtl="0">
              <a:spcBef>
                <a:spcPts val="0"/>
              </a:spcBef>
              <a:spcAft>
                <a:spcPts val="0"/>
              </a:spcAft>
              <a:buSzPts val="1800"/>
              <a:buAutoNum type="alphaLcPeriod"/>
            </a:pPr>
            <a:r>
              <a:rPr lang="en" sz="1800"/>
              <a:t>Take the math Quiz in the 10-23 folder</a:t>
            </a:r>
            <a:endParaRPr sz="1800"/>
          </a:p>
          <a:p>
            <a:pPr marL="914400" lvl="0" indent="0" algn="l" rtl="0">
              <a:spcBef>
                <a:spcPts val="1600"/>
              </a:spcBef>
              <a:spcAft>
                <a:spcPts val="0"/>
              </a:spcAft>
              <a:buNone/>
            </a:pPr>
            <a:endParaRPr sz="1800">
              <a:solidFill>
                <a:srgbClr val="00FF00"/>
              </a:solidFill>
            </a:endParaRPr>
          </a:p>
          <a:p>
            <a:pPr marL="914400" lvl="0" indent="0" algn="l" rtl="0">
              <a:spcBef>
                <a:spcPts val="1600"/>
              </a:spcBef>
              <a:spcAft>
                <a:spcPts val="1600"/>
              </a:spcAft>
              <a:buNone/>
            </a:pPr>
            <a:endParaRPr/>
          </a:p>
        </p:txBody>
      </p:sp>
      <p:pic>
        <p:nvPicPr>
          <p:cNvPr id="158" name="Google Shape;158;p26" descr="This timer counts down silently until it reaches 0:00, then a police siren sounds to alert you that time is up." title="4 Minute Timer">
            <a:hlinkClick r:id="rId5"/>
          </p:cNvPr>
          <p:cNvPicPr preferRelativeResize="0"/>
          <p:nvPr/>
        </p:nvPicPr>
        <p:blipFill>
          <a:blip r:embed="rId6">
            <a:alphaModFix/>
          </a:blip>
          <a:stretch>
            <a:fillRect/>
          </a:stretch>
        </p:blipFill>
        <p:spPr>
          <a:xfrm>
            <a:off x="7072900" y="87450"/>
            <a:ext cx="1938750" cy="14540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406425" y="1348725"/>
            <a:ext cx="8296800" cy="24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Afternoon check in </a:t>
            </a:r>
            <a:endParaRPr/>
          </a:p>
          <a:p>
            <a:pPr marL="0" lvl="0" indent="0" algn="ctr" rtl="0">
              <a:spcBef>
                <a:spcPts val="0"/>
              </a:spcBef>
              <a:spcAft>
                <a:spcPts val="0"/>
              </a:spcAft>
              <a:buNone/>
            </a:pPr>
            <a:r>
              <a:rPr lang="en"/>
              <a:t>12:25</a:t>
            </a:r>
            <a:endParaRPr/>
          </a:p>
          <a:p>
            <a:pPr marL="0" lvl="0" indent="0" algn="ctr" rtl="0">
              <a:spcBef>
                <a:spcPts val="0"/>
              </a:spcBef>
              <a:spcAft>
                <a:spcPts val="0"/>
              </a:spcAft>
              <a:buNone/>
            </a:pPr>
            <a:endParaRPr/>
          </a:p>
        </p:txBody>
      </p:sp>
      <p:pic>
        <p:nvPicPr>
          <p:cNvPr id="164" name="Google Shape;164;p27" descr="Bitmoji Image"/>
          <p:cNvPicPr preferRelativeResize="0"/>
          <p:nvPr/>
        </p:nvPicPr>
        <p:blipFill>
          <a:blip r:embed="rId3">
            <a:alphaModFix/>
          </a:blip>
          <a:stretch>
            <a:fillRect/>
          </a:stretch>
        </p:blipFill>
        <p:spPr>
          <a:xfrm>
            <a:off x="53750" y="617750"/>
            <a:ext cx="3790950" cy="3790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a:t>
            </a:r>
            <a:endParaRPr/>
          </a:p>
        </p:txBody>
      </p:sp>
      <p:sp>
        <p:nvSpPr>
          <p:cNvPr id="170" name="Google Shape;170;p28"/>
          <p:cNvSpPr txBox="1">
            <a:spLocks noGrp="1"/>
          </p:cNvSpPr>
          <p:nvPr>
            <p:ph type="body" idx="1"/>
          </p:nvPr>
        </p:nvSpPr>
        <p:spPr>
          <a:xfrm>
            <a:off x="140925" y="1533450"/>
            <a:ext cx="42543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t>Independent Practice</a:t>
            </a:r>
            <a:endParaRPr sz="1800" u="sng"/>
          </a:p>
          <a:p>
            <a:pPr marL="457200" lvl="0" indent="-342900" algn="l" rtl="0">
              <a:spcBef>
                <a:spcPts val="1600"/>
              </a:spcBef>
              <a:spcAft>
                <a:spcPts val="0"/>
              </a:spcAft>
              <a:buSzPts val="1800"/>
              <a:buChar char="●"/>
            </a:pPr>
            <a:r>
              <a:rPr lang="en" sz="1800"/>
              <a:t>Complete end of the unit assessment </a:t>
            </a:r>
            <a:r>
              <a:rPr lang="en" sz="1800" b="1"/>
              <a:t>Unit 1, Week 3</a:t>
            </a:r>
            <a:r>
              <a:rPr lang="en" sz="1800"/>
              <a:t> on Benchmark in </a:t>
            </a:r>
            <a:r>
              <a:rPr lang="en" sz="1800">
                <a:solidFill>
                  <a:srgbClr val="980000"/>
                </a:solidFill>
              </a:rPr>
              <a:t>SCHOOLOGY</a:t>
            </a:r>
            <a:r>
              <a:rPr lang="en" sz="1800"/>
              <a:t>.</a:t>
            </a:r>
            <a:endParaRPr sz="1800"/>
          </a:p>
        </p:txBody>
      </p:sp>
      <p:pic>
        <p:nvPicPr>
          <p:cNvPr id="171" name="Google Shape;171;p28"/>
          <p:cNvPicPr preferRelativeResize="0"/>
          <p:nvPr/>
        </p:nvPicPr>
        <p:blipFill>
          <a:blip r:embed="rId3">
            <a:alphaModFix/>
          </a:blip>
          <a:stretch>
            <a:fillRect/>
          </a:stretch>
        </p:blipFill>
        <p:spPr>
          <a:xfrm>
            <a:off x="4666350" y="1184075"/>
            <a:ext cx="3744850" cy="3744850"/>
          </a:xfrm>
          <a:prstGeom prst="rect">
            <a:avLst/>
          </a:prstGeom>
          <a:noFill/>
          <a:ln>
            <a:noFill/>
          </a:ln>
        </p:spPr>
      </p:pic>
      <p:sp>
        <p:nvSpPr>
          <p:cNvPr id="172" name="Google Shape;172;p28"/>
          <p:cNvSpPr txBox="1"/>
          <p:nvPr/>
        </p:nvSpPr>
        <p:spPr>
          <a:xfrm>
            <a:off x="5647800" y="1184075"/>
            <a:ext cx="1572300" cy="5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300" b="1">
                <a:latin typeface="Amatic SC"/>
                <a:ea typeface="Amatic SC"/>
                <a:cs typeface="Amatic SC"/>
                <a:sym typeface="Amatic SC"/>
              </a:rPr>
              <a:t>GOOD LUCK!</a:t>
            </a:r>
            <a:endParaRPr sz="3300" b="1">
              <a:latin typeface="Amatic SC"/>
              <a:ea typeface="Amatic SC"/>
              <a:cs typeface="Amatic SC"/>
              <a:sym typeface="Amatic S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304850" y="131475"/>
            <a:ext cx="8416800" cy="81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980000"/>
                </a:solidFill>
              </a:rPr>
              <a:t>Happy friday!</a:t>
            </a:r>
            <a:endParaRPr sz="2000">
              <a:solidFill>
                <a:srgbClr val="980000"/>
              </a:solidFill>
            </a:endParaRPr>
          </a:p>
          <a:p>
            <a:pPr marL="0" lvl="0" indent="0" algn="l" rtl="0">
              <a:spcBef>
                <a:spcPts val="0"/>
              </a:spcBef>
              <a:spcAft>
                <a:spcPts val="0"/>
              </a:spcAft>
              <a:buNone/>
            </a:pPr>
            <a:r>
              <a:rPr lang="en" sz="2900"/>
              <a:t>Afternoon/Asynchronous Work</a:t>
            </a:r>
            <a:endParaRPr sz="2900"/>
          </a:p>
        </p:txBody>
      </p:sp>
      <p:sp>
        <p:nvSpPr>
          <p:cNvPr id="178" name="Google Shape;178;p29"/>
          <p:cNvSpPr txBox="1">
            <a:spLocks noGrp="1"/>
          </p:cNvSpPr>
          <p:nvPr>
            <p:ph type="body" idx="1"/>
          </p:nvPr>
        </p:nvSpPr>
        <p:spPr>
          <a:xfrm>
            <a:off x="171650" y="947475"/>
            <a:ext cx="7027200" cy="41412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rgbClr val="980000"/>
                </a:solidFill>
              </a:rPr>
              <a:t>Independent Work In Schoology: </a:t>
            </a:r>
            <a:endParaRPr sz="1400">
              <a:solidFill>
                <a:srgbClr val="000000"/>
              </a:solidFill>
              <a:highlight>
                <a:srgbClr val="FFFFFF"/>
              </a:highlight>
            </a:endParaRPr>
          </a:p>
          <a:p>
            <a:pPr marL="457200" marR="0" lvl="0" indent="-317500" algn="l" rtl="0">
              <a:spcBef>
                <a:spcPts val="1600"/>
              </a:spcBef>
              <a:spcAft>
                <a:spcPts val="0"/>
              </a:spcAft>
              <a:buClr>
                <a:srgbClr val="000000"/>
              </a:buClr>
              <a:buSzPts val="1400"/>
              <a:buAutoNum type="arabicPeriod"/>
            </a:pPr>
            <a:r>
              <a:rPr lang="en" sz="1400">
                <a:solidFill>
                  <a:srgbClr val="000000"/>
                </a:solidFill>
                <a:highlight>
                  <a:srgbClr val="FFFFFF"/>
                </a:highlight>
              </a:rPr>
              <a:t>Ensure that all tasks in 10-22 folder are completed. Your </a:t>
            </a:r>
            <a:r>
              <a:rPr lang="en" sz="1400" b="1">
                <a:solidFill>
                  <a:srgbClr val="FF0000"/>
                </a:solidFill>
                <a:highlight>
                  <a:srgbClr val="FFFFFF"/>
                </a:highlight>
              </a:rPr>
              <a:t>Benchmark assessment and Math Quiz MUST be completed TODAY</a:t>
            </a:r>
            <a:r>
              <a:rPr lang="en" sz="1400">
                <a:solidFill>
                  <a:srgbClr val="000000"/>
                </a:solidFill>
                <a:highlight>
                  <a:srgbClr val="FFFFFF"/>
                </a:highlight>
              </a:rPr>
              <a:t>. Your </a:t>
            </a:r>
            <a:r>
              <a:rPr lang="en" sz="1400" b="1">
                <a:solidFill>
                  <a:srgbClr val="3C78D8"/>
                </a:solidFill>
                <a:highlight>
                  <a:srgbClr val="FFFFFF"/>
                </a:highlight>
              </a:rPr>
              <a:t>FINAL paper is due by SATURDAY at 10pm </a:t>
            </a:r>
            <a:endParaRPr sz="1400" b="1">
              <a:solidFill>
                <a:srgbClr val="3C78D8"/>
              </a:solidFill>
              <a:highlight>
                <a:schemeClr val="lt1"/>
              </a:highlight>
            </a:endParaRPr>
          </a:p>
          <a:p>
            <a:pPr marL="0" marR="0" lvl="0" indent="0" algn="l" rtl="0">
              <a:spcBef>
                <a:spcPts val="1700"/>
              </a:spcBef>
              <a:spcAft>
                <a:spcPts val="0"/>
              </a:spcAft>
              <a:buNone/>
            </a:pPr>
            <a:r>
              <a:rPr lang="en" sz="1400" u="sng">
                <a:solidFill>
                  <a:srgbClr val="980000"/>
                </a:solidFill>
              </a:rPr>
              <a:t>Daily Additional Independent Work:													</a:t>
            </a:r>
            <a:r>
              <a:rPr lang="en" sz="1400" b="1" i="1">
                <a:solidFill>
                  <a:srgbClr val="000000"/>
                </a:solidFill>
                <a:highlight>
                  <a:srgbClr val="FFF2CC"/>
                </a:highlight>
              </a:rPr>
              <a:t>NO READWORKS THIS WEEK</a:t>
            </a:r>
            <a:endParaRPr sz="1400" b="1" i="1">
              <a:solidFill>
                <a:srgbClr val="000000"/>
              </a:solidFill>
              <a:highlight>
                <a:srgbClr val="FFF2CC"/>
              </a:highlight>
            </a:endParaRPr>
          </a:p>
          <a:p>
            <a:pPr marL="457200" marR="0" lvl="0" indent="-317500" algn="l" rtl="0">
              <a:spcBef>
                <a:spcPts val="1700"/>
              </a:spcBef>
              <a:spcAft>
                <a:spcPts val="0"/>
              </a:spcAft>
              <a:buClr>
                <a:srgbClr val="000000"/>
              </a:buClr>
              <a:buSzPts val="1400"/>
              <a:buAutoNum type="arabicPeriod"/>
            </a:pPr>
            <a:r>
              <a:rPr lang="en" sz="1400">
                <a:solidFill>
                  <a:srgbClr val="000000"/>
                </a:solidFill>
                <a:highlight>
                  <a:srgbClr val="FFFFFF"/>
                </a:highlight>
              </a:rPr>
              <a:t>Choice read for 30 minutes - </a:t>
            </a:r>
            <a:r>
              <a:rPr lang="en" sz="1400" i="1">
                <a:solidFill>
                  <a:srgbClr val="000000"/>
                </a:solidFill>
                <a:highlight>
                  <a:srgbClr val="FFFFFF"/>
                </a:highlight>
              </a:rPr>
              <a:t>using books on your bookshelf in Benchmark </a:t>
            </a:r>
            <a:r>
              <a:rPr lang="en" sz="1400" b="1">
                <a:solidFill>
                  <a:srgbClr val="FF00FF"/>
                </a:solidFill>
                <a:highlight>
                  <a:srgbClr val="FFFFFF"/>
                </a:highlight>
              </a:rPr>
              <a:t>(some was DONE this morning)</a:t>
            </a:r>
            <a:endParaRPr sz="1200" b="1">
              <a:solidFill>
                <a:srgbClr val="FF00FF"/>
              </a:solidFill>
              <a:highlight>
                <a:srgbClr val="FFFF00"/>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chemeClr val="lt1"/>
                </a:highlight>
              </a:rPr>
              <a:t>Complete </a:t>
            </a:r>
            <a:r>
              <a:rPr lang="en" sz="1400" u="sng">
                <a:solidFill>
                  <a:schemeClr val="hlink"/>
                </a:solidFill>
                <a:highlight>
                  <a:schemeClr val="lt1"/>
                </a:highlight>
                <a:hlinkClick r:id="rId3"/>
              </a:rPr>
              <a:t>Zearn</a:t>
            </a:r>
            <a:r>
              <a:rPr lang="en" sz="1400">
                <a:solidFill>
                  <a:srgbClr val="000000"/>
                </a:solidFill>
                <a:highlight>
                  <a:schemeClr val="lt1"/>
                </a:highlight>
              </a:rPr>
              <a:t> M2L11</a:t>
            </a:r>
            <a:r>
              <a:rPr lang="en" sz="1400">
                <a:solidFill>
                  <a:srgbClr val="FF0000"/>
                </a:solidFill>
                <a:highlight>
                  <a:schemeClr val="lt1"/>
                </a:highlight>
              </a:rPr>
              <a:t> (be on lesson 12)</a:t>
            </a:r>
            <a:endParaRPr sz="1400">
              <a:solidFill>
                <a:srgbClr val="FF0000"/>
              </a:solidFill>
              <a:highlight>
                <a:schemeClr val="lt1"/>
              </a:highlight>
            </a:endParaRPr>
          </a:p>
          <a:p>
            <a:pPr marL="0" marR="0" lvl="0" indent="0" algn="ctr" rtl="0">
              <a:spcBef>
                <a:spcPts val="1700"/>
              </a:spcBef>
              <a:spcAft>
                <a:spcPts val="0"/>
              </a:spcAft>
              <a:buNone/>
            </a:pPr>
            <a:r>
              <a:rPr lang="en" sz="1400">
                <a:solidFill>
                  <a:srgbClr val="000000"/>
                </a:solidFill>
              </a:rPr>
              <a:t>*REMINDER - STEAM IS TODAY</a:t>
            </a:r>
            <a:endParaRPr sz="1400">
              <a:solidFill>
                <a:srgbClr val="000000"/>
              </a:solidFill>
            </a:endParaRPr>
          </a:p>
          <a:p>
            <a:pPr marL="0" lvl="0" indent="0" algn="l" rtl="0">
              <a:spcBef>
                <a:spcPts val="1700"/>
              </a:spcBef>
              <a:spcAft>
                <a:spcPts val="1600"/>
              </a:spcAft>
              <a:buNone/>
            </a:pPr>
            <a:endParaRPr sz="1600">
              <a:solidFill>
                <a:srgbClr val="000000"/>
              </a:solidFill>
              <a:highlight>
                <a:srgbClr val="FFFF00"/>
              </a:highlight>
            </a:endParaRPr>
          </a:p>
        </p:txBody>
      </p:sp>
      <p:pic>
        <p:nvPicPr>
          <p:cNvPr id="179" name="Google Shape;179;p29" descr="reading"/>
          <p:cNvPicPr preferRelativeResize="0"/>
          <p:nvPr/>
        </p:nvPicPr>
        <p:blipFill>
          <a:blip r:embed="rId4">
            <a:alphaModFix/>
          </a:blip>
          <a:stretch>
            <a:fillRect/>
          </a:stretch>
        </p:blipFill>
        <p:spPr>
          <a:xfrm>
            <a:off x="6701438" y="2916925"/>
            <a:ext cx="1760025" cy="1760025"/>
          </a:xfrm>
          <a:prstGeom prst="rect">
            <a:avLst/>
          </a:prstGeom>
          <a:noFill/>
          <a:ln>
            <a:noFill/>
          </a:ln>
        </p:spPr>
      </p:pic>
      <p:pic>
        <p:nvPicPr>
          <p:cNvPr id="180" name="Google Shape;180;p29"/>
          <p:cNvPicPr preferRelativeResize="0"/>
          <p:nvPr/>
        </p:nvPicPr>
        <p:blipFill>
          <a:blip r:embed="rId5">
            <a:alphaModFix/>
          </a:blip>
          <a:stretch>
            <a:fillRect/>
          </a:stretch>
        </p:blipFill>
        <p:spPr>
          <a:xfrm>
            <a:off x="7065350" y="-46200"/>
            <a:ext cx="2027150" cy="2027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2594725" y="392150"/>
            <a:ext cx="6237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Friday</a:t>
            </a:r>
            <a:endParaRPr/>
          </a:p>
          <a:p>
            <a:pPr marL="0" lvl="0" indent="0" algn="ctr" rtl="0">
              <a:spcBef>
                <a:spcPts val="0"/>
              </a:spcBef>
              <a:spcAft>
                <a:spcPts val="0"/>
              </a:spcAft>
              <a:buNone/>
            </a:pPr>
            <a:r>
              <a:rPr lang="en"/>
              <a:t>October 23, 2020</a:t>
            </a:r>
            <a:endParaRPr/>
          </a:p>
        </p:txBody>
      </p:sp>
      <p:sp>
        <p:nvSpPr>
          <p:cNvPr id="64" name="Google Shape;64;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SEL </a:t>
            </a:r>
            <a:r>
              <a:rPr lang="en" u="sng">
                <a:solidFill>
                  <a:schemeClr val="hlink"/>
                </a:solidFill>
                <a:hlinkClick r:id="rId3"/>
              </a:rPr>
              <a:t>Video</a:t>
            </a:r>
            <a:r>
              <a:rPr lang="en"/>
              <a:t>: Why do we laugh?</a:t>
            </a:r>
            <a:endParaRPr/>
          </a:p>
        </p:txBody>
      </p:sp>
      <p:pic>
        <p:nvPicPr>
          <p:cNvPr id="65" name="Google Shape;65;p14" descr="welcome"/>
          <p:cNvPicPr preferRelativeResize="0"/>
          <p:nvPr/>
        </p:nvPicPr>
        <p:blipFill>
          <a:blip r:embed="rId4">
            <a:alphaModFix/>
          </a:blip>
          <a:stretch>
            <a:fillRect/>
          </a:stretch>
        </p:blipFill>
        <p:spPr>
          <a:xfrm>
            <a:off x="83400" y="470025"/>
            <a:ext cx="2803950" cy="2803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1397950" y="192025"/>
            <a:ext cx="6348101" cy="4759450"/>
          </a:xfrm>
          <a:prstGeom prst="rect">
            <a:avLst/>
          </a:prstGeom>
          <a:noFill/>
          <a:ln>
            <a:noFill/>
          </a:ln>
        </p:spPr>
      </p:pic>
      <p:pic>
        <p:nvPicPr>
          <p:cNvPr id="71" name="Google Shape;71;p15" descr="Bitmoji Image"/>
          <p:cNvPicPr preferRelativeResize="0"/>
          <p:nvPr/>
        </p:nvPicPr>
        <p:blipFill>
          <a:blip r:embed="rId4">
            <a:alphaModFix/>
          </a:blip>
          <a:stretch>
            <a:fillRect/>
          </a:stretch>
        </p:blipFill>
        <p:spPr>
          <a:xfrm>
            <a:off x="14700" y="0"/>
            <a:ext cx="1383250" cy="1383250"/>
          </a:xfrm>
          <a:prstGeom prst="rect">
            <a:avLst/>
          </a:prstGeom>
          <a:noFill/>
          <a:ln>
            <a:noFill/>
          </a:ln>
        </p:spPr>
      </p:pic>
      <p:pic>
        <p:nvPicPr>
          <p:cNvPr id="72" name="Google Shape;72;p15" descr="Clientmoji"/>
          <p:cNvPicPr preferRelativeResize="0"/>
          <p:nvPr/>
        </p:nvPicPr>
        <p:blipFill>
          <a:blip r:embed="rId5">
            <a:alphaModFix/>
          </a:blip>
          <a:stretch>
            <a:fillRect/>
          </a:stretch>
        </p:blipFill>
        <p:spPr>
          <a:xfrm>
            <a:off x="7590200" y="3662400"/>
            <a:ext cx="1553800" cy="155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90050" y="448050"/>
            <a:ext cx="3154200" cy="11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ELA </a:t>
            </a:r>
            <a:endParaRPr sz="2400">
              <a:solidFill>
                <a:srgbClr val="93C47D"/>
              </a:solidFill>
              <a:latin typeface="Chelsea Market"/>
              <a:ea typeface="Chelsea Market"/>
              <a:cs typeface="Chelsea Market"/>
              <a:sym typeface="Chelsea Market"/>
            </a:endParaRPr>
          </a:p>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9:10-10:30</a:t>
            </a:r>
            <a:endParaRPr sz="2400">
              <a:solidFill>
                <a:srgbClr val="93C47D"/>
              </a:solidFill>
              <a:latin typeface="Chelsea Market"/>
              <a:ea typeface="Chelsea Market"/>
              <a:cs typeface="Chelsea Market"/>
              <a:sym typeface="Chelsea Market"/>
            </a:endParaRPr>
          </a:p>
        </p:txBody>
      </p:sp>
      <p:pic>
        <p:nvPicPr>
          <p:cNvPr id="78" name="Google Shape;78;p16" descr="globe"/>
          <p:cNvPicPr preferRelativeResize="0"/>
          <p:nvPr/>
        </p:nvPicPr>
        <p:blipFill>
          <a:blip r:embed="rId4">
            <a:alphaModFix/>
          </a:blip>
          <a:stretch>
            <a:fillRect/>
          </a:stretch>
        </p:blipFill>
        <p:spPr>
          <a:xfrm>
            <a:off x="5042200" y="106850"/>
            <a:ext cx="2370900" cy="2370900"/>
          </a:xfrm>
          <a:prstGeom prst="rect">
            <a:avLst/>
          </a:prstGeom>
          <a:noFill/>
          <a:ln>
            <a:noFill/>
          </a:ln>
        </p:spPr>
      </p:pic>
      <p:pic>
        <p:nvPicPr>
          <p:cNvPr id="79" name="Google Shape;79;p16"/>
          <p:cNvPicPr preferRelativeResize="0"/>
          <p:nvPr/>
        </p:nvPicPr>
        <p:blipFill>
          <a:blip r:embed="rId5">
            <a:alphaModFix/>
          </a:blip>
          <a:stretch>
            <a:fillRect/>
          </a:stretch>
        </p:blipFill>
        <p:spPr>
          <a:xfrm>
            <a:off x="0" y="2296613"/>
            <a:ext cx="2066275" cy="27534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3404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Benchmark:Week three:</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Lesso</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 </a:t>
            </a:r>
            <a:r>
              <a:rPr lang="en" sz="4000"/>
              <a:t>11: review the features and structures of poetry</a:t>
            </a:r>
            <a:endParaRPr sz="4000"/>
          </a:p>
        </p:txBody>
      </p:sp>
      <p:pic>
        <p:nvPicPr>
          <p:cNvPr id="85" name="Google Shape;85;p17"/>
          <p:cNvPicPr preferRelativeResize="0"/>
          <p:nvPr/>
        </p:nvPicPr>
        <p:blipFill>
          <a:blip r:embed="rId4">
            <a:alphaModFix/>
          </a:blip>
          <a:stretch>
            <a:fillRect/>
          </a:stretch>
        </p:blipFill>
        <p:spPr>
          <a:xfrm>
            <a:off x="436075" y="1608475"/>
            <a:ext cx="4458960" cy="3134651"/>
          </a:xfrm>
          <a:prstGeom prst="rect">
            <a:avLst/>
          </a:prstGeom>
          <a:noFill/>
          <a:ln>
            <a:noFill/>
          </a:ln>
        </p:spPr>
      </p:pic>
      <p:pic>
        <p:nvPicPr>
          <p:cNvPr id="86" name="Google Shape;86;p17"/>
          <p:cNvPicPr preferRelativeResize="0"/>
          <p:nvPr/>
        </p:nvPicPr>
        <p:blipFill>
          <a:blip r:embed="rId5">
            <a:alphaModFix/>
          </a:blip>
          <a:stretch>
            <a:fillRect/>
          </a:stretch>
        </p:blipFill>
        <p:spPr>
          <a:xfrm>
            <a:off x="5662950" y="1217600"/>
            <a:ext cx="3171128" cy="369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248900" y="231650"/>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Guided practice: work with a partner</a:t>
            </a:r>
            <a:endParaRPr/>
          </a:p>
        </p:txBody>
      </p:sp>
      <p:sp>
        <p:nvSpPr>
          <p:cNvPr id="92" name="Google Shape;92;p18"/>
          <p:cNvSpPr txBox="1"/>
          <p:nvPr/>
        </p:nvSpPr>
        <p:spPr>
          <a:xfrm>
            <a:off x="340525" y="1302650"/>
            <a:ext cx="4286100" cy="148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latin typeface="Source Code Pro"/>
                <a:ea typeface="Source Code Pro"/>
                <a:cs typeface="Source Code Pro"/>
                <a:sym typeface="Source Code Pro"/>
              </a:rPr>
              <a:t>Read aloud lines 25-44. Identify and discuss the features and structures you discover. In small groups, summarize the lines.</a:t>
            </a:r>
            <a:endParaRPr sz="1700">
              <a:latin typeface="Source Code Pro"/>
              <a:ea typeface="Source Code Pro"/>
              <a:cs typeface="Source Code Pro"/>
              <a:sym typeface="Source Code Pro"/>
            </a:endParaRPr>
          </a:p>
        </p:txBody>
      </p:sp>
      <p:pic>
        <p:nvPicPr>
          <p:cNvPr id="93" name="Google Shape;93;p18" descr="This timer counts down silently until it reaches 0:00, then a police siren sounds to alert you that time is up." title="4 Minute Timer">
            <a:hlinkClick r:id="rId3"/>
          </p:cNvPr>
          <p:cNvPicPr preferRelativeResize="0"/>
          <p:nvPr/>
        </p:nvPicPr>
        <p:blipFill>
          <a:blip r:embed="rId4">
            <a:alphaModFix/>
          </a:blip>
          <a:stretch>
            <a:fillRect/>
          </a:stretch>
        </p:blipFill>
        <p:spPr>
          <a:xfrm>
            <a:off x="1061958" y="3077475"/>
            <a:ext cx="2177267" cy="1632950"/>
          </a:xfrm>
          <a:prstGeom prst="rect">
            <a:avLst/>
          </a:prstGeom>
          <a:noFill/>
          <a:ln>
            <a:noFill/>
          </a:ln>
        </p:spPr>
      </p:pic>
      <p:pic>
        <p:nvPicPr>
          <p:cNvPr id="94" name="Google Shape;94;p18"/>
          <p:cNvPicPr preferRelativeResize="0"/>
          <p:nvPr/>
        </p:nvPicPr>
        <p:blipFill>
          <a:blip r:embed="rId5">
            <a:alphaModFix/>
          </a:blip>
          <a:stretch>
            <a:fillRect/>
          </a:stretch>
        </p:blipFill>
        <p:spPr>
          <a:xfrm>
            <a:off x="6400388" y="155450"/>
            <a:ext cx="2374886" cy="4868975"/>
          </a:xfrm>
          <a:prstGeom prst="rect">
            <a:avLst/>
          </a:prstGeom>
          <a:noFill/>
          <a:ln>
            <a:noFill/>
          </a:ln>
        </p:spPr>
      </p:pic>
      <p:pic>
        <p:nvPicPr>
          <p:cNvPr id="95" name="Google Shape;95;p18"/>
          <p:cNvPicPr preferRelativeResize="0"/>
          <p:nvPr/>
        </p:nvPicPr>
        <p:blipFill>
          <a:blip r:embed="rId6">
            <a:alphaModFix/>
          </a:blip>
          <a:stretch>
            <a:fillRect/>
          </a:stretch>
        </p:blipFill>
        <p:spPr>
          <a:xfrm>
            <a:off x="3908741" y="1330950"/>
            <a:ext cx="2248550" cy="2248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a:t>
            </a:r>
            <a:endParaRPr/>
          </a:p>
        </p:txBody>
      </p:sp>
      <p:sp>
        <p:nvSpPr>
          <p:cNvPr id="101" name="Google Shape;101;p19"/>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 in </a:t>
            </a:r>
            <a:r>
              <a:rPr lang="en" u="sng">
                <a:solidFill>
                  <a:srgbClr val="980000"/>
                </a:solidFill>
              </a:rPr>
              <a:t>SCHOOLOGY</a:t>
            </a:r>
            <a:endParaRPr u="sng">
              <a:solidFill>
                <a:srgbClr val="980000"/>
              </a:solidFill>
            </a:endParaRPr>
          </a:p>
          <a:p>
            <a:pPr marL="457200" lvl="0" indent="-317500" algn="l" rtl="0">
              <a:spcBef>
                <a:spcPts val="1600"/>
              </a:spcBef>
              <a:spcAft>
                <a:spcPts val="0"/>
              </a:spcAft>
              <a:buSzPts val="1400"/>
              <a:buChar char="●"/>
            </a:pPr>
            <a:r>
              <a:rPr lang="en">
                <a:highlight>
                  <a:srgbClr val="FFFFFF"/>
                </a:highlight>
              </a:rPr>
              <a:t>Under assignments in Benchmark, review the POETRY READING book and listen to different poems read aloud to you for 10 minutes. Which one is your favorite? Why? Summarize one poem that you listened to.</a:t>
            </a:r>
            <a:r>
              <a:rPr lang="en"/>
              <a:t/>
            </a:r>
            <a:br>
              <a:rPr lang="en"/>
            </a:b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457200" lvl="0" indent="0" algn="l" rtl="0">
              <a:spcBef>
                <a:spcPts val="1600"/>
              </a:spcBef>
              <a:spcAft>
                <a:spcPts val="1600"/>
              </a:spcAft>
              <a:buNone/>
            </a:pPr>
            <a:endParaRPr/>
          </a:p>
        </p:txBody>
      </p:sp>
      <p:sp>
        <p:nvSpPr>
          <p:cNvPr id="102" name="Google Shape;102;p19"/>
          <p:cNvSpPr txBox="1">
            <a:spLocks noGrp="1"/>
          </p:cNvSpPr>
          <p:nvPr>
            <p:ph type="body" idx="2"/>
          </p:nvPr>
        </p:nvSpPr>
        <p:spPr>
          <a:xfrm>
            <a:off x="4787975" y="1228675"/>
            <a:ext cx="3999900" cy="3340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Read independently from your bookshelf. </a:t>
            </a:r>
            <a:endParaRPr/>
          </a:p>
        </p:txBody>
      </p:sp>
      <p:pic>
        <p:nvPicPr>
          <p:cNvPr id="103" name="Google Shape;103;p19"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517288" y="3690640"/>
            <a:ext cx="1711675" cy="1283775"/>
          </a:xfrm>
          <a:prstGeom prst="rect">
            <a:avLst/>
          </a:prstGeom>
          <a:noFill/>
          <a:ln>
            <a:noFill/>
          </a:ln>
        </p:spPr>
      </p:pic>
      <p:pic>
        <p:nvPicPr>
          <p:cNvPr id="104" name="Google Shape;104;p19" descr="we can do it"/>
          <p:cNvPicPr preferRelativeResize="0"/>
          <p:nvPr/>
        </p:nvPicPr>
        <p:blipFill>
          <a:blip r:embed="rId5">
            <a:alphaModFix/>
          </a:blip>
          <a:stretch>
            <a:fillRect/>
          </a:stretch>
        </p:blipFill>
        <p:spPr>
          <a:xfrm>
            <a:off x="3488925" y="1975800"/>
            <a:ext cx="2954500" cy="2954500"/>
          </a:xfrm>
          <a:prstGeom prst="rect">
            <a:avLst/>
          </a:prstGeom>
          <a:noFill/>
          <a:ln>
            <a:noFill/>
          </a:ln>
        </p:spPr>
      </p:pic>
      <p:pic>
        <p:nvPicPr>
          <p:cNvPr id="105" name="Google Shape;105;p19"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7293088" y="1755877"/>
            <a:ext cx="1711675" cy="1283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248900" y="170400"/>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a:t>
            </a:r>
            <a:r>
              <a:rPr lang="en" u="sng"/>
              <a:t>lesson 12</a:t>
            </a:r>
            <a:r>
              <a:rPr lang="en"/>
              <a:t>: write an informative/explanatory essay: evaluate and reflect on writing</a:t>
            </a:r>
            <a:endParaRPr/>
          </a:p>
        </p:txBody>
      </p:sp>
      <p:pic>
        <p:nvPicPr>
          <p:cNvPr id="111" name="Google Shape;111;p20"/>
          <p:cNvPicPr preferRelativeResize="0"/>
          <p:nvPr/>
        </p:nvPicPr>
        <p:blipFill>
          <a:blip r:embed="rId3">
            <a:alphaModFix/>
          </a:blip>
          <a:stretch>
            <a:fillRect/>
          </a:stretch>
        </p:blipFill>
        <p:spPr>
          <a:xfrm>
            <a:off x="3769525" y="1671600"/>
            <a:ext cx="2809126" cy="3279400"/>
          </a:xfrm>
          <a:prstGeom prst="rect">
            <a:avLst/>
          </a:prstGeom>
          <a:noFill/>
          <a:ln>
            <a:noFill/>
          </a:ln>
        </p:spPr>
      </p:pic>
      <p:sp>
        <p:nvSpPr>
          <p:cNvPr id="112" name="Google Shape;112;p20"/>
          <p:cNvSpPr txBox="1"/>
          <p:nvPr/>
        </p:nvSpPr>
        <p:spPr>
          <a:xfrm>
            <a:off x="451000" y="2345875"/>
            <a:ext cx="2851500" cy="206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Amatic SC"/>
                <a:ea typeface="Amatic SC"/>
                <a:cs typeface="Amatic SC"/>
                <a:sym typeface="Amatic SC"/>
              </a:rPr>
              <a:t>Today you will be typing your FINAL copy of your informative paper that answers the question HOW IS CORN PRODUCED IN THE UNITED STATES?</a:t>
            </a:r>
            <a:endParaRPr sz="2400" b="1">
              <a:latin typeface="Amatic SC"/>
              <a:ea typeface="Amatic SC"/>
              <a:cs typeface="Amatic SC"/>
              <a:sym typeface="Amatic SC"/>
            </a:endParaRPr>
          </a:p>
        </p:txBody>
      </p:sp>
      <p:pic>
        <p:nvPicPr>
          <p:cNvPr id="113" name="Google Shape;113;p20"/>
          <p:cNvPicPr preferRelativeResize="0"/>
          <p:nvPr/>
        </p:nvPicPr>
        <p:blipFill>
          <a:blip r:embed="rId4">
            <a:alphaModFix/>
          </a:blip>
          <a:stretch>
            <a:fillRect/>
          </a:stretch>
        </p:blipFill>
        <p:spPr>
          <a:xfrm rot="-1379757">
            <a:off x="6890925" y="2021025"/>
            <a:ext cx="1690675" cy="1690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279525" y="-135775"/>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900"/>
              <a:t>Rubric review - in schoology. Final review </a:t>
            </a:r>
            <a:endParaRPr sz="3900"/>
          </a:p>
        </p:txBody>
      </p:sp>
      <p:graphicFrame>
        <p:nvGraphicFramePr>
          <p:cNvPr id="119" name="Google Shape;119;p21"/>
          <p:cNvGraphicFramePr/>
          <p:nvPr/>
        </p:nvGraphicFramePr>
        <p:xfrm>
          <a:off x="983100" y="521650"/>
          <a:ext cx="3000000" cy="3000000"/>
        </p:xfrm>
        <a:graphic>
          <a:graphicData uri="http://schemas.openxmlformats.org/drawingml/2006/table">
            <a:tbl>
              <a:tblPr>
                <a:noFill/>
                <a:tableStyleId>{33E8966E-F988-4408-94A1-CE4B35566408}</a:tableStyleId>
              </a:tblPr>
              <a:tblGrid>
                <a:gridCol w="2413000">
                  <a:extLst>
                    <a:ext uri="{9D8B030D-6E8A-4147-A177-3AD203B41FA5}">
                      <a16:colId xmlns:a16="http://schemas.microsoft.com/office/drawing/2014/main" val="20000"/>
                    </a:ext>
                  </a:extLst>
                </a:gridCol>
                <a:gridCol w="4249950">
                  <a:extLst>
                    <a:ext uri="{9D8B030D-6E8A-4147-A177-3AD203B41FA5}">
                      <a16:colId xmlns:a16="http://schemas.microsoft.com/office/drawing/2014/main" val="20001"/>
                    </a:ext>
                  </a:extLst>
                </a:gridCol>
                <a:gridCol w="1019975">
                  <a:extLst>
                    <a:ext uri="{9D8B030D-6E8A-4147-A177-3AD203B41FA5}">
                      <a16:colId xmlns:a16="http://schemas.microsoft.com/office/drawing/2014/main" val="20002"/>
                    </a:ext>
                  </a:extLst>
                </a:gridCol>
              </a:tblGrid>
              <a:tr h="539900">
                <a:tc>
                  <a:txBody>
                    <a:bodyPr/>
                    <a:lstStyle/>
                    <a:p>
                      <a:pPr marL="0" lvl="0" indent="0" algn="l" rtl="0">
                        <a:spcBef>
                          <a:spcPts val="0"/>
                        </a:spcBef>
                        <a:spcAft>
                          <a:spcPts val="0"/>
                        </a:spcAft>
                        <a:buNone/>
                      </a:pPr>
                      <a:r>
                        <a:rPr lang="en"/>
                        <a:t>Rubric Criteria </a:t>
                      </a:r>
                      <a:endParaRPr/>
                    </a:p>
                  </a:txBody>
                  <a:tcPr marL="91425" marR="91425" marT="91425" marB="91425"/>
                </a:tc>
                <a:tc>
                  <a:txBody>
                    <a:bodyPr/>
                    <a:lstStyle/>
                    <a:p>
                      <a:pPr marL="0" lvl="0" indent="0" algn="l" rtl="0">
                        <a:spcBef>
                          <a:spcPts val="0"/>
                        </a:spcBef>
                        <a:spcAft>
                          <a:spcPts val="0"/>
                        </a:spcAft>
                        <a:buNone/>
                      </a:pPr>
                      <a:r>
                        <a:rPr lang="en"/>
                        <a:t>Sample Modeling </a:t>
                      </a:r>
                      <a:endParaRPr/>
                    </a:p>
                  </a:txBody>
                  <a:tcPr marL="91425" marR="91425" marT="91425" marB="91425"/>
                </a:tc>
                <a:tc>
                  <a:txBody>
                    <a:bodyPr/>
                    <a:lstStyle/>
                    <a:p>
                      <a:pPr marL="0" lvl="0" indent="0" algn="l" rtl="0">
                        <a:spcBef>
                          <a:spcPts val="0"/>
                        </a:spcBef>
                        <a:spcAft>
                          <a:spcPts val="0"/>
                        </a:spcAft>
                        <a:buNone/>
                      </a:pPr>
                      <a:r>
                        <a:rPr lang="en"/>
                        <a:t>Sample Score </a:t>
                      </a:r>
                      <a:endParaRPr/>
                    </a:p>
                  </a:txBody>
                  <a:tcPr marL="91425" marR="91425" marT="91425" marB="91425"/>
                </a:tc>
                <a:extLst>
                  <a:ext uri="{0D108BD9-81ED-4DB2-BD59-A6C34878D82A}">
                    <a16:rowId xmlns:a16="http://schemas.microsoft.com/office/drawing/2014/main" val="10000"/>
                  </a:ext>
                </a:extLst>
              </a:tr>
              <a:tr h="779125">
                <a:tc>
                  <a:txBody>
                    <a:bodyPr/>
                    <a:lstStyle/>
                    <a:p>
                      <a:pPr marL="0" lvl="0" indent="0" algn="l" rtl="0">
                        <a:spcBef>
                          <a:spcPts val="0"/>
                        </a:spcBef>
                        <a:spcAft>
                          <a:spcPts val="0"/>
                        </a:spcAft>
                        <a:buNone/>
                      </a:pPr>
                      <a:r>
                        <a:rPr lang="en" sz="1200">
                          <a:solidFill>
                            <a:srgbClr val="212529"/>
                          </a:solidFill>
                        </a:rPr>
                        <a:t>Present information on a subject, organized in a logical way</a:t>
                      </a:r>
                      <a:endParaRPr/>
                    </a:p>
                  </a:txBody>
                  <a:tcPr marL="91425" marR="91425" marT="91425" marB="91425"/>
                </a:tc>
                <a:tc>
                  <a:txBody>
                    <a:bodyPr/>
                    <a:lstStyle/>
                    <a:p>
                      <a:pPr marL="0" lvl="0" indent="0" algn="l" rtl="0">
                        <a:spcBef>
                          <a:spcPts val="0"/>
                        </a:spcBef>
                        <a:spcAft>
                          <a:spcPts val="0"/>
                        </a:spcAft>
                        <a:buNone/>
                      </a:pPr>
                      <a:r>
                        <a:rPr lang="en" sz="1100">
                          <a:solidFill>
                            <a:srgbClr val="212529"/>
                          </a:solidFill>
                        </a:rPr>
                        <a:t>As I look through the paragraphs, I see that I have presented a single subject – a corn plant structure and appearance. I see that I have organized it logically. First, I tell how the plant looks, and then I develop information about the plant's structure.</a:t>
                      </a:r>
                      <a:endParaRPr sz="1300"/>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extLst>
                  <a:ext uri="{0D108BD9-81ED-4DB2-BD59-A6C34878D82A}">
                    <a16:rowId xmlns:a16="http://schemas.microsoft.com/office/drawing/2014/main" val="10001"/>
                  </a:ext>
                </a:extLst>
              </a:tr>
              <a:tr h="2744075">
                <a:tc>
                  <a:txBody>
                    <a:bodyPr/>
                    <a:lstStyle/>
                    <a:p>
                      <a:pPr marL="0" lvl="0" indent="0" algn="l" rtl="0">
                        <a:spcBef>
                          <a:spcPts val="0"/>
                        </a:spcBef>
                        <a:spcAft>
                          <a:spcPts val="0"/>
                        </a:spcAft>
                        <a:buNone/>
                      </a:pPr>
                      <a:r>
                        <a:rPr lang="en" sz="1200">
                          <a:solidFill>
                            <a:srgbClr val="212529"/>
                          </a:solidFill>
                        </a:rPr>
                        <a:t>Include relevant facts and details from source texts.</a:t>
                      </a:r>
                      <a:endParaRPr/>
                    </a:p>
                  </a:txBody>
                  <a:tcPr marL="91425" marR="91425" marT="91425" marB="91425"/>
                </a:tc>
                <a:tc>
                  <a:txBody>
                    <a:bodyPr/>
                    <a:lstStyle/>
                    <a:p>
                      <a:pPr marL="0" lvl="0" indent="0" algn="l" rtl="0">
                        <a:lnSpc>
                          <a:spcPct val="115000"/>
                        </a:lnSpc>
                        <a:spcBef>
                          <a:spcPts val="0"/>
                        </a:spcBef>
                        <a:spcAft>
                          <a:spcPts val="0"/>
                        </a:spcAft>
                        <a:buNone/>
                      </a:pPr>
                      <a:r>
                        <a:rPr lang="en" sz="1100">
                          <a:solidFill>
                            <a:srgbClr val="212529"/>
                          </a:solidFill>
                        </a:rPr>
                        <a:t>Let's see if I included relevant facts and details from the sources.</a:t>
                      </a:r>
                      <a:endParaRPr sz="1100">
                        <a:solidFill>
                          <a:srgbClr val="212529"/>
                        </a:solidFill>
                      </a:endParaRPr>
                    </a:p>
                    <a:p>
                      <a:pPr marL="0" lvl="0" indent="0" algn="l" rtl="0">
                        <a:lnSpc>
                          <a:spcPct val="115000"/>
                        </a:lnSpc>
                        <a:spcBef>
                          <a:spcPts val="1400"/>
                        </a:spcBef>
                        <a:spcAft>
                          <a:spcPts val="0"/>
                        </a:spcAft>
                        <a:buNone/>
                      </a:pPr>
                      <a:r>
                        <a:rPr lang="en" sz="1100">
                          <a:solidFill>
                            <a:srgbClr val="212529"/>
                          </a:solidFill>
                        </a:rPr>
                        <a:t>Relevant Facts: I included facts such as: the ears are the female part of the plant, and the male part is the tassel.</a:t>
                      </a:r>
                      <a:endParaRPr sz="1100">
                        <a:solidFill>
                          <a:srgbClr val="212529"/>
                        </a:solidFill>
                      </a:endParaRPr>
                    </a:p>
                    <a:p>
                      <a:pPr marL="0" lvl="0" indent="0" algn="l" rtl="0">
                        <a:lnSpc>
                          <a:spcPct val="115000"/>
                        </a:lnSpc>
                        <a:spcBef>
                          <a:spcPts val="1400"/>
                        </a:spcBef>
                        <a:spcAft>
                          <a:spcPts val="0"/>
                        </a:spcAft>
                        <a:buNone/>
                      </a:pPr>
                      <a:r>
                        <a:rPr lang="en" sz="1100">
                          <a:solidFill>
                            <a:srgbClr val="212529"/>
                          </a:solidFill>
                        </a:rPr>
                        <a:t>Details: I included details about an ear of corn. For example, I described how it grows, and all the structures that grow within it, such as the ovules and silks. I included details about the tassel, such as that it grows from the top of the plant, and its branches are covered with tin flowers that contain pollen.</a:t>
                      </a:r>
                      <a:endParaRPr sz="1100">
                        <a:solidFill>
                          <a:srgbClr val="212529"/>
                        </a:solidFill>
                      </a:endParaRPr>
                    </a:p>
                    <a:p>
                      <a:pPr marL="0" lvl="0" indent="0" algn="l" rtl="0">
                        <a:lnSpc>
                          <a:spcPct val="115000"/>
                        </a:lnSpc>
                        <a:spcBef>
                          <a:spcPts val="1400"/>
                        </a:spcBef>
                        <a:spcAft>
                          <a:spcPts val="0"/>
                        </a:spcAft>
                        <a:buNone/>
                      </a:pPr>
                      <a:r>
                        <a:rPr lang="en" sz="1100">
                          <a:solidFill>
                            <a:srgbClr val="212529"/>
                          </a:solidFill>
                        </a:rPr>
                        <a:t>I think all of the facts and details help readers understand how the structure and parts of a corn plant help</a:t>
                      </a:r>
                      <a:r>
                        <a:rPr lang="en" sz="1300">
                          <a:solidFill>
                            <a:srgbClr val="212529"/>
                          </a:solidFill>
                        </a:rPr>
                        <a:t> </a:t>
                      </a:r>
                      <a:r>
                        <a:rPr lang="en" sz="1100">
                          <a:solidFill>
                            <a:srgbClr val="212529"/>
                          </a:solidFill>
                        </a:rPr>
                        <a:t>it grow and develop.</a:t>
                      </a:r>
                      <a:endParaRPr sz="1100">
                        <a:solidFill>
                          <a:srgbClr val="212529"/>
                        </a:solidFill>
                      </a:endParaRPr>
                    </a:p>
                    <a:p>
                      <a:pPr marL="0" lvl="0" indent="0" algn="l" rtl="0">
                        <a:spcBef>
                          <a:spcPts val="140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4</a:t>
                      </a:r>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On-screen Show (16:9)</PresentationFormat>
  <Paragraphs>66</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Amatic SC</vt:lpstr>
      <vt:lpstr>Arial</vt:lpstr>
      <vt:lpstr>Source Code Pro</vt:lpstr>
      <vt:lpstr>Chelsea Market</vt:lpstr>
      <vt:lpstr>Roboto</vt:lpstr>
      <vt:lpstr>Beach Day</vt:lpstr>
      <vt:lpstr>Quick write:    What’s the funniest thing that ever happened to you? Or...what is something that made you laugh till you cried?</vt:lpstr>
      <vt:lpstr>Friday October 23, 2020</vt:lpstr>
      <vt:lpstr>PowerPoint Presentation</vt:lpstr>
      <vt:lpstr>ELA  9:10-10:30</vt:lpstr>
      <vt:lpstr>Benchmark:Week three:Lesson 11: review the features and structures of poetry</vt:lpstr>
      <vt:lpstr>Guided practice: work with a partner</vt:lpstr>
      <vt:lpstr>Independent Practice </vt:lpstr>
      <vt:lpstr>Benchmark: lesson 12: write an informative/explanatory essay: evaluate and reflect on writing</vt:lpstr>
      <vt:lpstr>Rubric review - in schoology. Final review </vt:lpstr>
      <vt:lpstr>Independent Practice</vt:lpstr>
      <vt:lpstr>Benchmark: Lesson 13:unit wrap-up share real world perspectives  </vt:lpstr>
      <vt:lpstr>Guided practice: work with a group</vt:lpstr>
      <vt:lpstr>Math 10:40-11:45</vt:lpstr>
      <vt:lpstr>Eureka: Module 2- Lesson 10 </vt:lpstr>
      <vt:lpstr>Afternoon check in  12:25 </vt:lpstr>
      <vt:lpstr>Independent Practice </vt:lpstr>
      <vt:lpstr>Happy friday! Afternoon/Asynchronous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write:    What’s the funniest thing that ever happened to you? Or...what is something that made you laugh till you cried?</dc:title>
  <dc:creator>Dana's Computer</dc:creator>
  <cp:lastModifiedBy>Dana Hedke</cp:lastModifiedBy>
  <cp:revision>1</cp:revision>
  <dcterms:modified xsi:type="dcterms:W3CDTF">2020-10-23T00:53:29Z</dcterms:modified>
</cp:coreProperties>
</file>