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Nunito" panose="020B0604020202020204" charset="0"/>
      <p:regular r:id="rId12"/>
      <p:bold r:id="rId13"/>
      <p:italic r:id="rId14"/>
      <p:boldItalic r:id="rId15"/>
    </p:embeddedFont>
    <p:embeddedFont>
      <p:font typeface="Roboto"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9cb4953f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9cb4953f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9cb4953fd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9cb4953fd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cb4953fdd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cb4953fdd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sz="10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9cb4953fdd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9cb4953fdd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9cb4953fdd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9cb4953fdd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9cb4953fdd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9cb4953fdd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Upload the Student Planning Guide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9cb4953fdd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9cb4953fdd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9cb4953fdd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9cb4953fdd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9cb4953fdd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9cb4953fdd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s://www.brainpop.com/socialstudies/famoushistoricalfigures/cleopatra/"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itrs-production.benchmarkuniverse.com/#init/e71076de87a0cbc5392c8773b91bd9ba4ac62a90/X71019"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jpg"/><Relationship Id="rId5" Type="http://schemas.openxmlformats.org/officeDocument/2006/relationships/hyperlink" Target="http://www.youtube.com/watch?v=I2w55V6Vy7k" TargetMode="External"/><Relationship Id="rId4" Type="http://schemas.openxmlformats.org/officeDocument/2006/relationships/hyperlink" Target="https://becreader-production.benchmarkuniverse.com/#cfg-teacher-shelf/ref-create/asset-pres/prod-19852461/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itrs-production.benchmarkuniverse.com/#init/e71076de87a0cbc5392c8773b91bd9ba4ac62a90/X71019"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hyperlink" Target="http://www.youtube.com/watch?v=qRbnxOuOrk8"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gBm5CDF3pPc"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582525" y="1010925"/>
            <a:ext cx="6117300" cy="110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Friday</a:t>
            </a:r>
            <a:endParaRPr/>
          </a:p>
          <a:p>
            <a:pPr marL="0" lvl="0" indent="0" algn="l" rtl="0">
              <a:spcBef>
                <a:spcPts val="0"/>
              </a:spcBef>
              <a:spcAft>
                <a:spcPts val="0"/>
              </a:spcAft>
              <a:buNone/>
            </a:pPr>
            <a:r>
              <a:rPr lang="en" sz="1600"/>
              <a:t>October 9</a:t>
            </a:r>
            <a:r>
              <a:rPr lang="en" sz="1600" b="0">
                <a:latin typeface="Nunito"/>
                <a:ea typeface="Nunito"/>
                <a:cs typeface="Nunito"/>
                <a:sym typeface="Nunito"/>
              </a:rPr>
              <a:t>, 2020</a:t>
            </a:r>
            <a:endParaRPr sz="1600" b="0">
              <a:latin typeface="Nunito"/>
              <a:ea typeface="Nunito"/>
              <a:cs typeface="Nunito"/>
              <a:sym typeface="Nunito"/>
            </a:endParaRPr>
          </a:p>
          <a:p>
            <a:pPr marL="0" lvl="0" indent="0" algn="l" rtl="0">
              <a:spcBef>
                <a:spcPts val="0"/>
              </a:spcBef>
              <a:spcAft>
                <a:spcPts val="0"/>
              </a:spcAft>
              <a:buNone/>
            </a:pPr>
            <a:r>
              <a:rPr lang="en" sz="1600">
                <a:latin typeface="Nunito"/>
                <a:ea typeface="Nunito"/>
                <a:cs typeface="Nunito"/>
                <a:sym typeface="Nunito"/>
              </a:rPr>
              <a:t>Half day - END AT 11am</a:t>
            </a:r>
            <a:endParaRPr sz="1600">
              <a:latin typeface="Nunito"/>
              <a:ea typeface="Nunito"/>
              <a:cs typeface="Nunito"/>
              <a:sym typeface="Nunito"/>
            </a:endParaRPr>
          </a:p>
          <a:p>
            <a:pPr marL="0" lvl="0" indent="0" algn="l" rtl="0">
              <a:spcBef>
                <a:spcPts val="0"/>
              </a:spcBef>
              <a:spcAft>
                <a:spcPts val="0"/>
              </a:spcAft>
              <a:buNone/>
            </a:pPr>
            <a:endParaRPr/>
          </a:p>
        </p:txBody>
      </p:sp>
      <p:sp>
        <p:nvSpPr>
          <p:cNvPr id="68" name="Google Shape;68;p13"/>
          <p:cNvSpPr txBox="1">
            <a:spLocks noGrp="1"/>
          </p:cNvSpPr>
          <p:nvPr>
            <p:ph type="subTitle" idx="1"/>
          </p:nvPr>
        </p:nvSpPr>
        <p:spPr>
          <a:xfrm>
            <a:off x="2531000" y="1860275"/>
            <a:ext cx="4255500" cy="18534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sz="3000" b="1" u="sng">
                <a:latin typeface="Arial"/>
                <a:ea typeface="Arial"/>
                <a:cs typeface="Arial"/>
                <a:sym typeface="Arial"/>
              </a:rPr>
              <a:t>Quick Write:</a:t>
            </a:r>
            <a:endParaRPr sz="3000" b="1" u="sng">
              <a:latin typeface="Arial"/>
              <a:ea typeface="Arial"/>
              <a:cs typeface="Arial"/>
              <a:sym typeface="Arial"/>
            </a:endParaRPr>
          </a:p>
          <a:p>
            <a:pPr marL="0" lvl="0" indent="0" algn="l" rtl="0">
              <a:spcBef>
                <a:spcPts val="0"/>
              </a:spcBef>
              <a:spcAft>
                <a:spcPts val="0"/>
              </a:spcAft>
              <a:buNone/>
            </a:pPr>
            <a:r>
              <a:rPr lang="en" sz="2400">
                <a:solidFill>
                  <a:srgbClr val="000000"/>
                </a:solidFill>
                <a:latin typeface="Arial"/>
                <a:ea typeface="Arial"/>
                <a:cs typeface="Arial"/>
                <a:sym typeface="Arial"/>
              </a:rPr>
              <a:t>Do you ever feel your moods change with the season? Why or Why not?</a:t>
            </a:r>
            <a:endParaRPr sz="2400" b="1" u="sng">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Google Shape;73;p14"/>
          <p:cNvPicPr preferRelativeResize="0"/>
          <p:nvPr/>
        </p:nvPicPr>
        <p:blipFill>
          <a:blip r:embed="rId3">
            <a:alphaModFix/>
          </a:blip>
          <a:stretch>
            <a:fillRect/>
          </a:stretch>
        </p:blipFill>
        <p:spPr>
          <a:xfrm>
            <a:off x="1397950" y="192025"/>
            <a:ext cx="6348101" cy="4759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Social Emotional Learning Focus</a:t>
            </a:r>
            <a:endParaRPr/>
          </a:p>
        </p:txBody>
      </p:sp>
      <p:sp>
        <p:nvSpPr>
          <p:cNvPr id="79" name="Google Shape;79;p15"/>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3000" b="1">
                <a:solidFill>
                  <a:srgbClr val="000000"/>
                </a:solidFill>
              </a:rPr>
              <a:t>SEL Video: Biography Friday</a:t>
            </a:r>
            <a:endParaRPr sz="3000" b="1">
              <a:solidFill>
                <a:srgbClr val="000000"/>
              </a:solidFill>
            </a:endParaRPr>
          </a:p>
          <a:p>
            <a:pPr marL="0" lvl="0" indent="0" algn="l" rtl="0">
              <a:lnSpc>
                <a:spcPct val="100000"/>
              </a:lnSpc>
              <a:spcBef>
                <a:spcPts val="0"/>
              </a:spcBef>
              <a:spcAft>
                <a:spcPts val="0"/>
              </a:spcAft>
              <a:buNone/>
            </a:pPr>
            <a:r>
              <a:rPr lang="en" sz="3000" b="1" u="sng">
                <a:solidFill>
                  <a:srgbClr val="1155CC"/>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Cleopatra</a:t>
            </a:r>
            <a:r>
              <a:rPr lang="en" sz="3000" b="1">
                <a:solidFill>
                  <a:srgbClr val="000000"/>
                </a:solidFill>
              </a:rPr>
              <a:t> (BP)</a:t>
            </a:r>
            <a:endParaRPr sz="3000" b="1">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ELA </a:t>
            </a:r>
            <a:endParaRPr/>
          </a:p>
          <a:p>
            <a:pPr marL="0" lvl="0" indent="0" algn="ctr" rtl="0">
              <a:spcBef>
                <a:spcPts val="0"/>
              </a:spcBef>
              <a:spcAft>
                <a:spcPts val="0"/>
              </a:spcAft>
              <a:buNone/>
            </a:pPr>
            <a:r>
              <a:rPr lang="en"/>
              <a:t>9:10-10:10</a:t>
            </a:r>
            <a:endParaRPr/>
          </a:p>
          <a:p>
            <a:pPr marL="0" lvl="0" indent="0" algn="ctr" rtl="0">
              <a:spcBef>
                <a:spcPts val="0"/>
              </a:spcBef>
              <a:spcAft>
                <a:spcPts val="0"/>
              </a:spcAft>
              <a:buNone/>
            </a:pPr>
            <a:r>
              <a:rPr lang="en" sz="3300" i="1">
                <a:solidFill>
                  <a:srgbClr val="FFE599"/>
                </a:solidFill>
              </a:rPr>
              <a:t>Thursday &amp; Friday Lessons</a:t>
            </a:r>
            <a:endParaRPr sz="3300" i="1">
              <a:solidFill>
                <a:srgbClr val="FFE59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Benchmark: </a:t>
            </a:r>
            <a:r>
              <a:rPr lang="en" u="sng">
                <a:solidFill>
                  <a:schemeClr val="hlink"/>
                </a:solidFill>
                <a:hlinkClick r:id="rId3"/>
              </a:rPr>
              <a:t>Lesson </a:t>
            </a:r>
            <a:r>
              <a:rPr lang="en" u="sng">
                <a:solidFill>
                  <a:schemeClr val="hlink"/>
                </a:solidFill>
                <a:hlinkClick r:id="rId3"/>
              </a:rPr>
              <a:t>10</a:t>
            </a:r>
            <a:r>
              <a:rPr lang="en"/>
              <a:t>- Visualization</a:t>
            </a:r>
            <a:endParaRPr/>
          </a:p>
        </p:txBody>
      </p:sp>
      <p:sp>
        <p:nvSpPr>
          <p:cNvPr id="90" name="Google Shape;90;p17"/>
          <p:cNvSpPr txBox="1">
            <a:spLocks noGrp="1"/>
          </p:cNvSpPr>
          <p:nvPr>
            <p:ph type="body" idx="1"/>
          </p:nvPr>
        </p:nvSpPr>
        <p:spPr>
          <a:xfrm>
            <a:off x="471900" y="1919075"/>
            <a:ext cx="4854000" cy="2710200"/>
          </a:xfrm>
          <a:prstGeom prst="rect">
            <a:avLst/>
          </a:prstGeom>
          <a:noFill/>
        </p:spPr>
        <p:txBody>
          <a:bodyPr spcFirstLastPara="1" wrap="square" lIns="91425" tIns="91425" rIns="91425" bIns="91425" anchor="t" anchorCtr="0">
            <a:noAutofit/>
          </a:bodyPr>
          <a:lstStyle/>
          <a:p>
            <a:pPr marL="457200" lvl="0" indent="-330200" algn="l" rtl="0">
              <a:spcBef>
                <a:spcPts val="0"/>
              </a:spcBef>
              <a:spcAft>
                <a:spcPts val="0"/>
              </a:spcAft>
              <a:buSzPts val="1600"/>
              <a:buAutoNum type="arabicPeriod"/>
            </a:pPr>
            <a:r>
              <a:rPr lang="en" sz="1600"/>
              <a:t>Read your </a:t>
            </a:r>
            <a:r>
              <a:rPr lang="en" sz="1600" u="sng">
                <a:solidFill>
                  <a:schemeClr val="accent5"/>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Unit 1 Book</a:t>
            </a:r>
            <a:r>
              <a:rPr lang="en" sz="1600"/>
              <a:t> Preview p.6-7. “The Future of a Crop” - in ELA notebook</a:t>
            </a:r>
            <a:endParaRPr sz="1600"/>
          </a:p>
          <a:p>
            <a:pPr marL="914400" lvl="1" indent="-330200" algn="l" rtl="0">
              <a:spcBef>
                <a:spcPts val="0"/>
              </a:spcBef>
              <a:spcAft>
                <a:spcPts val="0"/>
              </a:spcAft>
              <a:buSzPts val="1600"/>
              <a:buAutoNum type="alphaLcPeriod"/>
            </a:pPr>
            <a:r>
              <a:rPr lang="en" sz="1600"/>
              <a:t>Paragraph 3: “Therefore corn is used to feed humans and livestock.” </a:t>
            </a:r>
            <a:endParaRPr sz="1200">
              <a:solidFill>
                <a:srgbClr val="212529"/>
              </a:solidFill>
              <a:highlight>
                <a:srgbClr val="FFFFFF"/>
              </a:highlight>
              <a:latin typeface="Arial"/>
              <a:ea typeface="Arial"/>
              <a:cs typeface="Arial"/>
              <a:sym typeface="Arial"/>
            </a:endParaRPr>
          </a:p>
          <a:p>
            <a:pPr marL="914400" lvl="1" indent="-330200" algn="l" rtl="0">
              <a:spcBef>
                <a:spcPts val="0"/>
              </a:spcBef>
              <a:spcAft>
                <a:spcPts val="0"/>
              </a:spcAft>
              <a:buSzPts val="1600"/>
              <a:buAutoNum type="alphaLcPeriod"/>
            </a:pPr>
            <a:r>
              <a:rPr lang="en" sz="1600"/>
              <a:t>Paragraph 8: “Keep Corn on the Cob - Not in My Car!”  </a:t>
            </a:r>
            <a:endParaRPr sz="1600"/>
          </a:p>
          <a:p>
            <a:pPr marL="457200" lvl="0" indent="0" algn="l" rtl="0">
              <a:spcBef>
                <a:spcPts val="1600"/>
              </a:spcBef>
              <a:spcAft>
                <a:spcPts val="1600"/>
              </a:spcAft>
              <a:buNone/>
            </a:pPr>
            <a:endParaRPr sz="1600"/>
          </a:p>
        </p:txBody>
      </p:sp>
      <p:pic>
        <p:nvPicPr>
          <p:cNvPr id="91" name="Google Shape;91;p17" descr="This 7 minute Rainbow Timer for kids is perfect to use as a timer in the classroom.&#10;U can also use this 7 Minute Timer for reading, studying and homework.&#10;At the end, you will be notified with an alarm to alert you time’s up.&#10;&#10;More rainbow timers 🌈: https://www.youtube.com/playlist?list=PLsoISPGLorlMLSQvd5cVQGHTCiLbaE-Jt&#10;&#10;#rainbow #classroom #timer&#10;&#10;Subscribe 🔴 click bell 🔔&#10;Thanks for watching" title="Rainbow Timer 7 Minute 🌈">
            <a:hlinkClick r:id="rId5"/>
          </p:cNvPr>
          <p:cNvPicPr preferRelativeResize="0"/>
          <p:nvPr/>
        </p:nvPicPr>
        <p:blipFill>
          <a:blip r:embed="rId6">
            <a:alphaModFix/>
          </a:blip>
          <a:stretch>
            <a:fillRect/>
          </a:stretch>
        </p:blipFill>
        <p:spPr>
          <a:xfrm>
            <a:off x="5478300" y="1658825"/>
            <a:ext cx="3513300" cy="2634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Benchmark: </a:t>
            </a:r>
            <a:r>
              <a:rPr lang="en" u="sng">
                <a:solidFill>
                  <a:schemeClr val="hlink"/>
                </a:solidFill>
                <a:hlinkClick r:id="rId3"/>
              </a:rPr>
              <a:t>Lesson </a:t>
            </a:r>
            <a:r>
              <a:rPr lang="en" u="sng">
                <a:solidFill>
                  <a:schemeClr val="hlink"/>
                </a:solidFill>
                <a:hlinkClick r:id="rId3"/>
              </a:rPr>
              <a:t>11</a:t>
            </a:r>
            <a:r>
              <a:rPr lang="en"/>
              <a:t>- Informative Writing - Organizing Your Draft </a:t>
            </a:r>
            <a:endParaRPr/>
          </a:p>
        </p:txBody>
      </p:sp>
      <p:sp>
        <p:nvSpPr>
          <p:cNvPr id="97" name="Google Shape;97;p18"/>
          <p:cNvSpPr txBox="1">
            <a:spLocks noGrp="1"/>
          </p:cNvSpPr>
          <p:nvPr>
            <p:ph type="body" idx="1"/>
          </p:nvPr>
        </p:nvSpPr>
        <p:spPr>
          <a:xfrm>
            <a:off x="471900" y="1919075"/>
            <a:ext cx="4408800" cy="2710200"/>
          </a:xfrm>
          <a:prstGeom prst="rect">
            <a:avLst/>
          </a:prstGeom>
          <a:noFill/>
        </p:spPr>
        <p:txBody>
          <a:bodyPr spcFirstLastPara="1" wrap="square" lIns="91425" tIns="91425" rIns="91425" bIns="91425" anchor="t" anchorCtr="0">
            <a:noAutofit/>
          </a:bodyPr>
          <a:lstStyle/>
          <a:p>
            <a:pPr marL="457200" lvl="0" indent="-317500" algn="l" rtl="0">
              <a:spcBef>
                <a:spcPts val="0"/>
              </a:spcBef>
              <a:spcAft>
                <a:spcPts val="0"/>
              </a:spcAft>
              <a:buClr>
                <a:srgbClr val="666666"/>
              </a:buClr>
              <a:buSzPts val="1400"/>
              <a:buAutoNum type="arabicPeriod"/>
            </a:pPr>
            <a:r>
              <a:rPr lang="en" sz="1400">
                <a:solidFill>
                  <a:srgbClr val="666666"/>
                </a:solidFill>
              </a:rPr>
              <a:t>Model: Organizing the Essay</a:t>
            </a:r>
            <a:endParaRPr sz="1400">
              <a:solidFill>
                <a:srgbClr val="666666"/>
              </a:solidFill>
            </a:endParaRPr>
          </a:p>
          <a:p>
            <a:pPr marL="914400" lvl="1" indent="-317500" algn="l" rtl="0">
              <a:spcBef>
                <a:spcPts val="0"/>
              </a:spcBef>
              <a:spcAft>
                <a:spcPts val="0"/>
              </a:spcAft>
              <a:buClr>
                <a:srgbClr val="666666"/>
              </a:buClr>
              <a:buSzPts val="1400"/>
              <a:buAutoNum type="alphaLcPeriod"/>
            </a:pPr>
            <a:r>
              <a:rPr lang="en">
                <a:solidFill>
                  <a:srgbClr val="666666"/>
                </a:solidFill>
              </a:rPr>
              <a:t>Model Filling out Key Idea &amp; Facts/Details Planning guide</a:t>
            </a:r>
            <a:endParaRPr sz="1400">
              <a:solidFill>
                <a:srgbClr val="666666"/>
              </a:solidFill>
            </a:endParaRPr>
          </a:p>
          <a:p>
            <a:pPr marL="457200" lvl="0" indent="-317500" algn="l" rtl="0">
              <a:spcBef>
                <a:spcPts val="0"/>
              </a:spcBef>
              <a:spcAft>
                <a:spcPts val="0"/>
              </a:spcAft>
              <a:buClr>
                <a:srgbClr val="666666"/>
              </a:buClr>
              <a:buSzPts val="1400"/>
              <a:buAutoNum type="arabicPeriod"/>
            </a:pPr>
            <a:r>
              <a:rPr lang="en" sz="1400">
                <a:solidFill>
                  <a:srgbClr val="980000"/>
                </a:solidFill>
              </a:rPr>
              <a:t>Independent Work In Schoology: </a:t>
            </a:r>
            <a:r>
              <a:rPr lang="en" sz="1400">
                <a:solidFill>
                  <a:srgbClr val="666666"/>
                </a:solidFill>
              </a:rPr>
              <a:t> </a:t>
            </a:r>
            <a:endParaRPr sz="1400">
              <a:solidFill>
                <a:srgbClr val="666666"/>
              </a:solidFill>
            </a:endParaRPr>
          </a:p>
          <a:p>
            <a:pPr marL="914400" lvl="1" indent="-317500" algn="l" rtl="0">
              <a:spcBef>
                <a:spcPts val="0"/>
              </a:spcBef>
              <a:spcAft>
                <a:spcPts val="0"/>
              </a:spcAft>
              <a:buClr>
                <a:srgbClr val="666666"/>
              </a:buClr>
              <a:buSzPts val="1400"/>
              <a:buAutoNum type="alphaLcPeriod"/>
            </a:pPr>
            <a:r>
              <a:rPr lang="en">
                <a:solidFill>
                  <a:srgbClr val="666666"/>
                </a:solidFill>
                <a:highlight>
                  <a:srgbClr val="FFFFFF"/>
                </a:highlight>
              </a:rPr>
              <a:t>Complete the Student Planning Guide</a:t>
            </a:r>
            <a:endParaRPr>
              <a:solidFill>
                <a:srgbClr val="666666"/>
              </a:solidFill>
            </a:endParaRPr>
          </a:p>
        </p:txBody>
      </p:sp>
      <p:pic>
        <p:nvPicPr>
          <p:cNvPr id="98" name="Google Shape;98;p18" descr="15 Minute Countdown Timer with Music for Kids! This is an awesome 15 minute timer for children, kids, and adults! Countdown Timer with music for classroom, preschool, youth group, workout! In this easy countdown timer video, we included calm, relaxing, and peaceful music! Free 15 minute countdown timer! Best HD, high quality timer! &#10;&#10;Please subscribe for more videos!&#10;&#10;Great for all purpose! So what is a countdown you may ask, well in the dictionary, countdown is definited as: a number to mark the time remaining before an event; also : preparations carried on during such a count. An easier way of defining it is: the process of counting off backward in fixed units (as seconds) the time remaining before an event. Also, a timer is: a clocklike device that turns something on or off at a set time or gives a signal at the end of a period of time.&#10;&#10;We can also relate this to a clock, hourglass, metronome, timepiece. Things associated to countdowns and timers are: pendulum, stopwatch, sundial, ticker, timekeeper, timemarker, watch, chronometer, chronograph, timepiece!" title="15 Minute Countdown Timer with Music for Kids!">
            <a:hlinkClick r:id="rId4"/>
          </p:cNvPr>
          <p:cNvPicPr preferRelativeResize="0"/>
          <p:nvPr/>
        </p:nvPicPr>
        <p:blipFill>
          <a:blip r:embed="rId5">
            <a:alphaModFix/>
          </a:blip>
          <a:stretch>
            <a:fillRect/>
          </a:stretch>
        </p:blipFill>
        <p:spPr>
          <a:xfrm>
            <a:off x="5033100" y="1658825"/>
            <a:ext cx="3958500" cy="2968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Math </a:t>
            </a:r>
            <a:endParaRPr/>
          </a:p>
          <a:p>
            <a:pPr marL="0" lvl="0" indent="0" algn="ctr" rtl="0">
              <a:spcBef>
                <a:spcPts val="0"/>
              </a:spcBef>
              <a:spcAft>
                <a:spcPts val="0"/>
              </a:spcAft>
              <a:buNone/>
            </a:pPr>
            <a:r>
              <a:rPr lang="en"/>
              <a:t>10:15-11:00</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Eureka: M1 Test Monday - STUDY!</a:t>
            </a:r>
            <a:endParaRPr/>
          </a:p>
        </p:txBody>
      </p:sp>
      <p:sp>
        <p:nvSpPr>
          <p:cNvPr id="109" name="Google Shape;109;p20"/>
          <p:cNvSpPr txBox="1">
            <a:spLocks noGrp="1"/>
          </p:cNvSpPr>
          <p:nvPr>
            <p:ph type="body" idx="1"/>
          </p:nvPr>
        </p:nvSpPr>
        <p:spPr>
          <a:xfrm>
            <a:off x="471900" y="1919075"/>
            <a:ext cx="4408800" cy="2710200"/>
          </a:xfrm>
          <a:prstGeom prst="rect">
            <a:avLst/>
          </a:prstGeom>
          <a:noFill/>
        </p:spPr>
        <p:txBody>
          <a:bodyPr spcFirstLastPara="1" wrap="square" lIns="91425" tIns="91425" rIns="91425" bIns="91425" anchor="t" anchorCtr="0">
            <a:noAutofit/>
          </a:bodyPr>
          <a:lstStyle/>
          <a:p>
            <a:pPr marL="457200" lvl="0" indent="-330200" algn="l" rtl="0">
              <a:spcBef>
                <a:spcPts val="0"/>
              </a:spcBef>
              <a:spcAft>
                <a:spcPts val="0"/>
              </a:spcAft>
              <a:buSzPts val="1600"/>
              <a:buAutoNum type="arabicPeriod"/>
            </a:pPr>
            <a:r>
              <a:rPr lang="en" sz="1600"/>
              <a:t>Review Module 1 concepts (notebook check with peers)</a:t>
            </a:r>
            <a:endParaRPr sz="1600"/>
          </a:p>
          <a:p>
            <a:pPr marL="457200" lvl="0" indent="-330200" algn="l" rtl="0">
              <a:spcBef>
                <a:spcPts val="0"/>
              </a:spcBef>
              <a:spcAft>
                <a:spcPts val="0"/>
              </a:spcAft>
              <a:buSzPts val="1600"/>
              <a:buAutoNum type="arabicPeriod"/>
            </a:pPr>
            <a:r>
              <a:rPr lang="en" sz="1600"/>
              <a:t>Review whole group - notes</a:t>
            </a:r>
            <a:endParaRPr sz="1600"/>
          </a:p>
          <a:p>
            <a:pPr marL="457200" lvl="0" indent="-330200" algn="l" rtl="0">
              <a:spcBef>
                <a:spcPts val="0"/>
              </a:spcBef>
              <a:spcAft>
                <a:spcPts val="0"/>
              </a:spcAft>
              <a:buSzPts val="1600"/>
              <a:buAutoNum type="arabicPeriod"/>
            </a:pPr>
            <a:r>
              <a:rPr lang="en" sz="1600"/>
              <a:t>Breakout groups to work.</a:t>
            </a:r>
            <a:endParaRPr sz="1600"/>
          </a:p>
          <a:p>
            <a:pPr marL="457200" lvl="0" indent="-330200" algn="l" rtl="0">
              <a:spcBef>
                <a:spcPts val="0"/>
              </a:spcBef>
              <a:spcAft>
                <a:spcPts val="0"/>
              </a:spcAft>
              <a:buSzPts val="1600"/>
              <a:buAutoNum type="arabicPeriod"/>
            </a:pPr>
            <a:r>
              <a:rPr lang="en" sz="1600">
                <a:solidFill>
                  <a:srgbClr val="980000"/>
                </a:solidFill>
              </a:rPr>
              <a:t>Independent Work In Schoology: </a:t>
            </a:r>
            <a:endParaRPr sz="1600"/>
          </a:p>
          <a:p>
            <a:pPr marL="914400" lvl="1" indent="-330200" algn="l" rtl="0">
              <a:spcBef>
                <a:spcPts val="0"/>
              </a:spcBef>
              <a:spcAft>
                <a:spcPts val="0"/>
              </a:spcAft>
              <a:buSzPts val="1600"/>
              <a:buAutoNum type="alphaLcPeriod"/>
            </a:pPr>
            <a:r>
              <a:rPr lang="en" sz="1600"/>
              <a:t>Complete End of Module Review</a:t>
            </a:r>
            <a:endParaRPr sz="1600"/>
          </a:p>
          <a:p>
            <a:pPr marL="914400" lvl="1" indent="-330200" algn="l" rtl="0">
              <a:spcBef>
                <a:spcPts val="0"/>
              </a:spcBef>
              <a:spcAft>
                <a:spcPts val="0"/>
              </a:spcAft>
              <a:buSzPts val="1600"/>
              <a:buAutoNum type="alphaLcPeriod"/>
            </a:pPr>
            <a:r>
              <a:rPr lang="en" sz="1600"/>
              <a:t>M2L2 in Zearn</a:t>
            </a:r>
            <a:endParaRPr sz="1600"/>
          </a:p>
        </p:txBody>
      </p:sp>
      <p:pic>
        <p:nvPicPr>
          <p:cNvPr id="110" name="Google Shape;110;p20" descr="5 Minute Countdown Timer with Music For Kids! This is an awesome 5 minute timer for children, kids, and adults! Countdown Timer with music for classroom, preschool, youth group, workout! In this easy countdown timer video, we included calm, relaxing, and peaceful music! Free 5 minute countdown timer! Best HD, high quality timer! &#10;&#10;Please subscribe for more videos!&#10;&#10;Great for all purpose! So what is a countdown you may ask, well in the dictionary, countdown is definited as: a number to mark the time remaining before an event; also : preparations carried on during such a count. An easier way of defining it is: the process of counting off backward in fixed units (as seconds) the time remaining before an event. Also, a timer is: a clocklike device that turns something on or off at a set time or gives a signal at the end of a period of time.&#10;&#10;We can also relate this to a clock, hourglass, metronome, timepiece. Things associated to countdowns and timers are: pendulum, stopwatch, sundial, ticker, timekeeper, timemarker, watch, chronometer, chronograph, timepiece!" title="5 Minute Countdown Timer with Music For Kids!">
            <a:hlinkClick r:id="rId3"/>
          </p:cNvPr>
          <p:cNvPicPr preferRelativeResize="0"/>
          <p:nvPr/>
        </p:nvPicPr>
        <p:blipFill>
          <a:blip r:embed="rId4">
            <a:alphaModFix/>
          </a:blip>
          <a:stretch>
            <a:fillRect/>
          </a:stretch>
        </p:blipFill>
        <p:spPr>
          <a:xfrm>
            <a:off x="5033100" y="1658825"/>
            <a:ext cx="3958500" cy="2968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Asynchronous Work</a:t>
            </a:r>
            <a:endParaRPr/>
          </a:p>
        </p:txBody>
      </p:sp>
      <p:sp>
        <p:nvSpPr>
          <p:cNvPr id="116" name="Google Shape;116;p21"/>
          <p:cNvSpPr txBox="1">
            <a:spLocks noGrp="1"/>
          </p:cNvSpPr>
          <p:nvPr>
            <p:ph type="body" idx="1"/>
          </p:nvPr>
        </p:nvSpPr>
        <p:spPr>
          <a:xfrm>
            <a:off x="6941550" y="0"/>
            <a:ext cx="2044200" cy="1592700"/>
          </a:xfrm>
          <a:prstGeom prst="rect">
            <a:avLst/>
          </a:prstGeom>
          <a:noFill/>
        </p:spPr>
        <p:txBody>
          <a:bodyPr spcFirstLastPara="1" wrap="square" lIns="91425" tIns="91425" rIns="91425" bIns="91425" anchor="t" anchorCtr="0">
            <a:noAutofit/>
          </a:bodyPr>
          <a:lstStyle/>
          <a:p>
            <a:pPr marL="0" lvl="0" indent="0" algn="l" rtl="0">
              <a:spcBef>
                <a:spcPts val="0"/>
              </a:spcBef>
              <a:spcAft>
                <a:spcPts val="1600"/>
              </a:spcAft>
              <a:buNone/>
            </a:pPr>
            <a:endParaRPr sz="1600"/>
          </a:p>
        </p:txBody>
      </p:sp>
      <p:sp>
        <p:nvSpPr>
          <p:cNvPr id="117" name="Google Shape;117;p21"/>
          <p:cNvSpPr txBox="1"/>
          <p:nvPr/>
        </p:nvSpPr>
        <p:spPr>
          <a:xfrm>
            <a:off x="393750" y="1871500"/>
            <a:ext cx="8378400" cy="27765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Font typeface="Roboto"/>
              <a:buAutoNum type="arabicPeriod"/>
            </a:pPr>
            <a:r>
              <a:rPr lang="en" sz="2400">
                <a:solidFill>
                  <a:srgbClr val="434343"/>
                </a:solidFill>
                <a:latin typeface="Roboto"/>
                <a:ea typeface="Roboto"/>
                <a:cs typeface="Roboto"/>
                <a:sym typeface="Roboto"/>
              </a:rPr>
              <a:t>Complete ReadWorks Article-A-Day activity</a:t>
            </a:r>
            <a:endParaRPr sz="2400">
              <a:solidFill>
                <a:srgbClr val="434343"/>
              </a:solidFill>
              <a:latin typeface="Roboto"/>
              <a:ea typeface="Roboto"/>
              <a:cs typeface="Roboto"/>
              <a:sym typeface="Roboto"/>
            </a:endParaRPr>
          </a:p>
          <a:p>
            <a:pPr marL="457200" lvl="0" indent="-381000" algn="l" rtl="0">
              <a:spcBef>
                <a:spcPts val="0"/>
              </a:spcBef>
              <a:spcAft>
                <a:spcPts val="0"/>
              </a:spcAft>
              <a:buClr>
                <a:srgbClr val="434343"/>
              </a:buClr>
              <a:buSzPts val="2400"/>
              <a:buFont typeface="Roboto"/>
              <a:buAutoNum type="arabicPeriod"/>
            </a:pPr>
            <a:r>
              <a:rPr lang="en" sz="2400">
                <a:solidFill>
                  <a:srgbClr val="434343"/>
                </a:solidFill>
                <a:latin typeface="Roboto"/>
                <a:ea typeface="Roboto"/>
                <a:cs typeface="Roboto"/>
                <a:sym typeface="Roboto"/>
              </a:rPr>
              <a:t>Read your choice book for 30 minutes</a:t>
            </a:r>
            <a:endParaRPr sz="2400">
              <a:solidFill>
                <a:srgbClr val="434343"/>
              </a:solidFill>
              <a:latin typeface="Roboto"/>
              <a:ea typeface="Roboto"/>
              <a:cs typeface="Roboto"/>
              <a:sym typeface="Roboto"/>
            </a:endParaRPr>
          </a:p>
          <a:p>
            <a:pPr marL="457200" lvl="0" indent="-381000" algn="l" rtl="0">
              <a:spcBef>
                <a:spcPts val="0"/>
              </a:spcBef>
              <a:spcAft>
                <a:spcPts val="0"/>
              </a:spcAft>
              <a:buClr>
                <a:srgbClr val="434343"/>
              </a:buClr>
              <a:buSzPts val="2400"/>
              <a:buFont typeface="Roboto"/>
              <a:buAutoNum type="arabicPeriod"/>
            </a:pPr>
            <a:r>
              <a:rPr lang="en" sz="2400">
                <a:solidFill>
                  <a:srgbClr val="434343"/>
                </a:solidFill>
                <a:highlight>
                  <a:srgbClr val="FFFF00"/>
                </a:highlight>
                <a:latin typeface="Roboto"/>
                <a:ea typeface="Roboto"/>
                <a:cs typeface="Roboto"/>
                <a:sym typeface="Roboto"/>
              </a:rPr>
              <a:t>CHECK: </a:t>
            </a:r>
            <a:r>
              <a:rPr lang="en" sz="2400">
                <a:solidFill>
                  <a:srgbClr val="434343"/>
                </a:solidFill>
                <a:latin typeface="Roboto"/>
                <a:ea typeface="Roboto"/>
                <a:cs typeface="Roboto"/>
                <a:sym typeface="Roboto"/>
              </a:rPr>
              <a:t>Have you completed all tasks in 10-9 folder in Schoology?</a:t>
            </a:r>
            <a:endParaRPr sz="2400">
              <a:solidFill>
                <a:srgbClr val="434343"/>
              </a:solidFill>
              <a:latin typeface="Roboto"/>
              <a:ea typeface="Roboto"/>
              <a:cs typeface="Roboto"/>
              <a:sym typeface="Roboto"/>
            </a:endParaRPr>
          </a:p>
          <a:p>
            <a:pPr marL="457200" lvl="0" indent="-381000" algn="l" rtl="0">
              <a:spcBef>
                <a:spcPts val="0"/>
              </a:spcBef>
              <a:spcAft>
                <a:spcPts val="0"/>
              </a:spcAft>
              <a:buClr>
                <a:srgbClr val="434343"/>
              </a:buClr>
              <a:buSzPts val="2400"/>
              <a:buFont typeface="Roboto"/>
              <a:buAutoNum type="arabicPeriod"/>
            </a:pPr>
            <a:r>
              <a:rPr lang="en" sz="2400">
                <a:solidFill>
                  <a:srgbClr val="434343"/>
                </a:solidFill>
                <a:highlight>
                  <a:srgbClr val="FFFF00"/>
                </a:highlight>
                <a:latin typeface="Roboto"/>
                <a:ea typeface="Roboto"/>
                <a:cs typeface="Roboto"/>
                <a:sym typeface="Roboto"/>
              </a:rPr>
              <a:t>CHECK: </a:t>
            </a:r>
            <a:r>
              <a:rPr lang="en" sz="2400">
                <a:solidFill>
                  <a:srgbClr val="434343"/>
                </a:solidFill>
                <a:latin typeface="Roboto"/>
                <a:ea typeface="Roboto"/>
                <a:cs typeface="Roboto"/>
                <a:sym typeface="Roboto"/>
              </a:rPr>
              <a:t>Have you completed M2L2 in Zearn?</a:t>
            </a:r>
            <a:endParaRPr sz="2400">
              <a:solidFill>
                <a:srgbClr val="434343"/>
              </a:solidFill>
              <a:latin typeface="Roboto"/>
              <a:ea typeface="Roboto"/>
              <a:cs typeface="Roboto"/>
              <a:sym typeface="Roboto"/>
            </a:endParaRPr>
          </a:p>
          <a:p>
            <a:pPr marL="0" lvl="0" indent="0" algn="l" rtl="0">
              <a:spcBef>
                <a:spcPts val="0"/>
              </a:spcBef>
              <a:spcAft>
                <a:spcPts val="0"/>
              </a:spcAft>
              <a:buNone/>
            </a:pPr>
            <a:endParaRPr sz="1600">
              <a:solidFill>
                <a:srgbClr val="434343"/>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219</Words>
  <Application>Microsoft Office PowerPoint</Application>
  <PresentationFormat>On-screen Show (16:9)</PresentationFormat>
  <Paragraphs>35</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Nunito</vt:lpstr>
      <vt:lpstr>Roboto</vt:lpstr>
      <vt:lpstr>Material</vt:lpstr>
      <vt:lpstr>Friday October 9, 2020 Half day - END AT 11am </vt:lpstr>
      <vt:lpstr>PowerPoint Presentation</vt:lpstr>
      <vt:lpstr>Social Emotional Learning Focus</vt:lpstr>
      <vt:lpstr>ELA  9:10-10:10 Thursday &amp; Friday Lessons</vt:lpstr>
      <vt:lpstr>Benchmark: Lesson 10- Visualization</vt:lpstr>
      <vt:lpstr>Benchmark: Lesson 11- Informative Writing - Organizing Your Draft </vt:lpstr>
      <vt:lpstr>Math  10:15-11:00</vt:lpstr>
      <vt:lpstr>Eureka: M1 Test Monday - STUDY!</vt:lpstr>
      <vt:lpstr>Asynchronous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Friday October 9, 2020 Half day - END AT 11am </dc:title>
  <dc:creator>Dana's Computer</dc:creator>
  <cp:lastModifiedBy>Dana Hedke</cp:lastModifiedBy>
  <cp:revision>1</cp:revision>
  <dcterms:modified xsi:type="dcterms:W3CDTF">2020-10-09T01:30:06Z</dcterms:modified>
</cp:coreProperties>
</file>