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5143500" type="screen16x9"/>
  <p:notesSz cx="6858000" cy="9144000"/>
  <p:embeddedFontLst>
    <p:embeddedFont>
      <p:font typeface="Source Code Pro" panose="020B0604020202020204" charset="0"/>
      <p:regular r:id="rId15"/>
      <p:bold r:id="rId16"/>
      <p:italic r:id="rId17"/>
      <p:boldItalic r:id="rId18"/>
    </p:embeddedFont>
    <p:embeddedFont>
      <p:font typeface="Oswald" panose="020B0604020202020204" charset="0"/>
      <p:regular r:id="rId19"/>
      <p:bold r:id="rId20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2" d="100"/>
          <a:sy n="92" d="100"/>
        </p:scale>
        <p:origin x="756" y="7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4.fntdata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3.fntdata"/><Relationship Id="rId2" Type="http://schemas.openxmlformats.org/officeDocument/2006/relationships/slide" Target="slides/slide1.xml"/><Relationship Id="rId16" Type="http://schemas.openxmlformats.org/officeDocument/2006/relationships/font" Target="fonts/font2.fntdata"/><Relationship Id="rId20" Type="http://schemas.openxmlformats.org/officeDocument/2006/relationships/font" Target="fonts/font6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font" Target="fonts/font1.fntdata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font" Target="fonts/font5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g931f06579f_0_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5" name="Google Shape;115;g931f06579f_0_2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g9a011823a6_0_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g9a011823a6_0_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g956aff44b0_0_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8" name="Google Shape;128;g956aff44b0_0_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9a011823a6_0_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g9a011823a6_0_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930543eb43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930543eb43_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930543eb43_0_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930543eb43_0_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975e8f0e4d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g975e8f0e4d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930543eb43_0_8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Google Shape;89;g930543eb43_0_8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930543eb43_0_4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Google Shape;96;g930543eb43_0_4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g930543eb43_0_7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Google Shape;102;g930543eb43_0_7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g930543eb43_0_5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Google Shape;108;g930543eb43_0_5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 rot="10800000">
            <a:off x="4226100" y="2933550"/>
            <a:ext cx="691800" cy="388500"/>
          </a:xfrm>
          <a:prstGeom prst="triangle">
            <a:avLst>
              <a:gd name="adj" fmla="val 50000"/>
            </a:avLst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Google Shape;11;p2"/>
          <p:cNvSpPr/>
          <p:nvPr/>
        </p:nvSpPr>
        <p:spPr>
          <a:xfrm>
            <a:off x="-25" y="0"/>
            <a:ext cx="9144000" cy="31242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ctrTitle"/>
          </p:nvPr>
        </p:nvSpPr>
        <p:spPr>
          <a:xfrm>
            <a:off x="411175" y="644300"/>
            <a:ext cx="8282400" cy="2109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ubTitle" idx="1"/>
          </p:nvPr>
        </p:nvSpPr>
        <p:spPr>
          <a:xfrm>
            <a:off x="411175" y="3398250"/>
            <a:ext cx="8282400" cy="1260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2" name="Google Shape;52;p11"/>
          <p:cNvCxnSpPr/>
          <p:nvPr/>
        </p:nvCxnSpPr>
        <p:spPr>
          <a:xfrm>
            <a:off x="413275" y="2988275"/>
            <a:ext cx="910500" cy="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lgDash"/>
            <a:round/>
            <a:headEnd type="none" w="sm" len="sm"/>
            <a:tailEnd type="none" w="sm" len="sm"/>
          </a:ln>
        </p:spPr>
      </p:cxnSp>
      <p:sp>
        <p:nvSpPr>
          <p:cNvPr id="53" name="Google Shape;53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54" name="Google Shape;54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5" name="Google Shape;55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/>
          <p:nvPr/>
        </p:nvSpPr>
        <p:spPr>
          <a:xfrm>
            <a:off x="0" y="1567350"/>
            <a:ext cx="9144000" cy="20088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" name="Google Shape;17;p3"/>
          <p:cNvSpPr txBox="1">
            <a:spLocks noGrp="1"/>
          </p:cNvSpPr>
          <p:nvPr>
            <p:ph type="title"/>
          </p:nvPr>
        </p:nvSpPr>
        <p:spPr>
          <a:xfrm>
            <a:off x="430800" y="1889700"/>
            <a:ext cx="8282400" cy="1516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8" name="Google Shape;18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" name="Google Shape;20;p4"/>
          <p:cNvCxnSpPr/>
          <p:nvPr/>
        </p:nvCxnSpPr>
        <p:spPr>
          <a:xfrm>
            <a:off x="429200" y="1275577"/>
            <a:ext cx="6141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lgDash"/>
            <a:round/>
            <a:headEnd type="none" w="sm" len="sm"/>
            <a:tailEnd type="none" w="sm" len="sm"/>
          </a:ln>
        </p:spPr>
      </p:cxnSp>
      <p:sp>
        <p:nvSpPr>
          <p:cNvPr id="21" name="Google Shape;21;p4"/>
          <p:cNvSpPr txBox="1">
            <a:spLocks noGrp="1"/>
          </p:cNvSpPr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body" idx="1"/>
          </p:nvPr>
        </p:nvSpPr>
        <p:spPr>
          <a:xfrm>
            <a:off x="311700" y="1468825"/>
            <a:ext cx="8520600" cy="309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5" name="Google Shape;25;p5"/>
          <p:cNvCxnSpPr/>
          <p:nvPr/>
        </p:nvCxnSpPr>
        <p:spPr>
          <a:xfrm>
            <a:off x="429200" y="1275577"/>
            <a:ext cx="6141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lgDash"/>
            <a:round/>
            <a:headEnd type="none" w="sm" len="sm"/>
            <a:tailEnd type="none" w="sm" len="sm"/>
          </a:ln>
        </p:spPr>
      </p:cxnSp>
      <p:sp>
        <p:nvSpPr>
          <p:cNvPr id="26" name="Google Shape;26;p5"/>
          <p:cNvSpPr txBox="1">
            <a:spLocks noGrp="1"/>
          </p:cNvSpPr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body" idx="1"/>
          </p:nvPr>
        </p:nvSpPr>
        <p:spPr>
          <a:xfrm>
            <a:off x="311700" y="1468825"/>
            <a:ext cx="3999900" cy="309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body" idx="2"/>
          </p:nvPr>
        </p:nvSpPr>
        <p:spPr>
          <a:xfrm>
            <a:off x="4832400" y="1468825"/>
            <a:ext cx="3999900" cy="309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6"/>
          <p:cNvSpPr txBox="1">
            <a:spLocks noGrp="1"/>
          </p:cNvSpPr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4" name="Google Shape;34;p7"/>
          <p:cNvCxnSpPr/>
          <p:nvPr/>
        </p:nvCxnSpPr>
        <p:spPr>
          <a:xfrm>
            <a:off x="418675" y="1457787"/>
            <a:ext cx="6141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lgDash"/>
            <a:round/>
            <a:headEnd type="none" w="sm" len="sm"/>
            <a:tailEnd type="none" w="sm" len="sm"/>
          </a:ln>
        </p:spPr>
      </p:cxnSp>
      <p:sp>
        <p:nvSpPr>
          <p:cNvPr id="35" name="Google Shape;35;p7"/>
          <p:cNvSpPr txBox="1">
            <a:spLocks noGrp="1"/>
          </p:cNvSpPr>
          <p:nvPr>
            <p:ph type="title"/>
          </p:nvPr>
        </p:nvSpPr>
        <p:spPr>
          <a:xfrm>
            <a:off x="311700" y="6318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6" name="Google Shape;36;p7"/>
          <p:cNvSpPr txBox="1">
            <a:spLocks noGrp="1"/>
          </p:cNvSpPr>
          <p:nvPr>
            <p:ph type="body" idx="1"/>
          </p:nvPr>
        </p:nvSpPr>
        <p:spPr>
          <a:xfrm>
            <a:off x="311700" y="1618204"/>
            <a:ext cx="2808000" cy="295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7" name="Google Shape;37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lt2"/>
        </a:solidFill>
        <a:effectLst/>
      </p:bgPr>
    </p:bg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8"/>
          <p:cNvSpPr txBox="1">
            <a:spLocks noGrp="1"/>
          </p:cNvSpPr>
          <p:nvPr>
            <p:ph type="title"/>
          </p:nvPr>
        </p:nvSpPr>
        <p:spPr>
          <a:xfrm>
            <a:off x="490250" y="528900"/>
            <a:ext cx="5678100" cy="4085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  <a:defRPr sz="54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  <a:defRPr sz="54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  <a:defRPr sz="54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  <a:defRPr sz="54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  <a:defRPr sz="54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  <a:defRPr sz="54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  <a:defRPr sz="54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  <a:defRPr sz="54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  <a:defRPr sz="54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0" name="Google Shape;40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bg>
      <p:bgPr>
        <a:solidFill>
          <a:schemeClr val="dk1"/>
        </a:solidFill>
        <a:effectLst/>
      </p:bgPr>
    </p:bg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9"/>
          <p:cNvSpPr/>
          <p:nvPr/>
        </p:nvSpPr>
        <p:spPr>
          <a:xfrm>
            <a:off x="4572000" y="175"/>
            <a:ext cx="4572000" cy="51435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43" name="Google Shape;43;p9"/>
          <p:cNvCxnSpPr/>
          <p:nvPr/>
        </p:nvCxnSpPr>
        <p:spPr>
          <a:xfrm>
            <a:off x="5029675" y="4495500"/>
            <a:ext cx="577200" cy="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lgDash"/>
            <a:round/>
            <a:headEnd type="none" w="sm" len="sm"/>
            <a:tailEnd type="none" w="sm" len="sm"/>
          </a:ln>
        </p:spPr>
      </p:cxnSp>
      <p:sp>
        <p:nvSpPr>
          <p:cNvPr id="44" name="Google Shape;44;p9"/>
          <p:cNvSpPr txBox="1">
            <a:spLocks noGrp="1"/>
          </p:cNvSpPr>
          <p:nvPr>
            <p:ph type="title"/>
          </p:nvPr>
        </p:nvSpPr>
        <p:spPr>
          <a:xfrm>
            <a:off x="265500" y="1078750"/>
            <a:ext cx="4045200" cy="1789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None/>
              <a:defRPr sz="46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None/>
              <a:defRPr sz="46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None/>
              <a:defRPr sz="46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None/>
              <a:defRPr sz="46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None/>
              <a:defRPr sz="46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None/>
              <a:defRPr sz="46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None/>
              <a:defRPr sz="46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None/>
              <a:defRPr sz="46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None/>
              <a:defRPr sz="4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5" name="Google Shape;45;p9"/>
          <p:cNvSpPr txBox="1">
            <a:spLocks noGrp="1"/>
          </p:cNvSpPr>
          <p:nvPr>
            <p:ph type="subTitle" idx="1"/>
          </p:nvPr>
        </p:nvSpPr>
        <p:spPr>
          <a:xfrm>
            <a:off x="265500" y="2921401"/>
            <a:ext cx="4045200" cy="134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None/>
              <a:defRPr sz="190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None/>
              <a:defRPr sz="1900">
                <a:solidFill>
                  <a:schemeClr val="l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None/>
              <a:defRPr sz="1900">
                <a:solidFill>
                  <a:schemeClr val="l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None/>
              <a:defRPr sz="1900">
                <a:solidFill>
                  <a:schemeClr val="l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None/>
              <a:defRPr sz="1900">
                <a:solidFill>
                  <a:schemeClr val="l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None/>
              <a:defRPr sz="1900">
                <a:solidFill>
                  <a:schemeClr val="l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None/>
              <a:defRPr sz="1900">
                <a:solidFill>
                  <a:schemeClr val="l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None/>
              <a:defRPr sz="1900">
                <a:solidFill>
                  <a:schemeClr val="l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None/>
              <a:defRPr sz="19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6" name="Google Shape;46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Oswald"/>
              <a:buNone/>
              <a:defRPr sz="2100">
                <a:latin typeface="Oswald"/>
                <a:ea typeface="Oswald"/>
                <a:cs typeface="Oswald"/>
                <a:sym typeface="Oswald"/>
              </a:defRPr>
            </a:lvl1pPr>
          </a:lstStyle>
          <a:p>
            <a:endParaRPr/>
          </a:p>
        </p:txBody>
      </p:sp>
      <p:sp>
        <p:nvSpPr>
          <p:cNvPr id="50" name="Google Shape;50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modern-writer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468825"/>
            <a:ext cx="8520600" cy="309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Source Code Pro"/>
              <a:buChar char="●"/>
              <a:defRPr sz="18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●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●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mysteryscience.com/ecosystems/mystery-2/plant-needs-air-water/94?r=49676959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Relationship Id="rId4" Type="http://schemas.openxmlformats.org/officeDocument/2006/relationships/hyperlink" Target="https://docs.google.com/document/d/1SCUzJs4yaxXCh7e8a5tFkPKY8YjSIoatJfKT7C2y8PY/edit?usp=sharing" TargetMode="Externa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s://docs.google.com/document/d/1u3OqjEsgyULjXrhN5OEXQik6X6XSB9YL0_-kmKg8qsg/edit" TargetMode="External"/><Relationship Id="rId3" Type="http://schemas.openxmlformats.org/officeDocument/2006/relationships/hyperlink" Target="https://www.readworks.org/student-authentication" TargetMode="External"/><Relationship Id="rId7" Type="http://schemas.openxmlformats.org/officeDocument/2006/relationships/hyperlink" Target="https://drive.google.com/file/d/1WhKws52uf_cG_hTbcWyhqrDZVeZEXkbS/view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Relationship Id="rId6" Type="http://schemas.openxmlformats.org/officeDocument/2006/relationships/hyperlink" Target="https://magicblox.com/" TargetMode="External"/><Relationship Id="rId11" Type="http://schemas.openxmlformats.org/officeDocument/2006/relationships/hyperlink" Target="https://forms.gle/sH4aRXnY79hSNpzr7" TargetMode="External"/><Relationship Id="rId5" Type="http://schemas.openxmlformats.org/officeDocument/2006/relationships/hyperlink" Target="https://landing.bookbub.com/covers_ext_scrolling/?source=ba_us_book-general-free_library-free&amp;utm_medium=cpc&amp;utm_source=bing&amp;utm_campaign=US-Search:%20Book%20-%20General%20-%20Free&amp;msclkid=36989f4f83311b8fb372c0278899fb6c" TargetMode="External"/><Relationship Id="rId10" Type="http://schemas.openxmlformats.org/officeDocument/2006/relationships/hyperlink" Target="https://www.zearn.org/" TargetMode="External"/><Relationship Id="rId4" Type="http://schemas.openxmlformats.org/officeDocument/2006/relationships/hyperlink" Target="https://www.getepic.com/sign-in" TargetMode="External"/><Relationship Id="rId9" Type="http://schemas.openxmlformats.org/officeDocument/2006/relationships/hyperlink" Target="https://forms.gle/ioRpefFNAevKLMho8" TargetMode="Externa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eather.com/weather/hourbyhour/l/7789d4498b384397eabdaf712275ad732858c45b6a050f390989122ca69fe47d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rainpop.com/english/studyandreadingskills/gettinghelp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google.com/presentation/d/1ErMbSVvThtxAsTJin5iMV9n_RWx7CbHS8AwXNtmYrZI/edit#slide=id.g8a329c1728_0_123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Relationship Id="rId4" Type="http://schemas.openxmlformats.org/officeDocument/2006/relationships/hyperlink" Target="https://www.readworks.org/student-authentication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btRHJ3PGnV0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2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YP6GFofsg08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Relationship Id="rId4" Type="http://schemas.openxmlformats.org/officeDocument/2006/relationships/hyperlink" Target="https://forms.gle/XMc8U9RPDq27XxEn7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3"/>
          <p:cNvSpPr txBox="1">
            <a:spLocks noGrp="1"/>
          </p:cNvSpPr>
          <p:nvPr>
            <p:ph type="ctrTitle"/>
          </p:nvPr>
        </p:nvSpPr>
        <p:spPr>
          <a:xfrm>
            <a:off x="411175" y="644300"/>
            <a:ext cx="8282400" cy="2109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Monday</a:t>
            </a:r>
            <a:endParaRPr/>
          </a:p>
        </p:txBody>
      </p:sp>
      <p:sp>
        <p:nvSpPr>
          <p:cNvPr id="63" name="Google Shape;63;p13"/>
          <p:cNvSpPr txBox="1">
            <a:spLocks noGrp="1"/>
          </p:cNvSpPr>
          <p:nvPr>
            <p:ph type="subTitle" idx="1"/>
          </p:nvPr>
        </p:nvSpPr>
        <p:spPr>
          <a:xfrm>
            <a:off x="411175" y="3398250"/>
            <a:ext cx="8282400" cy="1260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September 21, 2020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22"/>
          <p:cNvSpPr txBox="1">
            <a:spLocks noGrp="1"/>
          </p:cNvSpPr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Afternoon Work Time (12:25-1:00)</a:t>
            </a:r>
            <a:endParaRPr/>
          </a:p>
        </p:txBody>
      </p:sp>
      <p:sp>
        <p:nvSpPr>
          <p:cNvPr id="118" name="Google Shape;118;p22"/>
          <p:cNvSpPr txBox="1">
            <a:spLocks noGrp="1"/>
          </p:cNvSpPr>
          <p:nvPr>
            <p:ph type="body" idx="1"/>
          </p:nvPr>
        </p:nvSpPr>
        <p:spPr>
          <a:xfrm>
            <a:off x="311700" y="1468825"/>
            <a:ext cx="3999900" cy="3223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/>
              <a:t>Afternoon Objectives:</a:t>
            </a:r>
            <a:endParaRPr u="sng"/>
          </a:p>
          <a:p>
            <a:pPr marL="0" lvl="0" indent="0" algn="ctr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b="1"/>
              <a:t>Science</a:t>
            </a:r>
            <a:endParaRPr b="1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u="sng"/>
              <a:t>C.O:</a:t>
            </a:r>
            <a:r>
              <a:rPr lang="en"/>
              <a:t> </a:t>
            </a:r>
            <a:r>
              <a:rPr lang="en" sz="1300"/>
              <a:t>I can review the flow of energy in a food chain.</a:t>
            </a:r>
            <a:endParaRPr sz="13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u="sng"/>
              <a:t>L.O:</a:t>
            </a:r>
            <a:r>
              <a:rPr lang="en"/>
              <a:t> I can orally and in writing explain on energy flows from one organism to the next in a food chain. 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  <p:sp>
        <p:nvSpPr>
          <p:cNvPr id="119" name="Google Shape;119;p22"/>
          <p:cNvSpPr txBox="1">
            <a:spLocks noGrp="1"/>
          </p:cNvSpPr>
          <p:nvPr>
            <p:ph type="body" idx="2"/>
          </p:nvPr>
        </p:nvSpPr>
        <p:spPr>
          <a:xfrm>
            <a:off x="4832400" y="707775"/>
            <a:ext cx="4237500" cy="4435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 u="sng"/>
              <a:t>Students will be working on:</a:t>
            </a:r>
            <a:endParaRPr sz="1500"/>
          </a:p>
          <a:p>
            <a:pPr marL="457200" lvl="0" indent="-317500" algn="l" rtl="0">
              <a:spcBef>
                <a:spcPts val="1600"/>
              </a:spcBef>
              <a:spcAft>
                <a:spcPts val="0"/>
              </a:spcAft>
              <a:buSzPts val="1400"/>
              <a:buAutoNum type="arabicPeriod"/>
            </a:pPr>
            <a:r>
              <a:rPr lang="en"/>
              <a:t>Review the mystery science </a:t>
            </a:r>
            <a:r>
              <a:rPr lang="en" u="sng">
                <a:solidFill>
                  <a:schemeClr val="hlink"/>
                </a:solidFill>
                <a:hlinkClick r:id="rId3"/>
              </a:rPr>
              <a:t>lesson</a:t>
            </a:r>
            <a:r>
              <a:rPr lang="en"/>
              <a:t> and discuss with peers questions pertaining to mystery. Take notes as needed.</a:t>
            </a:r>
            <a:endParaRPr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n"/>
              <a:t>Discuss the importance of air to plants. Make a hypothesis.</a:t>
            </a:r>
            <a:endParaRPr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n"/>
              <a:t>Watch mystery video at the end to see if your hypothesis was correct.</a:t>
            </a:r>
            <a:endParaRPr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n"/>
              <a:t>Break out rooms to discuss end of mystery </a:t>
            </a:r>
            <a:r>
              <a:rPr lang="en" u="sng">
                <a:solidFill>
                  <a:schemeClr val="hlink"/>
                </a:solidFill>
                <a:hlinkClick r:id="rId4"/>
              </a:rPr>
              <a:t>questions</a:t>
            </a:r>
            <a:r>
              <a:rPr lang="en"/>
              <a:t>. These questions are for you to DISCUSS ONLY.</a:t>
            </a:r>
            <a:endParaRPr/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highlight>
                <a:srgbClr val="EAD1DC"/>
              </a:highlight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23"/>
          <p:cNvSpPr txBox="1">
            <a:spLocks noGrp="1"/>
          </p:cNvSpPr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Afternoon Asynchronous Work (after 1pm)</a:t>
            </a:r>
            <a:endParaRPr/>
          </a:p>
        </p:txBody>
      </p:sp>
      <p:sp>
        <p:nvSpPr>
          <p:cNvPr id="125" name="Google Shape;125;p23"/>
          <p:cNvSpPr txBox="1">
            <a:spLocks noGrp="1"/>
          </p:cNvSpPr>
          <p:nvPr>
            <p:ph type="body" idx="1"/>
          </p:nvPr>
        </p:nvSpPr>
        <p:spPr>
          <a:xfrm>
            <a:off x="311700" y="1322100"/>
            <a:ext cx="8520600" cy="3821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700">
                <a:solidFill>
                  <a:srgbClr val="000000"/>
                </a:solidFill>
              </a:rPr>
              <a:t>Choice</a:t>
            </a:r>
            <a:r>
              <a:rPr lang="en" sz="1700" b="1">
                <a:solidFill>
                  <a:srgbClr val="000000"/>
                </a:solidFill>
              </a:rPr>
              <a:t> Reading</a:t>
            </a:r>
            <a:r>
              <a:rPr lang="en" sz="1700">
                <a:solidFill>
                  <a:srgbClr val="000000"/>
                </a:solidFill>
              </a:rPr>
              <a:t> - Books from home, </a:t>
            </a:r>
            <a:r>
              <a:rPr lang="en" sz="1700" u="sng">
                <a:solidFill>
                  <a:schemeClr val="hlink"/>
                </a:solidFill>
                <a:hlinkClick r:id="rId3"/>
              </a:rPr>
              <a:t>Readworks</a:t>
            </a:r>
            <a:r>
              <a:rPr lang="en" sz="1700">
                <a:solidFill>
                  <a:srgbClr val="000000"/>
                </a:solidFill>
              </a:rPr>
              <a:t> open library, </a:t>
            </a:r>
            <a:r>
              <a:rPr lang="en" sz="1700" u="sng">
                <a:solidFill>
                  <a:schemeClr val="hlink"/>
                </a:solidFill>
                <a:hlinkClick r:id="rId4"/>
              </a:rPr>
              <a:t>EPIC</a:t>
            </a:r>
            <a:r>
              <a:rPr lang="en" sz="1700">
                <a:solidFill>
                  <a:srgbClr val="000000"/>
                </a:solidFill>
              </a:rPr>
              <a:t>, </a:t>
            </a:r>
            <a:r>
              <a:rPr lang="en" sz="1700" u="sng">
                <a:solidFill>
                  <a:schemeClr val="hlink"/>
                </a:solidFill>
                <a:hlinkClick r:id="rId5"/>
              </a:rPr>
              <a:t>BookBub</a:t>
            </a:r>
            <a:r>
              <a:rPr lang="en" sz="1700">
                <a:solidFill>
                  <a:srgbClr val="000000"/>
                </a:solidFill>
              </a:rPr>
              <a:t>, </a:t>
            </a:r>
            <a:r>
              <a:rPr lang="en" sz="1700" u="sng">
                <a:solidFill>
                  <a:schemeClr val="hlink"/>
                </a:solidFill>
                <a:hlinkClick r:id="rId6"/>
              </a:rPr>
              <a:t>MagicBlox</a:t>
            </a:r>
            <a:r>
              <a:rPr lang="en" sz="1700">
                <a:solidFill>
                  <a:srgbClr val="000000"/>
                </a:solidFill>
              </a:rPr>
              <a:t>, or a different choice option! (20+ minutes)</a:t>
            </a:r>
            <a:endParaRPr sz="1700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700">
              <a:solidFill>
                <a:srgbClr val="000000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700" b="1">
                <a:solidFill>
                  <a:srgbClr val="000000"/>
                </a:solidFill>
              </a:rPr>
              <a:t>Writing</a:t>
            </a:r>
            <a:r>
              <a:rPr lang="en" sz="1700">
                <a:solidFill>
                  <a:srgbClr val="000000"/>
                </a:solidFill>
              </a:rPr>
              <a:t> lesson - Watch the </a:t>
            </a:r>
            <a:r>
              <a:rPr lang="en" sz="1700" b="1" u="sng">
                <a:solidFill>
                  <a:srgbClr val="1155CC"/>
                </a:solidFill>
                <a:hlinkClick r:id="rId7">
                  <a:extLst>
                    <a:ext uri="{A12FA001-AC4F-418D-AE19-62706E023703}">
                      <ahyp:hlinkClr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val="tx"/>
                    </a:ext>
                  </a:extLst>
                </a:hlinkClick>
              </a:rPr>
              <a:t>Writing</a:t>
            </a:r>
            <a:r>
              <a:rPr lang="en" sz="1700">
                <a:solidFill>
                  <a:srgbClr val="000000"/>
                </a:solidFill>
              </a:rPr>
              <a:t> mini lesson on paragraph structure &amp; capital letters. Use your </a:t>
            </a:r>
            <a:r>
              <a:rPr lang="en" sz="1700" u="sng">
                <a:solidFill>
                  <a:schemeClr val="hlink"/>
                </a:solidFill>
                <a:hlinkClick r:id="rId8"/>
              </a:rPr>
              <a:t>September Writing</a:t>
            </a:r>
            <a:r>
              <a:rPr lang="en" sz="1700">
                <a:solidFill>
                  <a:srgbClr val="000000"/>
                </a:solidFill>
              </a:rPr>
              <a:t> guide and select a NEW topic to write about. You will type this on google docs.</a:t>
            </a:r>
            <a:endParaRPr sz="1700">
              <a:solidFill>
                <a:srgbClr val="000000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700">
              <a:solidFill>
                <a:srgbClr val="000000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700">
                <a:solidFill>
                  <a:srgbClr val="000000"/>
                </a:solidFill>
              </a:rPr>
              <a:t>Complete the </a:t>
            </a:r>
            <a:r>
              <a:rPr lang="en" sz="1700" b="1">
                <a:solidFill>
                  <a:srgbClr val="000000"/>
                </a:solidFill>
              </a:rPr>
              <a:t>math</a:t>
            </a:r>
            <a:r>
              <a:rPr lang="en" sz="1700">
                <a:solidFill>
                  <a:srgbClr val="000000"/>
                </a:solidFill>
              </a:rPr>
              <a:t> </a:t>
            </a:r>
            <a:r>
              <a:rPr lang="en" sz="1700" u="sng">
                <a:solidFill>
                  <a:schemeClr val="hlink"/>
                </a:solidFill>
                <a:hlinkClick r:id="rId9"/>
              </a:rPr>
              <a:t>QUIZ</a:t>
            </a:r>
            <a:r>
              <a:rPr lang="en" sz="1700">
                <a:solidFill>
                  <a:srgbClr val="000000"/>
                </a:solidFill>
              </a:rPr>
              <a:t>.</a:t>
            </a:r>
            <a:endParaRPr sz="1700">
              <a:solidFill>
                <a:srgbClr val="000000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700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700"/>
              <a:t>Log into </a:t>
            </a:r>
            <a:r>
              <a:rPr lang="en" sz="1700" u="sng">
                <a:solidFill>
                  <a:schemeClr val="accent5"/>
                </a:solidFill>
                <a:hlinkClick r:id="rId10">
                  <a:extLst>
                    <a:ext uri="{A12FA001-AC4F-418D-AE19-62706E023703}">
                      <ahyp:hlinkClr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val="tx"/>
                    </a:ext>
                  </a:extLst>
                </a:hlinkClick>
              </a:rPr>
              <a:t>Zearn</a:t>
            </a:r>
            <a:r>
              <a:rPr lang="en" sz="1700">
                <a:solidFill>
                  <a:srgbClr val="000000"/>
                </a:solidFill>
              </a:rPr>
              <a:t> and complete M1L10.</a:t>
            </a:r>
            <a:endParaRPr sz="1700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700"/>
              <a:t>Complete the </a:t>
            </a:r>
            <a:r>
              <a:rPr lang="en" sz="1700" u="sng">
                <a:solidFill>
                  <a:schemeClr val="accent5"/>
                </a:solidFill>
                <a:hlinkClick r:id="rId11">
                  <a:extLst>
                    <a:ext uri="{A12FA001-AC4F-418D-AE19-62706E023703}">
                      <ahyp:hlinkClr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val="tx"/>
                    </a:ext>
                  </a:extLst>
                </a:hlinkClick>
              </a:rPr>
              <a:t>exit ticket</a:t>
            </a:r>
            <a:r>
              <a:rPr lang="en" sz="1700"/>
              <a:t> from today’s </a:t>
            </a:r>
            <a:r>
              <a:rPr lang="en" sz="1700" b="1"/>
              <a:t>science</a:t>
            </a:r>
            <a:r>
              <a:rPr lang="en" sz="1700"/>
              <a:t> lesson. </a:t>
            </a:r>
            <a:endParaRPr sz="1700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0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24"/>
          <p:cNvSpPr txBox="1">
            <a:spLocks noGrp="1"/>
          </p:cNvSpPr>
          <p:nvPr>
            <p:ph type="title"/>
          </p:nvPr>
        </p:nvSpPr>
        <p:spPr>
          <a:xfrm>
            <a:off x="430800" y="1889700"/>
            <a:ext cx="8282400" cy="1516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Have a wonderful day!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4"/>
          <p:cNvSpPr txBox="1">
            <a:spLocks noGrp="1"/>
          </p:cNvSpPr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Quick Write in ELA/Writer’s Notebook</a:t>
            </a:r>
            <a:endParaRPr/>
          </a:p>
        </p:txBody>
      </p:sp>
      <p:sp>
        <p:nvSpPr>
          <p:cNvPr id="69" name="Google Shape;69;p14"/>
          <p:cNvSpPr txBox="1">
            <a:spLocks noGrp="1"/>
          </p:cNvSpPr>
          <p:nvPr>
            <p:ph type="body" idx="1"/>
          </p:nvPr>
        </p:nvSpPr>
        <p:spPr>
          <a:xfrm>
            <a:off x="311700" y="1468825"/>
            <a:ext cx="8520600" cy="309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Be sure to copy the prompt and the date into your notebook before you write.</a:t>
            </a:r>
            <a:endParaRPr/>
          </a:p>
          <a:p>
            <a:pPr marL="0" lvl="0" indent="0" algn="r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b="1" i="1">
                <a:solidFill>
                  <a:srgbClr val="0000FF"/>
                </a:solidFill>
              </a:rPr>
              <a:t>9/21/2020</a:t>
            </a:r>
            <a:endParaRPr b="1" i="1">
              <a:solidFill>
                <a:srgbClr val="0000FF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b="1" i="1">
                <a:solidFill>
                  <a:srgbClr val="0000FF"/>
                </a:solidFill>
              </a:rPr>
              <a:t>What is the greatest gift you have ever received? Why?</a:t>
            </a:r>
            <a:endParaRPr b="1" i="1">
              <a:solidFill>
                <a:srgbClr val="0000FF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 b="1" i="1">
              <a:solidFill>
                <a:srgbClr val="0000FF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>
                <a:solidFill>
                  <a:srgbClr val="000000"/>
                </a:solidFill>
              </a:rPr>
              <a:t>Share in your breakout room - 2 minutes</a:t>
            </a:r>
            <a:endParaRPr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4" name="Google Shape;74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397950" y="192025"/>
            <a:ext cx="6348101" cy="47594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6"/>
          <p:cNvSpPr txBox="1">
            <a:spLocks noGrp="1"/>
          </p:cNvSpPr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Today’s Weather </a:t>
            </a:r>
            <a:endParaRPr/>
          </a:p>
        </p:txBody>
      </p:sp>
      <p:sp>
        <p:nvSpPr>
          <p:cNvPr id="80" name="Google Shape;80;p16"/>
          <p:cNvSpPr txBox="1">
            <a:spLocks noGrp="1"/>
          </p:cNvSpPr>
          <p:nvPr>
            <p:ph type="body" idx="1"/>
          </p:nvPr>
        </p:nvSpPr>
        <p:spPr>
          <a:xfrm>
            <a:off x="311700" y="1468825"/>
            <a:ext cx="8520600" cy="309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High of 67F &amp; SUNNY!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Get outside today! 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https://weather.com/weather/hourbyhour/l/7789d4498b384397eabdaf712275ad732858c45b6a050f390989122ca69fe47d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7"/>
          <p:cNvSpPr txBox="1">
            <a:spLocks noGrp="1"/>
          </p:cNvSpPr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SEL Learning Activity</a:t>
            </a:r>
            <a:endParaRPr/>
          </a:p>
        </p:txBody>
      </p:sp>
      <p:sp>
        <p:nvSpPr>
          <p:cNvPr id="86" name="Google Shape;86;p17"/>
          <p:cNvSpPr txBox="1">
            <a:spLocks noGrp="1"/>
          </p:cNvSpPr>
          <p:nvPr>
            <p:ph type="body" idx="1"/>
          </p:nvPr>
        </p:nvSpPr>
        <p:spPr>
          <a:xfrm>
            <a:off x="311700" y="1468825"/>
            <a:ext cx="8520600" cy="309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u="sng">
                <a:solidFill>
                  <a:srgbClr val="1155CC"/>
                </a:solidFill>
                <a:latin typeface="Oswald"/>
                <a:ea typeface="Oswald"/>
                <a:cs typeface="Oswald"/>
                <a:sym typeface="Oswald"/>
                <a:hlinkClick r:id="rId3">
                  <a:extLst>
                    <a:ext uri="{A12FA001-AC4F-418D-AE19-62706E023703}">
                      <ahyp:hlinkClr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val="tx"/>
                    </a:ext>
                  </a:extLst>
                </a:hlinkClick>
              </a:rPr>
              <a:t>SEL</a:t>
            </a:r>
            <a:r>
              <a:rPr lang="en" sz="2400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rPr>
              <a:t> Getting Help video on BP</a:t>
            </a:r>
            <a:endParaRPr sz="2400">
              <a:solidFill>
                <a:srgbClr val="000000"/>
              </a:solidFill>
              <a:latin typeface="Oswald"/>
              <a:ea typeface="Oswald"/>
              <a:cs typeface="Oswald"/>
              <a:sym typeface="Oswald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rgbClr val="000000"/>
              </a:solidFill>
              <a:latin typeface="Oswald"/>
              <a:ea typeface="Oswald"/>
              <a:cs typeface="Oswald"/>
              <a:sym typeface="Oswald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rgbClr val="000000"/>
              </a:solidFill>
              <a:latin typeface="Oswald"/>
              <a:ea typeface="Oswald"/>
              <a:cs typeface="Oswald"/>
              <a:sym typeface="Oswald"/>
            </a:endParaRPr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000000"/>
                </a:solidFill>
                <a:highlight>
                  <a:srgbClr val="FFFF00"/>
                </a:highlight>
                <a:latin typeface="Oswald"/>
                <a:ea typeface="Oswald"/>
                <a:cs typeface="Oswald"/>
                <a:sym typeface="Oswald"/>
              </a:rPr>
              <a:t>What is one thing that this video taught you? Type it into the chat.</a:t>
            </a:r>
            <a:endParaRPr sz="2400">
              <a:solidFill>
                <a:srgbClr val="000000"/>
              </a:solidFill>
              <a:highlight>
                <a:srgbClr val="FFFF00"/>
              </a:highlight>
              <a:latin typeface="Oswald"/>
              <a:ea typeface="Oswald"/>
              <a:cs typeface="Oswald"/>
              <a:sym typeface="Oswald"/>
            </a:endParaRPr>
          </a:p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8"/>
          <p:cNvSpPr txBox="1">
            <a:spLocks noGrp="1"/>
          </p:cNvSpPr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Today’s Agenda &amp; Goal Setting</a:t>
            </a:r>
            <a:endParaRPr/>
          </a:p>
        </p:txBody>
      </p:sp>
      <p:sp>
        <p:nvSpPr>
          <p:cNvPr id="92" name="Google Shape;92;p18"/>
          <p:cNvSpPr txBox="1">
            <a:spLocks noGrp="1"/>
          </p:cNvSpPr>
          <p:nvPr>
            <p:ph type="body" idx="1"/>
          </p:nvPr>
        </p:nvSpPr>
        <p:spPr>
          <a:xfrm>
            <a:off x="311700" y="1468850"/>
            <a:ext cx="3999900" cy="309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/>
              <a:t>Today’s Agenda:</a:t>
            </a:r>
            <a:endParaRPr u="sng"/>
          </a:p>
          <a:p>
            <a:pPr marL="457200" lvl="0" indent="-317500" algn="l" rtl="0">
              <a:spcBef>
                <a:spcPts val="160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Morning Meeting </a:t>
            </a:r>
            <a:r>
              <a:rPr lang="en">
                <a:highlight>
                  <a:srgbClr val="FFFF00"/>
                </a:highlight>
              </a:rPr>
              <a:t>(8:55 LOGIN)</a:t>
            </a:r>
            <a:endParaRPr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ELA Whole Group </a:t>
            </a:r>
            <a:endParaRPr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ELA Work Time</a:t>
            </a:r>
            <a:endParaRPr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Math Whole Group </a:t>
            </a:r>
            <a:r>
              <a:rPr lang="en">
                <a:highlight>
                  <a:srgbClr val="FFFF00"/>
                </a:highlight>
              </a:rPr>
              <a:t>(10:30 LOGIN)</a:t>
            </a:r>
            <a:endParaRPr>
              <a:highlight>
                <a:srgbClr val="FFFF00"/>
              </a:highlight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Math Work Time</a:t>
            </a:r>
            <a:endParaRPr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Social Studies/Science Whole Group </a:t>
            </a:r>
            <a:r>
              <a:rPr lang="en">
                <a:highlight>
                  <a:srgbClr val="FFFF00"/>
                </a:highlight>
              </a:rPr>
              <a:t>(12:25 LOGIN)</a:t>
            </a:r>
            <a:endParaRPr>
              <a:highlight>
                <a:srgbClr val="FFFF00"/>
              </a:highlight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  <p:sp>
        <p:nvSpPr>
          <p:cNvPr id="93" name="Google Shape;93;p18"/>
          <p:cNvSpPr txBox="1">
            <a:spLocks noGrp="1"/>
          </p:cNvSpPr>
          <p:nvPr>
            <p:ph type="body" idx="2"/>
          </p:nvPr>
        </p:nvSpPr>
        <p:spPr>
          <a:xfrm>
            <a:off x="4832400" y="955550"/>
            <a:ext cx="3999900" cy="3864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u="sng"/>
              <a:t>Morning’s Objectives:</a:t>
            </a:r>
            <a:endParaRPr sz="1200" u="sng"/>
          </a:p>
          <a:p>
            <a:pPr marL="0" lvl="0" indent="0" algn="ctr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200" b="1"/>
              <a:t>ELA</a:t>
            </a:r>
            <a:endParaRPr sz="1200" b="1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200" u="sng"/>
              <a:t>C.O:</a:t>
            </a:r>
            <a:r>
              <a:rPr lang="en" sz="1200"/>
              <a:t>  I can question with thick and thin question types when reading.</a:t>
            </a:r>
            <a:endParaRPr sz="12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200" u="sng"/>
              <a:t>L.O.:</a:t>
            </a:r>
            <a:r>
              <a:rPr lang="en" sz="1200"/>
              <a:t> </a:t>
            </a:r>
            <a:r>
              <a:rPr lang="en" sz="1200" i="1"/>
              <a:t> </a:t>
            </a:r>
            <a:r>
              <a:rPr lang="en" sz="1200"/>
              <a:t>I can orally and in writing create a list of thick and thin questions to help guide my understanding</a:t>
            </a:r>
            <a:endParaRPr sz="1200"/>
          </a:p>
          <a:p>
            <a:pPr marL="0" lvl="0" indent="0" algn="ctr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200" b="1"/>
              <a:t>Math</a:t>
            </a:r>
            <a:endParaRPr sz="1200" b="1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200" u="sng"/>
              <a:t>C.O:</a:t>
            </a:r>
            <a:r>
              <a:rPr lang="en" sz="1200"/>
              <a:t> I can decompose numbers into place value specific sums</a:t>
            </a:r>
            <a:endParaRPr sz="1200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1200" u="sng"/>
              <a:t>L.O:</a:t>
            </a:r>
            <a:r>
              <a:rPr lang="en" sz="1200"/>
              <a:t> I can orally and in writing show the value of numbers according to place value</a:t>
            </a:r>
            <a:endParaRPr sz="12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9"/>
          <p:cNvSpPr txBox="1">
            <a:spLocks noGrp="1"/>
          </p:cNvSpPr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ELA Block (9:00-10:25)</a:t>
            </a:r>
            <a:endParaRPr/>
          </a:p>
        </p:txBody>
      </p:sp>
      <p:sp>
        <p:nvSpPr>
          <p:cNvPr id="99" name="Google Shape;99;p19"/>
          <p:cNvSpPr txBox="1">
            <a:spLocks noGrp="1"/>
          </p:cNvSpPr>
          <p:nvPr>
            <p:ph type="body" idx="1"/>
          </p:nvPr>
        </p:nvSpPr>
        <p:spPr>
          <a:xfrm>
            <a:off x="311700" y="1329400"/>
            <a:ext cx="8520600" cy="390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</a:rPr>
              <a:t>Benchmark </a:t>
            </a:r>
            <a:r>
              <a:rPr lang="en" u="sng">
                <a:solidFill>
                  <a:schemeClr val="hlink"/>
                </a:solidFill>
                <a:hlinkClick r:id="rId3"/>
              </a:rPr>
              <a:t>Rules and Routines Day 10</a:t>
            </a:r>
            <a:endParaRPr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</a:rPr>
              <a:t>Discuss thick and thin questions. Create a T-Chart in your notebook while we discuss. Write to expand ONE idea (10 minutes)</a:t>
            </a:r>
            <a:endParaRPr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u="sng">
                <a:solidFill>
                  <a:srgbClr val="0000FF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val="tx"/>
                    </a:ext>
                  </a:extLst>
                </a:hlinkClick>
              </a:rPr>
              <a:t>ReadWorks</a:t>
            </a:r>
            <a:r>
              <a:rPr lang="en">
                <a:solidFill>
                  <a:srgbClr val="000000"/>
                </a:solidFill>
              </a:rPr>
              <a:t> - Article-A-Day. Go to assignments and complete ONE article and assignment (15 minutes)</a:t>
            </a:r>
            <a:endParaRPr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500">
              <a:solidFill>
                <a:srgbClr val="000000"/>
              </a:solidFill>
              <a:highlight>
                <a:srgbClr val="EAD1DC"/>
              </a:highlight>
            </a:endParaRPr>
          </a:p>
          <a:p>
            <a:pPr marL="9144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500">
              <a:solidFill>
                <a:srgbClr val="000000"/>
              </a:solidFill>
              <a:highlight>
                <a:srgbClr val="EAD1DC"/>
              </a:highlight>
            </a:endParaRPr>
          </a:p>
          <a:p>
            <a:pPr marL="13716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500">
              <a:solidFill>
                <a:srgbClr val="000000"/>
              </a:solidFill>
              <a:highlight>
                <a:srgbClr val="EAD1DC"/>
              </a:highlight>
            </a:endParaRPr>
          </a:p>
          <a:p>
            <a:pPr marL="9144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500">
              <a:solidFill>
                <a:srgbClr val="000000"/>
              </a:solidFill>
              <a:highlight>
                <a:srgbClr val="EAD1DC"/>
              </a:highlight>
            </a:endParaRPr>
          </a:p>
          <a:p>
            <a:pPr marL="381000" marR="635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750">
              <a:solidFill>
                <a:srgbClr val="3B3B41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" name="Google Shape;104;p20" descr="A 5 minute timer bomb with a huge explosion at the end when the burning fuse reaches the bomb.&#10;👉  Subscribe &amp; click bell 🔔 https://tinyurl.com/y5qwwjof&#10;&#10;This 5 minute timer bomb is perfect for class timers, breaks, homework studies, tests, games, etc...&#10;&#10;I hope you enjoy it!&#10;Let me know in the comments if this 5 minute timer bomb video has been helpful.&#10;&#10;🔴 Subscribe &amp; click bell 🔔 https://tinyurl.com/y5qwwjof&#10;&#10;#5minutetimerbomb #5minutetimer #timerbomb" title="5 Minute Timer BOMB 💣 With Giant Bomb Explosion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572003" y="1078750"/>
            <a:ext cx="4539925" cy="3404950"/>
          </a:xfrm>
          <a:prstGeom prst="rect">
            <a:avLst/>
          </a:prstGeom>
          <a:noFill/>
          <a:ln>
            <a:noFill/>
          </a:ln>
        </p:spPr>
      </p:pic>
      <p:sp>
        <p:nvSpPr>
          <p:cNvPr id="105" name="Google Shape;105;p20"/>
          <p:cNvSpPr txBox="1">
            <a:spLocks noGrp="1"/>
          </p:cNvSpPr>
          <p:nvPr>
            <p:ph type="title"/>
          </p:nvPr>
        </p:nvSpPr>
        <p:spPr>
          <a:xfrm>
            <a:off x="199550" y="1677150"/>
            <a:ext cx="4045200" cy="1789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Break Time!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21"/>
          <p:cNvSpPr txBox="1">
            <a:spLocks noGrp="1"/>
          </p:cNvSpPr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Math Block (10:30- 11:45)</a:t>
            </a:r>
            <a:endParaRPr/>
          </a:p>
        </p:txBody>
      </p:sp>
      <p:sp>
        <p:nvSpPr>
          <p:cNvPr id="111" name="Google Shape;111;p21"/>
          <p:cNvSpPr txBox="1">
            <a:spLocks noGrp="1"/>
          </p:cNvSpPr>
          <p:nvPr>
            <p:ph type="body" idx="1"/>
          </p:nvPr>
        </p:nvSpPr>
        <p:spPr>
          <a:xfrm>
            <a:off x="311700" y="1238950"/>
            <a:ext cx="3999900" cy="3383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/>
              <a:t>Mrs. Kronk’s Schedule:</a:t>
            </a:r>
            <a:endParaRPr u="sng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Here to help!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  <p:sp>
        <p:nvSpPr>
          <p:cNvPr id="112" name="Google Shape;112;p21"/>
          <p:cNvSpPr txBox="1">
            <a:spLocks noGrp="1"/>
          </p:cNvSpPr>
          <p:nvPr>
            <p:ph type="body" idx="2"/>
          </p:nvPr>
        </p:nvSpPr>
        <p:spPr>
          <a:xfrm>
            <a:off x="4885550" y="70500"/>
            <a:ext cx="3999900" cy="5073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u="sng"/>
              <a:t>Students will be working on:</a:t>
            </a:r>
            <a:endParaRPr sz="1600" u="sng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600" i="1">
                <a:solidFill>
                  <a:srgbClr val="FF0000"/>
                </a:solidFill>
              </a:rPr>
              <a:t>The first 15 minutes will be On Your Own.</a:t>
            </a:r>
            <a:endParaRPr sz="1600" i="1">
              <a:solidFill>
                <a:srgbClr val="FF0000"/>
              </a:solidFill>
            </a:endParaRPr>
          </a:p>
          <a:p>
            <a:pPr marL="457200" lvl="0" indent="-323850" algn="l" rtl="0">
              <a:spcBef>
                <a:spcPts val="1600"/>
              </a:spcBef>
              <a:spcAft>
                <a:spcPts val="0"/>
              </a:spcAft>
              <a:buSzPts val="1500"/>
              <a:buAutoNum type="arabicPeriod"/>
            </a:pPr>
            <a:r>
              <a:rPr lang="en" sz="1500">
                <a:highlight>
                  <a:srgbClr val="EAD1DC"/>
                </a:highlight>
              </a:rPr>
              <a:t>OYO - Watch the video for </a:t>
            </a:r>
            <a:r>
              <a:rPr lang="en" sz="1500" u="sng">
                <a:solidFill>
                  <a:schemeClr val="accent5"/>
                </a:solidFill>
                <a:highlight>
                  <a:srgbClr val="EAD1DC"/>
                </a:highlight>
                <a:hlinkClick r:id="rId3">
                  <a:extLst>
                    <a:ext uri="{A12FA001-AC4F-418D-AE19-62706E023703}">
                      <ahyp:hlinkClr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val="tx"/>
                    </a:ext>
                  </a:extLst>
                </a:hlinkClick>
              </a:rPr>
              <a:t>M1L9</a:t>
            </a:r>
            <a:r>
              <a:rPr lang="en" sz="1500">
                <a:highlight>
                  <a:srgbClr val="EAD1DC"/>
                </a:highlight>
              </a:rPr>
              <a:t> (take notes)</a:t>
            </a:r>
            <a:endParaRPr sz="1500">
              <a:highlight>
                <a:srgbClr val="EAD1DC"/>
              </a:highlight>
            </a:endParaRPr>
          </a:p>
          <a:p>
            <a:pPr marL="45720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 sz="1500">
              <a:highlight>
                <a:srgbClr val="EAD1DC"/>
              </a:highlight>
            </a:endParaRPr>
          </a:p>
          <a:p>
            <a:pPr marL="457200" lvl="0" indent="-323850" algn="l" rtl="0">
              <a:spcBef>
                <a:spcPts val="1600"/>
              </a:spcBef>
              <a:spcAft>
                <a:spcPts val="0"/>
              </a:spcAft>
              <a:buSzPts val="1500"/>
              <a:buAutoNum type="arabicPeriod"/>
            </a:pPr>
            <a:r>
              <a:rPr lang="en" sz="1500"/>
              <a:t>Complete Application Problem on page 63 in breakout rooms.</a:t>
            </a:r>
            <a:endParaRPr sz="1500"/>
          </a:p>
          <a:p>
            <a:pPr marL="457200" lvl="0" indent="-323850" algn="l" rtl="0">
              <a:spcBef>
                <a:spcPts val="0"/>
              </a:spcBef>
              <a:spcAft>
                <a:spcPts val="0"/>
              </a:spcAft>
              <a:buSzPts val="1500"/>
              <a:buAutoNum type="arabicPeriod"/>
            </a:pPr>
            <a:r>
              <a:rPr lang="en" sz="1500"/>
              <a:t>Whole group - Check answer. Practice page 65/66</a:t>
            </a:r>
            <a:endParaRPr sz="1500">
              <a:solidFill>
                <a:srgbClr val="000000"/>
              </a:solidFill>
              <a:highlight>
                <a:srgbClr val="EAD1DC"/>
              </a:highlight>
            </a:endParaRPr>
          </a:p>
          <a:p>
            <a:pPr marL="457200" lvl="0" indent="-32385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AutoNum type="arabicPeriod"/>
            </a:pPr>
            <a:r>
              <a:rPr lang="en" sz="1500"/>
              <a:t>Complete the </a:t>
            </a:r>
            <a:r>
              <a:rPr lang="en" sz="1500" u="sng">
                <a:solidFill>
                  <a:schemeClr val="accent5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val="tx"/>
                    </a:ext>
                  </a:extLst>
                </a:hlinkClick>
              </a:rPr>
              <a:t>exit ticket</a:t>
            </a:r>
            <a:endParaRPr sz="1500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 sz="16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dern Writer">
  <a:themeElements>
    <a:clrScheme name="Modern Writer">
      <a:dk1>
        <a:srgbClr val="E91D63"/>
      </a:dk1>
      <a:lt1>
        <a:srgbClr val="FFFFFF"/>
      </a:lt1>
      <a:dk2>
        <a:srgbClr val="424242"/>
      </a:dk2>
      <a:lt2>
        <a:srgbClr val="999999"/>
      </a:lt2>
      <a:accent1>
        <a:srgbClr val="607D8B"/>
      </a:accent1>
      <a:accent2>
        <a:srgbClr val="673AB7"/>
      </a:accent2>
      <a:accent3>
        <a:srgbClr val="9C26B0"/>
      </a:accent3>
      <a:accent4>
        <a:srgbClr val="0090AC"/>
      </a:accent4>
      <a:accent5>
        <a:srgbClr val="01AFD1"/>
      </a:accent5>
      <a:accent6>
        <a:srgbClr val="F8E71C"/>
      </a:accent6>
      <a:hlink>
        <a:srgbClr val="01AFD1"/>
      </a:hlink>
      <a:folHlink>
        <a:srgbClr val="01AFD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529</Words>
  <Application>Microsoft Office PowerPoint</Application>
  <PresentationFormat>On-screen Show (16:9)</PresentationFormat>
  <Paragraphs>76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Source Code Pro</vt:lpstr>
      <vt:lpstr>Arial</vt:lpstr>
      <vt:lpstr>Oswald</vt:lpstr>
      <vt:lpstr>Modern Writer</vt:lpstr>
      <vt:lpstr>Monday</vt:lpstr>
      <vt:lpstr>Quick Write in ELA/Writer’s Notebook</vt:lpstr>
      <vt:lpstr>PowerPoint Presentation</vt:lpstr>
      <vt:lpstr>Today’s Weather </vt:lpstr>
      <vt:lpstr>SEL Learning Activity</vt:lpstr>
      <vt:lpstr>Today’s Agenda &amp; Goal Setting</vt:lpstr>
      <vt:lpstr>ELA Block (9:00-10:25)</vt:lpstr>
      <vt:lpstr>Break Time!</vt:lpstr>
      <vt:lpstr>Math Block (10:30- 11:45)</vt:lpstr>
      <vt:lpstr>Afternoon Work Time (12:25-1:00)</vt:lpstr>
      <vt:lpstr>Afternoon Asynchronous Work (after 1pm)</vt:lpstr>
      <vt:lpstr>Have a wonderful day!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Monday</dc:title>
  <dc:creator>Dana's Computer</dc:creator>
  <cp:lastModifiedBy>Dana Hedke</cp:lastModifiedBy>
  <cp:revision>1</cp:revision>
  <dcterms:modified xsi:type="dcterms:W3CDTF">2020-09-21T03:05:32Z</dcterms:modified>
</cp:coreProperties>
</file>