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Maven Pro" panose="020B0604020202020204" charset="0"/>
      <p:regular r:id="rId12"/>
      <p:bold r:id="rId13"/>
    </p:embeddedFont>
    <p:embeddedFont>
      <p:font typeface="Nunito" panose="020B0604020202020204" charset="0"/>
      <p:regular r:id="rId14"/>
      <p:bold r:id="rId15"/>
      <p:italic r:id="rId16"/>
      <p:boldItalic r:id="rId17"/>
    </p:embeddedFont>
    <p:embeddedFont>
      <p:font typeface="Raleway"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eather.com/weather/hourbyhour/l/7789d4498b384397eabdaf712275ad732858c45b6a050f390989122ca69fe47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30543eb43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30543eb43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75f0fc38c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75f0fc38c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u="sng">
                <a:solidFill>
                  <a:srgbClr val="01AFD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https://weather.com/weather/hourbyhour/l/7789d4498b384397eabdaf712275ad732858c45b6a050f390989122ca69fe47d</a:t>
            </a:r>
            <a:endParaRPr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930543eb43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930543eb43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9c785d257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9c785d257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930543eb43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930543eb43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581ac4fb6_2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581ac4fb6_2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9c785d257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9c785d257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956aff44b0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956aff44b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2"/>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Google Shape;47;p2"/>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Google Shape;48;p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Google Shape;272;p1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2" name="Google Shape;82;p3"/>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Google Shape;83;p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5"/>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Google Shape;97;p5"/>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5"/>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www.brainpop.com/socialstudies/ushistory/civilright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s://drive.google.com/file/d/1jDRQf2BLJnG6v0m4yVIGa6gXzC0mHqZ1/view" TargetMode="External"/><Relationship Id="rId3" Type="http://schemas.openxmlformats.org/officeDocument/2006/relationships/hyperlink" Target="https://www.readworks.org/article/Lincoln-and-the-13th-Amendment-to-End-Slavery/70e443e0-5453-42af-b96a-29758993c3b7#!articleTab:content/" TargetMode="External"/><Relationship Id="rId7" Type="http://schemas.openxmlformats.org/officeDocument/2006/relationships/hyperlink" Target="https://drive.google.com/file/d/1mWnbIC73heTnRP6dBjLNZe9WMLpkzNdi/vie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drive.google.com/file/d/1Kn2KFtMS7WUWktY5EF2S5ajyOGnO4zVE/view" TargetMode="External"/><Relationship Id="rId5" Type="http://schemas.openxmlformats.org/officeDocument/2006/relationships/hyperlink" Target="https://forms.gle/sUF1vqsVktPd5n8s9" TargetMode="External"/><Relationship Id="rId10" Type="http://schemas.openxmlformats.org/officeDocument/2006/relationships/hyperlink" Target="https://www.zearn.org/" TargetMode="External"/><Relationship Id="rId4" Type="http://schemas.openxmlformats.org/officeDocument/2006/relationships/hyperlink" Target="https://drive.google.com/file/d/1uQPms9OqEEyI46lijtqTSmXc_1Ww71QW/view" TargetMode="External"/><Relationship Id="rId9" Type="http://schemas.openxmlformats.org/officeDocument/2006/relationships/hyperlink" Target="https://forms.gle/ox4qZqHzuzHTzMyT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mup.com/cYQZrOXWD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readworks.org/student-authentication"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3"/>
          <p:cNvSpPr txBox="1">
            <a:spLocks noGrp="1"/>
          </p:cNvSpPr>
          <p:nvPr>
            <p:ph type="ctrTitle"/>
          </p:nvPr>
        </p:nvSpPr>
        <p:spPr>
          <a:xfrm>
            <a:off x="824000" y="1601420"/>
            <a:ext cx="4255500" cy="110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Thursday</a:t>
            </a:r>
            <a:endParaRPr/>
          </a:p>
          <a:p>
            <a:pPr marL="0" lvl="0" indent="0" algn="l" rtl="0">
              <a:spcBef>
                <a:spcPts val="0"/>
              </a:spcBef>
              <a:spcAft>
                <a:spcPts val="0"/>
              </a:spcAft>
              <a:buNone/>
            </a:pPr>
            <a:r>
              <a:rPr lang="en" sz="2000" b="0">
                <a:solidFill>
                  <a:srgbClr val="000000"/>
                </a:solidFill>
                <a:latin typeface="Nunito"/>
                <a:ea typeface="Nunito"/>
                <a:cs typeface="Nunito"/>
                <a:sym typeface="Nunito"/>
              </a:rPr>
              <a:t>October 1, 2020</a:t>
            </a:r>
            <a:endParaRPr sz="2000" b="0">
              <a:solidFill>
                <a:srgbClr val="000000"/>
              </a:solidFill>
              <a:latin typeface="Nunito"/>
              <a:ea typeface="Nunito"/>
              <a:cs typeface="Nunito"/>
              <a:sym typeface="Nunito"/>
            </a:endParaRPr>
          </a:p>
          <a:p>
            <a:pPr marL="0" lvl="0" indent="0" algn="l" rtl="0">
              <a:spcBef>
                <a:spcPts val="0"/>
              </a:spcBef>
              <a:spcAft>
                <a:spcPts val="0"/>
              </a:spcAft>
              <a:buNone/>
            </a:pPr>
            <a:endParaRPr/>
          </a:p>
        </p:txBody>
      </p:sp>
      <p:sp>
        <p:nvSpPr>
          <p:cNvPr id="278" name="Google Shape;278;p13"/>
          <p:cNvSpPr txBox="1">
            <a:spLocks noGrp="1"/>
          </p:cNvSpPr>
          <p:nvPr>
            <p:ph type="subTitle" idx="1"/>
          </p:nvPr>
        </p:nvSpPr>
        <p:spPr>
          <a:xfrm>
            <a:off x="824000" y="2438400"/>
            <a:ext cx="4255500" cy="18534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sz="2800" b="1" u="sng">
                <a:latin typeface="Arial"/>
                <a:ea typeface="Arial"/>
                <a:cs typeface="Arial"/>
                <a:sym typeface="Arial"/>
              </a:rPr>
              <a:t>Quick Write:</a:t>
            </a:r>
            <a:endParaRPr sz="2800" b="1" u="sng">
              <a:latin typeface="Arial"/>
              <a:ea typeface="Arial"/>
              <a:cs typeface="Arial"/>
              <a:sym typeface="Arial"/>
            </a:endParaRPr>
          </a:p>
          <a:p>
            <a:pPr marL="0" lvl="0" indent="0" algn="l" rtl="0">
              <a:spcBef>
                <a:spcPts val="0"/>
              </a:spcBef>
              <a:spcAft>
                <a:spcPts val="0"/>
              </a:spcAft>
              <a:buNone/>
            </a:pPr>
            <a:r>
              <a:rPr lang="en" sz="2400">
                <a:solidFill>
                  <a:srgbClr val="000000"/>
                </a:solidFill>
              </a:rPr>
              <a:t>In your opinion, what three qualities make a good leader?</a:t>
            </a:r>
            <a:endParaRPr sz="2400" b="1" u="sng"/>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4"/>
          <p:cNvPicPr preferRelativeResize="0"/>
          <p:nvPr/>
        </p:nvPicPr>
        <p:blipFill>
          <a:blip r:embed="rId3">
            <a:alphaModFix/>
          </a:blip>
          <a:stretch>
            <a:fillRect/>
          </a:stretch>
        </p:blipFill>
        <p:spPr>
          <a:xfrm>
            <a:off x="1397950" y="192025"/>
            <a:ext cx="6348101" cy="4759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 Check-in</a:t>
            </a:r>
            <a:endParaRPr/>
          </a:p>
        </p:txBody>
      </p:sp>
      <p:sp>
        <p:nvSpPr>
          <p:cNvPr id="289" name="Google Shape;289;p15"/>
          <p:cNvSpPr txBox="1">
            <a:spLocks noGrp="1"/>
          </p:cNvSpPr>
          <p:nvPr>
            <p:ph type="body" idx="1"/>
          </p:nvPr>
        </p:nvSpPr>
        <p:spPr>
          <a:xfrm>
            <a:off x="1303800" y="1437700"/>
            <a:ext cx="7030500" cy="3093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800">
                <a:solidFill>
                  <a:srgbClr val="000000"/>
                </a:solidFill>
                <a:latin typeface="Raleway"/>
                <a:ea typeface="Raleway"/>
                <a:cs typeface="Raleway"/>
                <a:sym typeface="Raleway"/>
              </a:rPr>
              <a:t>Watch the following </a:t>
            </a:r>
            <a:r>
              <a:rPr lang="en" sz="2800" u="sng">
                <a:solidFill>
                  <a:schemeClr val="hlink"/>
                </a:solidFill>
                <a:latin typeface="Raleway"/>
                <a:ea typeface="Raleway"/>
                <a:cs typeface="Raleway"/>
                <a:sym typeface="Raleway"/>
                <a:hlinkClick r:id="rId3"/>
              </a:rPr>
              <a:t>video</a:t>
            </a:r>
            <a:r>
              <a:rPr lang="en" sz="2800">
                <a:solidFill>
                  <a:srgbClr val="000000"/>
                </a:solidFill>
                <a:latin typeface="Raleway"/>
                <a:ea typeface="Raleway"/>
                <a:cs typeface="Raleway"/>
                <a:sym typeface="Raleway"/>
              </a:rPr>
              <a:t> on civil rights. </a:t>
            </a:r>
            <a:endParaRPr sz="2800">
              <a:solidFill>
                <a:srgbClr val="000000"/>
              </a:solidFill>
              <a:latin typeface="Raleway"/>
              <a:ea typeface="Raleway"/>
              <a:cs typeface="Raleway"/>
              <a:sym typeface="Raleway"/>
            </a:endParaRPr>
          </a:p>
          <a:p>
            <a:pPr marL="0" lvl="0" indent="0" algn="l" rtl="0">
              <a:lnSpc>
                <a:spcPct val="100000"/>
              </a:lnSpc>
              <a:spcBef>
                <a:spcPts val="0"/>
              </a:spcBef>
              <a:spcAft>
                <a:spcPts val="0"/>
              </a:spcAft>
              <a:buNone/>
            </a:pPr>
            <a:endParaRPr sz="2800">
              <a:solidFill>
                <a:srgbClr val="000000"/>
              </a:solidFill>
              <a:latin typeface="Arial"/>
              <a:ea typeface="Arial"/>
              <a:cs typeface="Arial"/>
              <a:sym typeface="Arial"/>
            </a:endParaRPr>
          </a:p>
          <a:p>
            <a:pPr marL="0" lvl="0" indent="0" algn="l" rtl="0">
              <a:spcBef>
                <a:spcPts val="0"/>
              </a:spcBef>
              <a:spcAft>
                <a:spcPts val="1600"/>
              </a:spcAft>
              <a:buNone/>
            </a:pPr>
            <a:r>
              <a:rPr lang="en" sz="2800">
                <a:solidFill>
                  <a:srgbClr val="424242"/>
                </a:solidFill>
                <a:latin typeface="Raleway"/>
                <a:ea typeface="Raleway"/>
                <a:cs typeface="Raleway"/>
                <a:sym typeface="Raleway"/>
              </a:rPr>
              <a:t>Thoughts? Discuss in the chat.</a:t>
            </a:r>
            <a:r>
              <a:rPr lang="en" sz="2800">
                <a:latin typeface="Raleway"/>
                <a:ea typeface="Raleway"/>
                <a:cs typeface="Raleway"/>
                <a:sym typeface="Raleway"/>
              </a:rPr>
              <a:t> </a:t>
            </a:r>
            <a:endParaRPr sz="28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Today’s Agenda &amp; Goal Setting</a:t>
            </a:r>
            <a:endParaRPr/>
          </a:p>
        </p:txBody>
      </p:sp>
      <p:sp>
        <p:nvSpPr>
          <p:cNvPr id="295" name="Google Shape;295;p16"/>
          <p:cNvSpPr txBox="1">
            <a:spLocks noGrp="1"/>
          </p:cNvSpPr>
          <p:nvPr>
            <p:ph type="body" idx="1"/>
          </p:nvPr>
        </p:nvSpPr>
        <p:spPr>
          <a:xfrm>
            <a:off x="1303800" y="1115450"/>
            <a:ext cx="3430500" cy="394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u="sng"/>
              <a:t>Today’s Agenda:</a:t>
            </a:r>
            <a:endParaRPr sz="1600" u="sng"/>
          </a:p>
          <a:p>
            <a:pPr marL="457200" lvl="0" indent="-330200" algn="l" rtl="0">
              <a:spcBef>
                <a:spcPts val="1600"/>
              </a:spcBef>
              <a:spcAft>
                <a:spcPts val="0"/>
              </a:spcAft>
              <a:buSzPts val="1600"/>
              <a:buChar char="●"/>
            </a:pPr>
            <a:r>
              <a:rPr lang="en" sz="1600"/>
              <a:t>Morning Meeting</a:t>
            </a:r>
            <a:endParaRPr sz="1600"/>
          </a:p>
          <a:p>
            <a:pPr marL="457200" lvl="0" indent="-330200" algn="l" rtl="0">
              <a:spcBef>
                <a:spcPts val="0"/>
              </a:spcBef>
              <a:spcAft>
                <a:spcPts val="0"/>
              </a:spcAft>
              <a:buSzPts val="1600"/>
              <a:buChar char="●"/>
            </a:pPr>
            <a:r>
              <a:rPr lang="en" sz="1600"/>
              <a:t>Group B NWEA Testing</a:t>
            </a:r>
            <a:endParaRPr sz="1600"/>
          </a:p>
          <a:p>
            <a:pPr marL="457200" lvl="0" indent="0" algn="l" rtl="0">
              <a:spcBef>
                <a:spcPts val="1600"/>
              </a:spcBef>
              <a:spcAft>
                <a:spcPts val="0"/>
              </a:spcAft>
              <a:buNone/>
            </a:pPr>
            <a:r>
              <a:rPr lang="en" sz="1600" b="1">
                <a:highlight>
                  <a:srgbClr val="FFFF00"/>
                </a:highlight>
              </a:rPr>
              <a:t>Kronk_Math Fall</a:t>
            </a:r>
            <a:endParaRPr sz="1600" b="1">
              <a:highlight>
                <a:srgbClr val="FFFF00"/>
              </a:highlight>
            </a:endParaRPr>
          </a:p>
          <a:p>
            <a:pPr marL="457200" lvl="0" indent="-330200" algn="l" rtl="0">
              <a:spcBef>
                <a:spcPts val="1600"/>
              </a:spcBef>
              <a:spcAft>
                <a:spcPts val="0"/>
              </a:spcAft>
              <a:buSzPts val="1600"/>
              <a:buChar char="●"/>
            </a:pPr>
            <a:r>
              <a:rPr lang="en" sz="1600"/>
              <a:t>Group A Asynchronous Work </a:t>
            </a:r>
            <a:endParaRPr sz="1600"/>
          </a:p>
          <a:p>
            <a:pPr marL="0" lvl="0" indent="0" algn="ctr" rtl="0">
              <a:spcBef>
                <a:spcPts val="1600"/>
              </a:spcBef>
              <a:spcAft>
                <a:spcPts val="0"/>
              </a:spcAft>
              <a:buNone/>
            </a:pPr>
            <a:r>
              <a:rPr lang="en" sz="1600">
                <a:solidFill>
                  <a:srgbClr val="9900FF"/>
                </a:solidFill>
              </a:rPr>
              <a:t>YOU WILL BREAK FOR YOUR LUNCH by 11:45</a:t>
            </a:r>
            <a:endParaRPr sz="1600">
              <a:solidFill>
                <a:srgbClr val="9900FF"/>
              </a:solidFill>
            </a:endParaRPr>
          </a:p>
          <a:p>
            <a:pPr marL="457200" lvl="0" indent="-330200" algn="l" rtl="0">
              <a:spcBef>
                <a:spcPts val="1600"/>
              </a:spcBef>
              <a:spcAft>
                <a:spcPts val="0"/>
              </a:spcAft>
              <a:buSzPts val="1600"/>
              <a:buChar char="●"/>
            </a:pPr>
            <a:r>
              <a:rPr lang="en" sz="1600"/>
              <a:t>Science/SS Whole Group </a:t>
            </a:r>
            <a:r>
              <a:rPr lang="en" sz="1600">
                <a:highlight>
                  <a:srgbClr val="FFFF00"/>
                </a:highlight>
              </a:rPr>
              <a:t>(12:25 LOGIN)</a:t>
            </a:r>
            <a:endParaRPr sz="1600">
              <a:highlight>
                <a:srgbClr val="FFFF00"/>
              </a:highlight>
            </a:endParaRPr>
          </a:p>
          <a:p>
            <a:pPr marL="0" lvl="0" indent="0" algn="l" rtl="0">
              <a:spcBef>
                <a:spcPts val="1600"/>
              </a:spcBef>
              <a:spcAft>
                <a:spcPts val="1600"/>
              </a:spcAft>
              <a:buNone/>
            </a:pPr>
            <a:endParaRPr sz="1600"/>
          </a:p>
        </p:txBody>
      </p:sp>
      <p:sp>
        <p:nvSpPr>
          <p:cNvPr id="296" name="Google Shape;296;p16"/>
          <p:cNvSpPr txBox="1">
            <a:spLocks noGrp="1"/>
          </p:cNvSpPr>
          <p:nvPr>
            <p:ph type="body" idx="2"/>
          </p:nvPr>
        </p:nvSpPr>
        <p:spPr>
          <a:xfrm>
            <a:off x="5471700" y="955550"/>
            <a:ext cx="3360600" cy="361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b="1" u="sng"/>
          </a:p>
          <a:p>
            <a:pPr marL="0" lvl="0" indent="0" algn="l" rtl="0">
              <a:spcBef>
                <a:spcPts val="1600"/>
              </a:spcBef>
              <a:spcAft>
                <a:spcPts val="0"/>
              </a:spcAft>
              <a:buNone/>
            </a:pPr>
            <a:r>
              <a:rPr lang="en" sz="1600" b="1" u="sng"/>
              <a:t>ELA Objectives:</a:t>
            </a:r>
            <a:endParaRPr sz="1600" b="1"/>
          </a:p>
          <a:p>
            <a:pPr marL="0" lvl="0" indent="0" algn="l" rtl="0">
              <a:spcBef>
                <a:spcPts val="1600"/>
              </a:spcBef>
              <a:spcAft>
                <a:spcPts val="0"/>
              </a:spcAft>
              <a:buNone/>
            </a:pPr>
            <a:r>
              <a:rPr lang="en" sz="1600" u="sng"/>
              <a:t>C.O:</a:t>
            </a:r>
            <a:r>
              <a:rPr lang="en" sz="1600"/>
              <a:t>  I can create a hook to begin my informational writing.</a:t>
            </a:r>
            <a:endParaRPr sz="1600"/>
          </a:p>
          <a:p>
            <a:pPr marL="0" lvl="0" indent="0" algn="l" rtl="0">
              <a:spcBef>
                <a:spcPts val="1600"/>
              </a:spcBef>
              <a:spcAft>
                <a:spcPts val="1600"/>
              </a:spcAft>
              <a:buNone/>
            </a:pPr>
            <a:r>
              <a:rPr lang="en" sz="1600" u="sng"/>
              <a:t>L.O:</a:t>
            </a:r>
            <a:r>
              <a:rPr lang="en" sz="1600"/>
              <a:t> </a:t>
            </a:r>
            <a:r>
              <a:rPr lang="en" sz="1600" i="1"/>
              <a:t> </a:t>
            </a:r>
            <a:r>
              <a:rPr lang="en" sz="1600"/>
              <a:t>I can write a hook by creating interest while using proper functionality and mechanics.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title"/>
          </p:nvPr>
        </p:nvSpPr>
        <p:spPr>
          <a:xfrm>
            <a:off x="1303800" y="53660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Groupings</a:t>
            </a:r>
            <a:endParaRPr/>
          </a:p>
        </p:txBody>
      </p:sp>
      <p:sp>
        <p:nvSpPr>
          <p:cNvPr id="302" name="Google Shape;302;p17"/>
          <p:cNvSpPr txBox="1">
            <a:spLocks noGrp="1"/>
          </p:cNvSpPr>
          <p:nvPr>
            <p:ph type="body" idx="1"/>
          </p:nvPr>
        </p:nvSpPr>
        <p:spPr>
          <a:xfrm>
            <a:off x="1303800" y="1239450"/>
            <a:ext cx="3430500" cy="32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rgbClr val="0000FF"/>
                </a:solidFill>
              </a:rPr>
              <a:t>Group A - ASYNCHRONOUS WORK </a:t>
            </a:r>
            <a:r>
              <a:rPr lang="en" sz="1800" b="1">
                <a:solidFill>
                  <a:srgbClr val="0000FF"/>
                </a:solidFill>
              </a:rPr>
              <a:t>(THURSDAY)</a:t>
            </a:r>
            <a:endParaRPr sz="1800" b="1">
              <a:solidFill>
                <a:srgbClr val="0000FF"/>
              </a:solidFill>
            </a:endParaRPr>
          </a:p>
          <a:p>
            <a:pPr marL="0" lvl="0" indent="0" algn="l" rtl="0">
              <a:spcBef>
                <a:spcPts val="1600"/>
              </a:spcBef>
              <a:spcAft>
                <a:spcPts val="0"/>
              </a:spcAft>
              <a:buNone/>
            </a:pPr>
            <a:r>
              <a:rPr lang="en" sz="1800">
                <a:solidFill>
                  <a:srgbClr val="0000FF"/>
                </a:solidFill>
              </a:rPr>
              <a:t>Long</a:t>
            </a:r>
            <a:endParaRPr sz="1800">
              <a:solidFill>
                <a:srgbClr val="0000FF"/>
              </a:solidFill>
            </a:endParaRPr>
          </a:p>
          <a:p>
            <a:pPr marL="0" lvl="0" indent="0" algn="l" rtl="0">
              <a:spcBef>
                <a:spcPts val="1600"/>
              </a:spcBef>
              <a:spcAft>
                <a:spcPts val="0"/>
              </a:spcAft>
              <a:buNone/>
            </a:pPr>
            <a:r>
              <a:rPr lang="en" sz="1800">
                <a:solidFill>
                  <a:srgbClr val="0000FF"/>
                </a:solidFill>
              </a:rPr>
              <a:t>McCollough</a:t>
            </a:r>
            <a:endParaRPr sz="1800">
              <a:solidFill>
                <a:srgbClr val="0000FF"/>
              </a:solidFill>
            </a:endParaRPr>
          </a:p>
          <a:p>
            <a:pPr marL="0" lvl="0" indent="0" algn="l" rtl="0">
              <a:spcBef>
                <a:spcPts val="1600"/>
              </a:spcBef>
              <a:spcAft>
                <a:spcPts val="0"/>
              </a:spcAft>
              <a:buNone/>
            </a:pPr>
            <a:r>
              <a:rPr lang="en" sz="1800">
                <a:solidFill>
                  <a:srgbClr val="0000FF"/>
                </a:solidFill>
              </a:rPr>
              <a:t>Nowlin</a:t>
            </a:r>
            <a:endParaRPr sz="1800">
              <a:solidFill>
                <a:srgbClr val="0000FF"/>
              </a:solidFill>
            </a:endParaRPr>
          </a:p>
          <a:p>
            <a:pPr marL="0" lvl="0" indent="0" algn="l" rtl="0">
              <a:spcBef>
                <a:spcPts val="1600"/>
              </a:spcBef>
              <a:spcAft>
                <a:spcPts val="0"/>
              </a:spcAft>
              <a:buNone/>
            </a:pPr>
            <a:r>
              <a:rPr lang="en" sz="1800">
                <a:solidFill>
                  <a:srgbClr val="0000FF"/>
                </a:solidFill>
              </a:rPr>
              <a:t>William Ford</a:t>
            </a:r>
            <a:endParaRPr sz="1800">
              <a:solidFill>
                <a:srgbClr val="0000FF"/>
              </a:solidFill>
            </a:endParaRPr>
          </a:p>
          <a:p>
            <a:pPr marL="0" lvl="0" indent="0" algn="l" rtl="0">
              <a:spcBef>
                <a:spcPts val="1600"/>
              </a:spcBef>
              <a:spcAft>
                <a:spcPts val="1600"/>
              </a:spcAft>
              <a:buNone/>
            </a:pPr>
            <a:endParaRPr sz="1800">
              <a:solidFill>
                <a:srgbClr val="0000FF"/>
              </a:solidFill>
            </a:endParaRPr>
          </a:p>
        </p:txBody>
      </p:sp>
      <p:sp>
        <p:nvSpPr>
          <p:cNvPr id="303" name="Google Shape;303;p17"/>
          <p:cNvSpPr txBox="1">
            <a:spLocks noGrp="1"/>
          </p:cNvSpPr>
          <p:nvPr>
            <p:ph type="body" idx="2"/>
          </p:nvPr>
        </p:nvSpPr>
        <p:spPr>
          <a:xfrm>
            <a:off x="4903650" y="1239400"/>
            <a:ext cx="3430500" cy="329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u="sng">
                <a:solidFill>
                  <a:srgbClr val="FF9900"/>
                </a:solidFill>
              </a:rPr>
              <a:t>Group B - NWEA MATH ASSESSMENT</a:t>
            </a:r>
            <a:r>
              <a:rPr lang="en" sz="1800" b="1">
                <a:solidFill>
                  <a:srgbClr val="FF9900"/>
                </a:solidFill>
              </a:rPr>
              <a:t> (THURSDAY)</a:t>
            </a:r>
            <a:endParaRPr sz="1800" b="1">
              <a:solidFill>
                <a:srgbClr val="FF9900"/>
              </a:solidFill>
            </a:endParaRPr>
          </a:p>
          <a:p>
            <a:pPr marL="0" lvl="0" indent="0" algn="l" rtl="0">
              <a:spcBef>
                <a:spcPts val="1600"/>
              </a:spcBef>
              <a:spcAft>
                <a:spcPts val="0"/>
              </a:spcAft>
              <a:buNone/>
            </a:pPr>
            <a:r>
              <a:rPr lang="en" sz="1800">
                <a:solidFill>
                  <a:srgbClr val="FF9900"/>
                </a:solidFill>
              </a:rPr>
              <a:t>Duvall</a:t>
            </a:r>
            <a:endParaRPr sz="1800">
              <a:solidFill>
                <a:srgbClr val="FF9900"/>
              </a:solidFill>
            </a:endParaRPr>
          </a:p>
          <a:p>
            <a:pPr marL="0" lvl="0" indent="0" algn="l" rtl="0">
              <a:spcBef>
                <a:spcPts val="1600"/>
              </a:spcBef>
              <a:spcAft>
                <a:spcPts val="0"/>
              </a:spcAft>
              <a:buNone/>
            </a:pPr>
            <a:r>
              <a:rPr lang="en" sz="1800">
                <a:solidFill>
                  <a:srgbClr val="FF9900"/>
                </a:solidFill>
              </a:rPr>
              <a:t>Henry Ford</a:t>
            </a:r>
            <a:endParaRPr sz="1800">
              <a:solidFill>
                <a:srgbClr val="FF9900"/>
              </a:solidFill>
            </a:endParaRPr>
          </a:p>
          <a:p>
            <a:pPr marL="0" lvl="0" indent="0" algn="l" rtl="0">
              <a:spcBef>
                <a:spcPts val="1600"/>
              </a:spcBef>
              <a:spcAft>
                <a:spcPts val="1600"/>
              </a:spcAft>
              <a:buNone/>
            </a:pPr>
            <a:r>
              <a:rPr lang="en" sz="1800">
                <a:solidFill>
                  <a:srgbClr val="FF9900"/>
                </a:solidFill>
              </a:rPr>
              <a:t>Lindbergh</a:t>
            </a:r>
            <a:endParaRPr sz="1800">
              <a:solidFill>
                <a:srgbClr val="FF99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a:spLocks noGrp="1"/>
          </p:cNvSpPr>
          <p:nvPr>
            <p:ph type="title"/>
          </p:nvPr>
        </p:nvSpPr>
        <p:spPr>
          <a:xfrm>
            <a:off x="1303800" y="173525"/>
            <a:ext cx="7030500" cy="59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ELA Block (9:20-11:45)</a:t>
            </a:r>
            <a:endParaRPr/>
          </a:p>
        </p:txBody>
      </p:sp>
      <p:sp>
        <p:nvSpPr>
          <p:cNvPr id="309" name="Google Shape;309;p18"/>
          <p:cNvSpPr txBox="1">
            <a:spLocks noGrp="1"/>
          </p:cNvSpPr>
          <p:nvPr>
            <p:ph type="body" idx="1"/>
          </p:nvPr>
        </p:nvSpPr>
        <p:spPr>
          <a:xfrm>
            <a:off x="311700" y="421400"/>
            <a:ext cx="8520600" cy="4795800"/>
          </a:xfrm>
          <a:prstGeom prst="rect">
            <a:avLst/>
          </a:prstGeom>
        </p:spPr>
        <p:txBody>
          <a:bodyPr spcFirstLastPara="1" wrap="square" lIns="91425" tIns="91425" rIns="91425" bIns="91425" anchor="t" anchorCtr="0">
            <a:noAutofit/>
          </a:bodyPr>
          <a:lstStyle/>
          <a:p>
            <a:pPr marL="0" lvl="0" indent="0" algn="ctr" rtl="0">
              <a:spcBef>
                <a:spcPts val="1200"/>
              </a:spcBef>
              <a:spcAft>
                <a:spcPts val="0"/>
              </a:spcAft>
              <a:buNone/>
            </a:pPr>
            <a:r>
              <a:rPr lang="en" sz="1400" b="1">
                <a:solidFill>
                  <a:srgbClr val="0000FF"/>
                </a:solidFill>
              </a:rPr>
              <a:t>Group B - NWEA MATH Assessment</a:t>
            </a:r>
            <a:endParaRPr sz="1400" b="1">
              <a:solidFill>
                <a:srgbClr val="0000FF"/>
              </a:solidFill>
            </a:endParaRPr>
          </a:p>
          <a:p>
            <a:pPr marL="457200" lvl="0" indent="0" algn="ctr" rtl="0">
              <a:spcBef>
                <a:spcPts val="1200"/>
              </a:spcBef>
              <a:spcAft>
                <a:spcPts val="0"/>
              </a:spcAft>
              <a:buNone/>
            </a:pPr>
            <a:r>
              <a:rPr lang="en" sz="1400" b="1">
                <a:solidFill>
                  <a:srgbClr val="FF9900"/>
                </a:solidFill>
              </a:rPr>
              <a:t>Group A - Asynchronous work. Complete all items below:</a:t>
            </a:r>
            <a:endParaRPr sz="1400" b="1">
              <a:solidFill>
                <a:srgbClr val="FF9900"/>
              </a:solidFill>
            </a:endParaRPr>
          </a:p>
          <a:p>
            <a:pPr marL="457200" lvl="0" indent="0" algn="l" rtl="0">
              <a:spcBef>
                <a:spcPts val="1200"/>
              </a:spcBef>
              <a:spcAft>
                <a:spcPts val="0"/>
              </a:spcAft>
              <a:buNone/>
            </a:pPr>
            <a:r>
              <a:rPr lang="en" sz="1400">
                <a:solidFill>
                  <a:srgbClr val="000000"/>
                </a:solidFill>
              </a:rPr>
              <a:t>1.    You will listen to a </a:t>
            </a:r>
            <a:r>
              <a:rPr lang="en" sz="1400" u="sng">
                <a:solidFill>
                  <a:schemeClr val="hlink"/>
                </a:solidFill>
                <a:hlinkClick r:id="rId3"/>
              </a:rPr>
              <a:t>story on ReadWorks</a:t>
            </a:r>
            <a:r>
              <a:rPr lang="en" sz="1400">
                <a:solidFill>
                  <a:srgbClr val="000000"/>
                </a:solidFill>
              </a:rPr>
              <a:t> about Abe Lincoln and the 13th amendment. You will complete the quiz at the end.</a:t>
            </a:r>
            <a:endParaRPr sz="1400">
              <a:solidFill>
                <a:srgbClr val="000000"/>
              </a:solidFill>
            </a:endParaRPr>
          </a:p>
          <a:p>
            <a:pPr marL="457200" lvl="0" indent="0" algn="l" rtl="0">
              <a:spcBef>
                <a:spcPts val="0"/>
              </a:spcBef>
              <a:spcAft>
                <a:spcPts val="0"/>
              </a:spcAft>
              <a:buNone/>
            </a:pPr>
            <a:r>
              <a:rPr lang="en" sz="1400">
                <a:solidFill>
                  <a:srgbClr val="000000"/>
                </a:solidFill>
              </a:rPr>
              <a:t>2.     You will watch the </a:t>
            </a:r>
            <a:r>
              <a:rPr lang="en" sz="1400" u="sng">
                <a:solidFill>
                  <a:schemeClr val="hlink"/>
                </a:solidFill>
                <a:hlinkClick r:id="rId4"/>
              </a:rPr>
              <a:t>grammar lesson</a:t>
            </a:r>
            <a:r>
              <a:rPr lang="en" sz="1400">
                <a:solidFill>
                  <a:srgbClr val="000000"/>
                </a:solidFill>
              </a:rPr>
              <a:t> and take notes in your ELA notebook. Complete the </a:t>
            </a:r>
            <a:r>
              <a:rPr lang="en" sz="1400" u="sng">
                <a:solidFill>
                  <a:schemeClr val="hlink"/>
                </a:solidFill>
                <a:hlinkClick r:id="rId5"/>
              </a:rPr>
              <a:t>exit ticket</a:t>
            </a:r>
            <a:r>
              <a:rPr lang="en" sz="1400">
                <a:solidFill>
                  <a:srgbClr val="000000"/>
                </a:solidFill>
              </a:rPr>
              <a:t> on the synonym and antonym lesson.</a:t>
            </a:r>
            <a:endParaRPr sz="1400">
              <a:solidFill>
                <a:srgbClr val="000000"/>
              </a:solidFill>
            </a:endParaRPr>
          </a:p>
          <a:p>
            <a:pPr marL="457200" lvl="0" indent="0" algn="l" rtl="0">
              <a:spcBef>
                <a:spcPts val="0"/>
              </a:spcBef>
              <a:spcAft>
                <a:spcPts val="0"/>
              </a:spcAft>
              <a:buNone/>
            </a:pPr>
            <a:r>
              <a:rPr lang="en" sz="1400">
                <a:solidFill>
                  <a:srgbClr val="000000"/>
                </a:solidFill>
              </a:rPr>
              <a:t> </a:t>
            </a:r>
            <a:endParaRPr sz="500">
              <a:solidFill>
                <a:srgbClr val="000000"/>
              </a:solidFill>
            </a:endParaRPr>
          </a:p>
          <a:p>
            <a:pPr marL="457200" lvl="0" indent="0" algn="l" rtl="0">
              <a:spcBef>
                <a:spcPts val="0"/>
              </a:spcBef>
              <a:spcAft>
                <a:spcPts val="0"/>
              </a:spcAft>
              <a:buNone/>
            </a:pPr>
            <a:r>
              <a:rPr lang="en" sz="1400">
                <a:solidFill>
                  <a:srgbClr val="000000"/>
                </a:solidFill>
              </a:rPr>
              <a:t>3.    Next, watch three writing mini lessons on</a:t>
            </a:r>
            <a:r>
              <a:rPr lang="en" sz="1400" b="1">
                <a:solidFill>
                  <a:srgbClr val="000000"/>
                </a:solidFill>
              </a:rPr>
              <a:t> </a:t>
            </a:r>
            <a:r>
              <a:rPr lang="en" sz="1400">
                <a:solidFill>
                  <a:srgbClr val="000000"/>
                </a:solidFill>
              </a:rPr>
              <a:t>Informational Writing and TAKE NOTES IN YOUR NOTEBOOK. Review each video as many times as you need to fully understand. Friday you will be writing your FINAL copy of your informational HOW TO and you will submit pictures of your brainstorming, pre-writes, and drafting.</a:t>
            </a:r>
            <a:endParaRPr sz="1400">
              <a:solidFill>
                <a:srgbClr val="000000"/>
              </a:solidFill>
            </a:endParaRPr>
          </a:p>
          <a:p>
            <a:pPr marL="457200" lvl="0" indent="-317500" algn="l" rtl="0">
              <a:lnSpc>
                <a:spcPct val="100000"/>
              </a:lnSpc>
              <a:spcBef>
                <a:spcPts val="0"/>
              </a:spcBef>
              <a:spcAft>
                <a:spcPts val="0"/>
              </a:spcAft>
              <a:buSzPts val="1400"/>
              <a:buAutoNum type="arabicPeriod"/>
            </a:pPr>
            <a:r>
              <a:rPr lang="en" sz="1400" u="sng">
                <a:solidFill>
                  <a:srgbClr val="1155CC"/>
                </a:solid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Hook</a:t>
            </a:r>
            <a:r>
              <a:rPr lang="en" sz="1400">
                <a:solidFill>
                  <a:srgbClr val="000000"/>
                </a:solidFill>
              </a:rPr>
              <a:t> </a:t>
            </a:r>
            <a:endParaRPr sz="1400">
              <a:solidFill>
                <a:srgbClr val="000000"/>
              </a:solidFill>
            </a:endParaRPr>
          </a:p>
          <a:p>
            <a:pPr marL="457200" lvl="0" indent="-317500" algn="l" rtl="0">
              <a:lnSpc>
                <a:spcPct val="100000"/>
              </a:lnSpc>
              <a:spcBef>
                <a:spcPts val="0"/>
              </a:spcBef>
              <a:spcAft>
                <a:spcPts val="0"/>
              </a:spcAft>
              <a:buSzPts val="1400"/>
              <a:buAutoNum type="arabicPeriod"/>
            </a:pPr>
            <a:r>
              <a:rPr lang="en" sz="1400" u="sng">
                <a:solidFill>
                  <a:srgbClr val="1155CC"/>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Punctuation</a:t>
            </a:r>
            <a:endParaRPr sz="1400">
              <a:solidFill>
                <a:srgbClr val="000000"/>
              </a:solidFill>
            </a:endParaRPr>
          </a:p>
          <a:p>
            <a:pPr marL="457200" lvl="0" indent="-317500" algn="l" rtl="0">
              <a:lnSpc>
                <a:spcPct val="100000"/>
              </a:lnSpc>
              <a:spcBef>
                <a:spcPts val="0"/>
              </a:spcBef>
              <a:spcAft>
                <a:spcPts val="0"/>
              </a:spcAft>
              <a:buSzPts val="1400"/>
              <a:buAutoNum type="arabicPeriod"/>
            </a:pPr>
            <a:r>
              <a:rPr lang="en" sz="1400" u="sng">
                <a:solidFill>
                  <a:srgbClr val="1155CC"/>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Paragraph Writing</a:t>
            </a:r>
            <a:endParaRPr sz="1700">
              <a:solidFill>
                <a:srgbClr val="000000"/>
              </a:solidFill>
            </a:endParaRPr>
          </a:p>
          <a:p>
            <a:pPr marL="457200" lvl="0" indent="0" algn="l" rtl="0">
              <a:spcBef>
                <a:spcPts val="0"/>
              </a:spcBef>
              <a:spcAft>
                <a:spcPts val="0"/>
              </a:spcAft>
              <a:buNone/>
            </a:pPr>
            <a:r>
              <a:rPr lang="en" sz="1400">
                <a:solidFill>
                  <a:srgbClr val="000000"/>
                </a:solidFill>
              </a:rPr>
              <a:t> </a:t>
            </a:r>
            <a:endParaRPr sz="500">
              <a:solidFill>
                <a:srgbClr val="000000"/>
              </a:solidFill>
            </a:endParaRPr>
          </a:p>
          <a:p>
            <a:pPr marL="0" lvl="0" indent="0" algn="l" rtl="0">
              <a:spcBef>
                <a:spcPts val="0"/>
              </a:spcBef>
              <a:spcAft>
                <a:spcPts val="0"/>
              </a:spcAft>
              <a:buNone/>
            </a:pPr>
            <a:r>
              <a:rPr lang="en" sz="1400">
                <a:solidFill>
                  <a:srgbClr val="000000"/>
                </a:solidFill>
              </a:rPr>
              <a:t> 	4.   Work on the </a:t>
            </a:r>
            <a:r>
              <a:rPr lang="en" sz="1400" u="sng">
                <a:solidFill>
                  <a:schemeClr val="hlink"/>
                </a:solidFill>
                <a:hlinkClick r:id="rId9"/>
              </a:rPr>
              <a:t>Mid Module Review assessment</a:t>
            </a:r>
            <a:r>
              <a:rPr lang="en" sz="1400">
                <a:solidFill>
                  <a:srgbClr val="000000"/>
                </a:solidFill>
              </a:rPr>
              <a:t>. Due Friday by 4pm. Test Next Week.</a:t>
            </a:r>
            <a:endParaRPr sz="1400">
              <a:solidFill>
                <a:srgbClr val="000000"/>
              </a:solidFill>
            </a:endParaRPr>
          </a:p>
          <a:p>
            <a:pPr marL="457200" lvl="0" indent="0" algn="l" rtl="0">
              <a:spcBef>
                <a:spcPts val="0"/>
              </a:spcBef>
              <a:spcAft>
                <a:spcPts val="0"/>
              </a:spcAft>
              <a:buNone/>
            </a:pPr>
            <a:r>
              <a:rPr lang="en" sz="1400">
                <a:solidFill>
                  <a:srgbClr val="000000"/>
                </a:solidFill>
              </a:rPr>
              <a:t>5.   Complete M1L15 in </a:t>
            </a:r>
            <a:r>
              <a:rPr lang="en" sz="1400" u="sng">
                <a:solidFill>
                  <a:schemeClr val="hlink"/>
                </a:solidFill>
                <a:hlinkClick r:id="rId10"/>
              </a:rPr>
              <a:t>Zearn</a:t>
            </a:r>
            <a:r>
              <a:rPr lang="en" sz="1400">
                <a:solidFill>
                  <a:srgbClr val="000000"/>
                </a:solidFill>
              </a:rPr>
              <a:t>. You must be on Lesson 16 by the end of the day.</a:t>
            </a:r>
            <a:endParaRPr sz="1400">
              <a:solidFill>
                <a:srgbClr val="000000"/>
              </a:solidFill>
            </a:endParaRPr>
          </a:p>
          <a:p>
            <a:pPr marL="0" lvl="0" indent="0" algn="l" rtl="0">
              <a:spcBef>
                <a:spcPts val="0"/>
              </a:spcBef>
              <a:spcAft>
                <a:spcPts val="0"/>
              </a:spcAft>
              <a:buNone/>
            </a:pPr>
            <a:endParaRPr sz="1600" u="sng">
              <a:solidFill>
                <a:srgbClr val="000000"/>
              </a:solidFill>
            </a:endParaRPr>
          </a:p>
          <a:p>
            <a:pPr marL="457200" lvl="0" indent="0" algn="l" rtl="0">
              <a:lnSpc>
                <a:spcPct val="100000"/>
              </a:lnSpc>
              <a:spcBef>
                <a:spcPts val="0"/>
              </a:spcBef>
              <a:spcAft>
                <a:spcPts val="0"/>
              </a:spcAft>
              <a:buNone/>
            </a:pPr>
            <a:endParaRPr sz="16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Afternoon Work Time (12:25-1:00)</a:t>
            </a:r>
            <a:endParaRPr/>
          </a:p>
        </p:txBody>
      </p:sp>
      <p:sp>
        <p:nvSpPr>
          <p:cNvPr id="315" name="Google Shape;315;p19"/>
          <p:cNvSpPr txBox="1">
            <a:spLocks noGrp="1"/>
          </p:cNvSpPr>
          <p:nvPr>
            <p:ph type="body" idx="1"/>
          </p:nvPr>
        </p:nvSpPr>
        <p:spPr>
          <a:xfrm>
            <a:off x="311700" y="1468825"/>
            <a:ext cx="3999900" cy="360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 sz="1600" u="sng">
                <a:solidFill>
                  <a:srgbClr val="424242"/>
                </a:solidFill>
                <a:latin typeface="Raleway"/>
                <a:ea typeface="Raleway"/>
                <a:cs typeface="Raleway"/>
                <a:sym typeface="Raleway"/>
              </a:rPr>
              <a:t>Afternoon Objectives:</a:t>
            </a:r>
            <a:endParaRPr sz="1600" u="sng">
              <a:solidFill>
                <a:srgbClr val="424242"/>
              </a:solidFill>
              <a:latin typeface="Raleway"/>
              <a:ea typeface="Raleway"/>
              <a:cs typeface="Raleway"/>
              <a:sym typeface="Raleway"/>
            </a:endParaRPr>
          </a:p>
          <a:p>
            <a:pPr marL="0" lvl="0" indent="0" algn="ctr" rtl="0">
              <a:spcBef>
                <a:spcPts val="1600"/>
              </a:spcBef>
              <a:spcAft>
                <a:spcPts val="0"/>
              </a:spcAft>
              <a:buClr>
                <a:schemeClr val="dk2"/>
              </a:buClr>
              <a:buSzPts val="1100"/>
              <a:buFont typeface="Arial"/>
              <a:buNone/>
            </a:pPr>
            <a:r>
              <a:rPr lang="en" sz="1600" b="1">
                <a:solidFill>
                  <a:srgbClr val="424242"/>
                </a:solidFill>
                <a:latin typeface="Raleway"/>
                <a:ea typeface="Raleway"/>
                <a:cs typeface="Raleway"/>
                <a:sym typeface="Raleway"/>
              </a:rPr>
              <a:t>Social Studies</a:t>
            </a:r>
            <a:endParaRPr sz="1600" b="1">
              <a:solidFill>
                <a:srgbClr val="424242"/>
              </a:solidFill>
              <a:latin typeface="Raleway"/>
              <a:ea typeface="Raleway"/>
              <a:cs typeface="Raleway"/>
              <a:sym typeface="Raleway"/>
            </a:endParaRPr>
          </a:p>
          <a:p>
            <a:pPr marL="0" lvl="0" indent="0" algn="l" rtl="0">
              <a:spcBef>
                <a:spcPts val="1600"/>
              </a:spcBef>
              <a:spcAft>
                <a:spcPts val="0"/>
              </a:spcAft>
              <a:buClr>
                <a:schemeClr val="dk2"/>
              </a:buClr>
              <a:buSzPts val="1100"/>
              <a:buFont typeface="Arial"/>
              <a:buNone/>
            </a:pPr>
            <a:r>
              <a:rPr lang="en" sz="1600" u="sng">
                <a:solidFill>
                  <a:srgbClr val="424242"/>
                </a:solidFill>
                <a:latin typeface="Raleway"/>
                <a:ea typeface="Raleway"/>
                <a:cs typeface="Raleway"/>
                <a:sym typeface="Raleway"/>
              </a:rPr>
              <a:t>C.O:</a:t>
            </a:r>
            <a:r>
              <a:rPr lang="en" sz="1600">
                <a:solidFill>
                  <a:srgbClr val="424242"/>
                </a:solidFill>
                <a:latin typeface="Raleway"/>
                <a:ea typeface="Raleway"/>
                <a:cs typeface="Raleway"/>
                <a:sym typeface="Raleway"/>
              </a:rPr>
              <a:t> I can analyze the roles of the branches of government, identify the Bill of rights, and define federalism.</a:t>
            </a:r>
            <a:endParaRPr sz="1600">
              <a:solidFill>
                <a:srgbClr val="424242"/>
              </a:solidFill>
              <a:latin typeface="Raleway"/>
              <a:ea typeface="Raleway"/>
              <a:cs typeface="Raleway"/>
              <a:sym typeface="Raleway"/>
            </a:endParaRPr>
          </a:p>
          <a:p>
            <a:pPr marL="0" lvl="0" indent="0" algn="l" rtl="0">
              <a:spcBef>
                <a:spcPts val="1600"/>
              </a:spcBef>
              <a:spcAft>
                <a:spcPts val="0"/>
              </a:spcAft>
              <a:buClr>
                <a:schemeClr val="dk2"/>
              </a:buClr>
              <a:buSzPts val="1100"/>
              <a:buFont typeface="Arial"/>
              <a:buNone/>
            </a:pPr>
            <a:r>
              <a:rPr lang="en" sz="1600" u="sng">
                <a:solidFill>
                  <a:srgbClr val="424242"/>
                </a:solidFill>
                <a:latin typeface="Raleway"/>
                <a:ea typeface="Raleway"/>
                <a:cs typeface="Raleway"/>
                <a:sym typeface="Raleway"/>
              </a:rPr>
              <a:t>L.O:</a:t>
            </a:r>
            <a:r>
              <a:rPr lang="en" sz="1600">
                <a:solidFill>
                  <a:srgbClr val="424242"/>
                </a:solidFill>
                <a:latin typeface="Raleway"/>
                <a:ea typeface="Raleway"/>
                <a:cs typeface="Raleway"/>
                <a:sym typeface="Raleway"/>
              </a:rPr>
              <a:t> I can orally and in writing discuss the review of the Unit 1 test on Government.</a:t>
            </a:r>
            <a:endParaRPr sz="1600">
              <a:latin typeface="Raleway"/>
              <a:ea typeface="Raleway"/>
              <a:cs typeface="Raleway"/>
              <a:sym typeface="Raleway"/>
            </a:endParaRPr>
          </a:p>
          <a:p>
            <a:pPr marL="0" lvl="0" indent="0" algn="ctr" rtl="0">
              <a:spcBef>
                <a:spcPts val="1600"/>
              </a:spcBef>
              <a:spcAft>
                <a:spcPts val="1600"/>
              </a:spcAft>
              <a:buClr>
                <a:schemeClr val="dk2"/>
              </a:buClr>
              <a:buSzPts val="1100"/>
              <a:buFont typeface="Arial"/>
              <a:buNone/>
            </a:pPr>
            <a:r>
              <a:rPr lang="en" sz="1600" b="1">
                <a:highlight>
                  <a:srgbClr val="FFFF00"/>
                </a:highlight>
                <a:latin typeface="Raleway"/>
                <a:ea typeface="Raleway"/>
                <a:cs typeface="Raleway"/>
                <a:sym typeface="Raleway"/>
              </a:rPr>
              <a:t>You have your music live lesson at 1:40</a:t>
            </a:r>
            <a:endParaRPr sz="1600" b="1">
              <a:highlight>
                <a:srgbClr val="FFFF00"/>
              </a:highlight>
              <a:latin typeface="Raleway"/>
              <a:ea typeface="Raleway"/>
              <a:cs typeface="Raleway"/>
              <a:sym typeface="Raleway"/>
            </a:endParaRPr>
          </a:p>
        </p:txBody>
      </p:sp>
      <p:sp>
        <p:nvSpPr>
          <p:cNvPr id="316" name="Google Shape;316;p19"/>
          <p:cNvSpPr txBox="1">
            <a:spLocks noGrp="1"/>
          </p:cNvSpPr>
          <p:nvPr>
            <p:ph type="body" idx="2"/>
          </p:nvPr>
        </p:nvSpPr>
        <p:spPr>
          <a:xfrm>
            <a:off x="4449425" y="1468825"/>
            <a:ext cx="4272600" cy="3600300"/>
          </a:xfrm>
          <a:prstGeom prst="rect">
            <a:avLst/>
          </a:prstGeom>
          <a:noFill/>
        </p:spPr>
        <p:txBody>
          <a:bodyPr spcFirstLastPara="1" wrap="square" lIns="91425" tIns="91425" rIns="91425" bIns="91425" anchor="t" anchorCtr="0">
            <a:noAutofit/>
          </a:bodyPr>
          <a:lstStyle/>
          <a:p>
            <a:pPr marL="457200" lvl="0" indent="-330200" algn="l" rtl="0">
              <a:spcBef>
                <a:spcPts val="1200"/>
              </a:spcBef>
              <a:spcAft>
                <a:spcPts val="0"/>
              </a:spcAft>
              <a:buSzPts val="1600"/>
              <a:buFont typeface="Raleway"/>
              <a:buAutoNum type="arabicPeriod"/>
            </a:pPr>
            <a:r>
              <a:rPr lang="en" sz="1600">
                <a:solidFill>
                  <a:srgbClr val="000000"/>
                </a:solidFill>
                <a:latin typeface="Raleway"/>
                <a:ea typeface="Raleway"/>
                <a:cs typeface="Raleway"/>
                <a:sym typeface="Raleway"/>
              </a:rPr>
              <a:t>View the </a:t>
            </a:r>
            <a:r>
              <a:rPr lang="en" sz="1600" b="1">
                <a:solidFill>
                  <a:srgbClr val="000000"/>
                </a:solidFill>
                <a:latin typeface="Raleway"/>
                <a:ea typeface="Raleway"/>
                <a:cs typeface="Raleway"/>
                <a:sym typeface="Raleway"/>
              </a:rPr>
              <a:t>Recorded Lesson: </a:t>
            </a:r>
            <a:r>
              <a:rPr lang="en" sz="1600" b="1" u="sng">
                <a:solidFill>
                  <a:srgbClr val="1155CC"/>
                </a:solidFill>
                <a:latin typeface="Raleway"/>
                <a:ea typeface="Raleway"/>
                <a:cs typeface="Raleway"/>
                <a:sym typeface="Raleway"/>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Link</a:t>
            </a:r>
            <a:r>
              <a:rPr lang="en" sz="1600">
                <a:solidFill>
                  <a:srgbClr val="000000"/>
                </a:solidFill>
                <a:latin typeface="Raleway"/>
                <a:ea typeface="Raleway"/>
                <a:cs typeface="Raleway"/>
                <a:sym typeface="Raleway"/>
              </a:rPr>
              <a:t> </a:t>
            </a:r>
            <a:endParaRPr sz="1600">
              <a:solidFill>
                <a:srgbClr val="000000"/>
              </a:solidFill>
              <a:latin typeface="Raleway"/>
              <a:ea typeface="Raleway"/>
              <a:cs typeface="Raleway"/>
              <a:sym typeface="Raleway"/>
            </a:endParaRPr>
          </a:p>
          <a:p>
            <a:pPr marL="457200" lvl="0" indent="-330200" algn="l" rtl="0">
              <a:spcBef>
                <a:spcPts val="0"/>
              </a:spcBef>
              <a:spcAft>
                <a:spcPts val="0"/>
              </a:spcAft>
              <a:buClr>
                <a:srgbClr val="000000"/>
              </a:buClr>
              <a:buSzPts val="1600"/>
              <a:buFont typeface="Raleway"/>
              <a:buAutoNum type="arabicPeriod"/>
            </a:pPr>
            <a:r>
              <a:rPr lang="en" sz="1600">
                <a:solidFill>
                  <a:srgbClr val="000000"/>
                </a:solidFill>
                <a:latin typeface="Raleway"/>
                <a:ea typeface="Raleway"/>
                <a:cs typeface="Raleway"/>
                <a:sym typeface="Raleway"/>
              </a:rPr>
              <a:t>Take notes in your Social Studies notebook and STUDY. Your test on government is next Tuesday.</a:t>
            </a:r>
            <a:endParaRPr sz="1600">
              <a:solidFill>
                <a:srgbClr val="000000"/>
              </a:solidFill>
              <a:latin typeface="Raleway"/>
              <a:ea typeface="Raleway"/>
              <a:cs typeface="Raleway"/>
              <a:sym typeface="Raleway"/>
            </a:endParaRPr>
          </a:p>
          <a:p>
            <a:pPr marL="457200" lvl="0" indent="0" algn="l" rtl="0">
              <a:spcBef>
                <a:spcPts val="1200"/>
              </a:spcBef>
              <a:spcAft>
                <a:spcPts val="0"/>
              </a:spcAft>
              <a:buNone/>
            </a:pPr>
            <a:endParaRPr sz="1600">
              <a:solidFill>
                <a:srgbClr val="000000"/>
              </a:solidFill>
              <a:latin typeface="Raleway"/>
              <a:ea typeface="Raleway"/>
              <a:cs typeface="Raleway"/>
              <a:sym typeface="Raleway"/>
            </a:endParaRPr>
          </a:p>
          <a:p>
            <a:pPr marL="457200" lvl="0" indent="-330200" algn="ctr" rtl="0">
              <a:spcBef>
                <a:spcPts val="1700"/>
              </a:spcBef>
              <a:spcAft>
                <a:spcPts val="0"/>
              </a:spcAft>
              <a:buClr>
                <a:srgbClr val="4A86E8"/>
              </a:buClr>
              <a:buSzPts val="1600"/>
              <a:buFont typeface="Raleway"/>
              <a:buAutoNum type="arabicPeriod"/>
            </a:pPr>
            <a:r>
              <a:rPr lang="en" sz="1600" i="1">
                <a:solidFill>
                  <a:srgbClr val="4A86E8"/>
                </a:solidFill>
                <a:latin typeface="Raleway"/>
                <a:ea typeface="Raleway"/>
                <a:cs typeface="Raleway"/>
                <a:sym typeface="Raleway"/>
              </a:rPr>
              <a:t>Check on your Food Terrarium. Make a note on it’s progress.</a:t>
            </a:r>
            <a:endParaRPr sz="1600" i="1">
              <a:solidFill>
                <a:srgbClr val="4A86E8"/>
              </a:solidFill>
              <a:latin typeface="Raleway"/>
              <a:ea typeface="Raleway"/>
              <a:cs typeface="Raleway"/>
              <a:sym typeface="Raleway"/>
            </a:endParaRPr>
          </a:p>
          <a:p>
            <a:pPr marL="0" lvl="0" indent="0" algn="l" rtl="0">
              <a:lnSpc>
                <a:spcPct val="100000"/>
              </a:lnSpc>
              <a:spcBef>
                <a:spcPts val="1700"/>
              </a:spcBef>
              <a:spcAft>
                <a:spcPts val="0"/>
              </a:spcAft>
              <a:buNone/>
            </a:pPr>
            <a:endParaRPr sz="1500">
              <a:solidFill>
                <a:srgbClr val="000000"/>
              </a:solidFill>
            </a:endParaRPr>
          </a:p>
          <a:p>
            <a:pPr marL="0" lvl="0" indent="0" algn="l" rtl="0">
              <a:lnSpc>
                <a:spcPct val="100000"/>
              </a:lnSpc>
              <a:spcBef>
                <a:spcPts val="0"/>
              </a:spcBef>
              <a:spcAft>
                <a:spcPts val="0"/>
              </a:spcAft>
              <a:buNone/>
            </a:pPr>
            <a:endParaRPr sz="1600">
              <a:solidFill>
                <a:srgbClr val="000000"/>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Afternoon Asynchronous Work</a:t>
            </a:r>
            <a:endParaRPr/>
          </a:p>
          <a:p>
            <a:pPr marL="0" lvl="0" indent="0" algn="ctr" rtl="0">
              <a:spcBef>
                <a:spcPts val="0"/>
              </a:spcBef>
              <a:spcAft>
                <a:spcPts val="0"/>
              </a:spcAft>
              <a:buNone/>
            </a:pPr>
            <a:r>
              <a:rPr lang="en" sz="2200" i="1"/>
              <a:t>(ALL students)</a:t>
            </a:r>
            <a:endParaRPr sz="2200" i="1"/>
          </a:p>
        </p:txBody>
      </p:sp>
      <p:sp>
        <p:nvSpPr>
          <p:cNvPr id="322" name="Google Shape;322;p20"/>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r>
              <a:rPr lang="en" sz="1600" u="sng">
                <a:solidFill>
                  <a:srgbClr val="000000"/>
                </a:solidFill>
              </a:rPr>
              <a:t>Independent Work:</a:t>
            </a:r>
            <a:endParaRPr sz="1600" u="sng">
              <a:solidFill>
                <a:srgbClr val="000000"/>
              </a:solidFill>
            </a:endParaRPr>
          </a:p>
          <a:p>
            <a:pPr marL="0" lvl="0" indent="0" algn="l" rtl="0">
              <a:lnSpc>
                <a:spcPct val="100000"/>
              </a:lnSpc>
              <a:spcBef>
                <a:spcPts val="1200"/>
              </a:spcBef>
              <a:spcAft>
                <a:spcPts val="0"/>
              </a:spcAft>
              <a:buNone/>
            </a:pPr>
            <a:endParaRPr sz="1600">
              <a:solidFill>
                <a:srgbClr val="000000"/>
              </a:solidFill>
              <a:highlight>
                <a:srgbClr val="00FFFF"/>
              </a:highlight>
            </a:endParaRPr>
          </a:p>
          <a:p>
            <a:pPr marL="457200" lvl="0" indent="-330200" algn="l" rtl="0">
              <a:lnSpc>
                <a:spcPct val="100000"/>
              </a:lnSpc>
              <a:spcBef>
                <a:spcPts val="0"/>
              </a:spcBef>
              <a:spcAft>
                <a:spcPts val="0"/>
              </a:spcAft>
              <a:buClr>
                <a:srgbClr val="000000"/>
              </a:buClr>
              <a:buSzPts val="1600"/>
              <a:buAutoNum type="arabicPeriod"/>
            </a:pPr>
            <a:r>
              <a:rPr lang="en" sz="1600" b="1" u="sng">
                <a:solidFill>
                  <a:schemeClr val="hlink"/>
                </a:solidFill>
                <a:hlinkClick r:id="rId3"/>
              </a:rPr>
              <a:t>ReadWorks</a:t>
            </a:r>
            <a:r>
              <a:rPr lang="en" sz="1600">
                <a:solidFill>
                  <a:srgbClr val="000000"/>
                </a:solidFill>
              </a:rPr>
              <a:t>: Choose one of the assigned “Article-A- Day” activities to complete. Be sure to do ALL assigned parts of your choice article. </a:t>
            </a:r>
            <a:r>
              <a:rPr lang="en" sz="1600">
                <a:solidFill>
                  <a:srgbClr val="000000"/>
                </a:solidFill>
                <a:highlight>
                  <a:srgbClr val="00FFFF"/>
                </a:highlight>
              </a:rPr>
              <a:t>Complete by 4pm. </a:t>
            </a:r>
            <a:endParaRPr sz="1600">
              <a:solidFill>
                <a:srgbClr val="000000"/>
              </a:solidFill>
              <a:highlight>
                <a:srgbClr val="00FFFF"/>
              </a:highlight>
            </a:endParaRPr>
          </a:p>
          <a:p>
            <a:pPr marL="457200" lvl="0" indent="-330200" algn="l" rtl="0">
              <a:lnSpc>
                <a:spcPct val="100000"/>
              </a:lnSpc>
              <a:spcBef>
                <a:spcPts val="0"/>
              </a:spcBef>
              <a:spcAft>
                <a:spcPts val="0"/>
              </a:spcAft>
              <a:buClr>
                <a:srgbClr val="000000"/>
              </a:buClr>
              <a:buSzPts val="1600"/>
              <a:buAutoNum type="arabicPeriod"/>
            </a:pPr>
            <a:r>
              <a:rPr lang="en" sz="1600">
                <a:solidFill>
                  <a:srgbClr val="000000"/>
                </a:solidFill>
              </a:rPr>
              <a:t>20 minutes of Choice Reading. </a:t>
            </a:r>
            <a:r>
              <a:rPr lang="en" sz="1600">
                <a:solidFill>
                  <a:srgbClr val="000000"/>
                </a:solidFill>
                <a:highlight>
                  <a:srgbClr val="00FFFF"/>
                </a:highlight>
              </a:rPr>
              <a:t>Complete by 4pm. </a:t>
            </a:r>
            <a:endParaRPr sz="1600">
              <a:solidFill>
                <a:srgbClr val="000000"/>
              </a:solidFill>
            </a:endParaRPr>
          </a:p>
          <a:p>
            <a:pPr marL="0" lvl="0" indent="0" algn="l" rtl="0">
              <a:spcBef>
                <a:spcPts val="0"/>
              </a:spcBef>
              <a:spcAft>
                <a:spcPts val="16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1"/>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Have a wonderful day!</a:t>
            </a:r>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431</Words>
  <Application>Microsoft Office PowerPoint</Application>
  <PresentationFormat>On-screen Show (16:9)</PresentationFormat>
  <Paragraphs>61</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Maven Pro</vt:lpstr>
      <vt:lpstr>Nunito</vt:lpstr>
      <vt:lpstr>Raleway</vt:lpstr>
      <vt:lpstr>Momentum</vt:lpstr>
      <vt:lpstr>Thursday October 1, 2020 </vt:lpstr>
      <vt:lpstr>PowerPoint Presentation</vt:lpstr>
      <vt:lpstr>SEL Check-in</vt:lpstr>
      <vt:lpstr>Today’s Agenda &amp; Goal Setting</vt:lpstr>
      <vt:lpstr>Groupings</vt:lpstr>
      <vt:lpstr>ELA Block (9:20-11:45)</vt:lpstr>
      <vt:lpstr>Afternoon Work Time (12:25-1:00)</vt:lpstr>
      <vt:lpstr>Afternoon Asynchronous Work (ALL students)</vt:lpstr>
      <vt:lpstr>Have a wonderful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Thursday October 1, 2020 </dc:title>
  <dc:creator>Dana's Computer</dc:creator>
  <cp:lastModifiedBy>Dana Hedke</cp:lastModifiedBy>
  <cp:revision>1</cp:revision>
  <dcterms:modified xsi:type="dcterms:W3CDTF">2020-10-01T02:05:19Z</dcterms:modified>
</cp:coreProperties>
</file>