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5143500" type="screen16x9"/>
  <p:notesSz cx="6858000" cy="9144000"/>
  <p:embeddedFontLst>
    <p:embeddedFont>
      <p:font typeface="Comfortaa" panose="020B0604020202020204" charset="0"/>
      <p:regular r:id="rId13"/>
      <p:bold r:id="rId14"/>
    </p:embeddedFont>
    <p:embeddedFont>
      <p:font typeface="Lexend Deca" panose="020B0604020202020204" charset="0"/>
      <p:regular r:id="rId15"/>
    </p:embeddedFont>
    <p:embeddedFont>
      <p:font typeface="Handlee" panose="020B0604020202020204" charset="0"/>
      <p:regular r:id="rId16"/>
    </p:embeddedFont>
    <p:embeddedFont>
      <p:font typeface="Trebuchet MS" panose="020B0603020202020204" pitchFamily="34" charset="0"/>
      <p:regular r:id="rId17"/>
      <p:bold r:id="rId18"/>
      <p:italic r:id="rId19"/>
      <p:boldItalic r:id="rId20"/>
    </p:embeddedFont>
    <p:embeddedFont>
      <p:font typeface="Cabin" panose="020B0604020202020204" charset="0"/>
      <p:regular r:id="rId21"/>
      <p:bold r:id="rId22"/>
      <p:italic r:id="rId23"/>
      <p:bold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756" y="6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8e952e3ece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8e952e3ece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8e952e3ece_0_4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" name="Google Shape;330;g8e952e3ece_0_4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8e952e3ece_0_2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8e952e3ece_0_2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8e952e3ece_0_2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8e952e3ece_0_2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8e952e3ece_0_3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8e952e3ece_0_3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8e952e3ece_0_3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8e952e3ece_0_3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8e952e3ece_0_3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8e952e3ece_0_3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8e952e3ece_0_4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8e952e3ece_0_4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8e952e3ece_0_4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" name="Google Shape;270;g8e952e3ece_0_4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8e952e3ece_0_4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" name="Google Shape;301;g8e952e3ece_0_4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13" Type="http://schemas.openxmlformats.org/officeDocument/2006/relationships/slide" Target="slide1.xml"/><Relationship Id="rId3" Type="http://schemas.openxmlformats.org/officeDocument/2006/relationships/image" Target="../media/image1.png"/><Relationship Id="rId7" Type="http://schemas.openxmlformats.org/officeDocument/2006/relationships/slide" Target="slide8.xml"/><Relationship Id="rId12" Type="http://schemas.openxmlformats.org/officeDocument/2006/relationships/slide" Target="slide10.xml"/><Relationship Id="rId1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6" Type="http://schemas.openxmlformats.org/officeDocument/2006/relationships/hyperlink" Target="https://www.schoology.com/" TargetMode="External"/><Relationship Id="rId1" Type="http://schemas.openxmlformats.org/officeDocument/2006/relationships/slideLayout" Target="../slideLayouts/slideLayout11.xml"/><Relationship Id="rId6" Type="http://schemas.openxmlformats.org/officeDocument/2006/relationships/slide" Target="slide4.xml"/><Relationship Id="rId11" Type="http://schemas.openxmlformats.org/officeDocument/2006/relationships/slide" Target="slide9.xml"/><Relationship Id="rId5" Type="http://schemas.openxmlformats.org/officeDocument/2006/relationships/slide" Target="slide3.xml"/><Relationship Id="rId15" Type="http://schemas.openxmlformats.org/officeDocument/2006/relationships/image" Target="../media/image3.png"/><Relationship Id="rId10" Type="http://schemas.openxmlformats.org/officeDocument/2006/relationships/slide" Target="slide7.xml"/><Relationship Id="rId4" Type="http://schemas.openxmlformats.org/officeDocument/2006/relationships/image" Target="../media/image2.png"/><Relationship Id="rId9" Type="http://schemas.openxmlformats.org/officeDocument/2006/relationships/slide" Target="slide6.xml"/><Relationship Id="rId14" Type="http://schemas.openxmlformats.org/officeDocument/2006/relationships/slide" Target="slide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image" Target="../media/image3.png"/><Relationship Id="rId18" Type="http://schemas.openxmlformats.org/officeDocument/2006/relationships/hyperlink" Target="https://support.schoology.com/hc/en-us/articles/201000873-Parent-Guide" TargetMode="External"/><Relationship Id="rId3" Type="http://schemas.openxmlformats.org/officeDocument/2006/relationships/image" Target="../media/image1.png"/><Relationship Id="rId7" Type="http://schemas.openxmlformats.org/officeDocument/2006/relationships/slide" Target="slide5.xml"/><Relationship Id="rId12" Type="http://schemas.openxmlformats.org/officeDocument/2006/relationships/slide" Target="slide2.xml"/><Relationship Id="rId17" Type="http://schemas.openxmlformats.org/officeDocument/2006/relationships/image" Target="../media/image8.jpg"/><Relationship Id="rId2" Type="http://schemas.openxmlformats.org/officeDocument/2006/relationships/notesSlide" Target="../notesSlides/notesSlide10.xml"/><Relationship Id="rId16" Type="http://schemas.openxmlformats.org/officeDocument/2006/relationships/hyperlink" Target="http://www.youtube.com/watch?v=I3fcz1DBrX0" TargetMode="External"/><Relationship Id="rId1" Type="http://schemas.openxmlformats.org/officeDocument/2006/relationships/slideLayout" Target="../slideLayouts/slideLayout11.xml"/><Relationship Id="rId6" Type="http://schemas.openxmlformats.org/officeDocument/2006/relationships/slide" Target="slide8.xml"/><Relationship Id="rId11" Type="http://schemas.openxmlformats.org/officeDocument/2006/relationships/slide" Target="slide10.xml"/><Relationship Id="rId5" Type="http://schemas.openxmlformats.org/officeDocument/2006/relationships/slide" Target="slide4.xml"/><Relationship Id="rId15" Type="http://schemas.openxmlformats.org/officeDocument/2006/relationships/image" Target="../media/image4.png"/><Relationship Id="rId10" Type="http://schemas.openxmlformats.org/officeDocument/2006/relationships/slide" Target="slide9.xml"/><Relationship Id="rId19" Type="http://schemas.openxmlformats.org/officeDocument/2006/relationships/image" Target="../media/image5.png"/><Relationship Id="rId4" Type="http://schemas.openxmlformats.org/officeDocument/2006/relationships/slide" Target="slide3.xml"/><Relationship Id="rId9" Type="http://schemas.openxmlformats.org/officeDocument/2006/relationships/slide" Target="slide7.xml"/><Relationship Id="rId14" Type="http://schemas.openxmlformats.org/officeDocument/2006/relationships/hyperlink" Target="https://www.schoology.com/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image" Target="../media/image3.png"/><Relationship Id="rId3" Type="http://schemas.openxmlformats.org/officeDocument/2006/relationships/image" Target="../media/image1.png"/><Relationship Id="rId7" Type="http://schemas.openxmlformats.org/officeDocument/2006/relationships/slide" Target="slide5.xml"/><Relationship Id="rId12" Type="http://schemas.openxmlformats.org/officeDocument/2006/relationships/slide" Target="slide2.xml"/><Relationship Id="rId1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6" Type="http://schemas.openxmlformats.org/officeDocument/2006/relationships/hyperlink" Target="https://support.schoology.com/hc/en-us/articles/201000873-Parent-Guide" TargetMode="External"/><Relationship Id="rId1" Type="http://schemas.openxmlformats.org/officeDocument/2006/relationships/slideLayout" Target="../slideLayouts/slideLayout11.xml"/><Relationship Id="rId6" Type="http://schemas.openxmlformats.org/officeDocument/2006/relationships/slide" Target="slide8.xml"/><Relationship Id="rId11" Type="http://schemas.openxmlformats.org/officeDocument/2006/relationships/slide" Target="slide10.xml"/><Relationship Id="rId5" Type="http://schemas.openxmlformats.org/officeDocument/2006/relationships/slide" Target="slide4.xml"/><Relationship Id="rId15" Type="http://schemas.openxmlformats.org/officeDocument/2006/relationships/image" Target="../media/image4.png"/><Relationship Id="rId10" Type="http://schemas.openxmlformats.org/officeDocument/2006/relationships/slide" Target="slide9.xml"/><Relationship Id="rId4" Type="http://schemas.openxmlformats.org/officeDocument/2006/relationships/slide" Target="slide3.xml"/><Relationship Id="rId9" Type="http://schemas.openxmlformats.org/officeDocument/2006/relationships/slide" Target="slide7.xml"/><Relationship Id="rId14" Type="http://schemas.openxmlformats.org/officeDocument/2006/relationships/hyperlink" Target="https://www.schoology.com/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image" Target="../media/image3.png"/><Relationship Id="rId1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slide" Target="slide5.xml"/><Relationship Id="rId12" Type="http://schemas.openxmlformats.org/officeDocument/2006/relationships/slide" Target="slide2.xml"/><Relationship Id="rId17" Type="http://schemas.openxmlformats.org/officeDocument/2006/relationships/hyperlink" Target="https://support.schoology.com/hc/en-us/articles/201000873-Parent-Guide" TargetMode="External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1.xml"/><Relationship Id="rId6" Type="http://schemas.openxmlformats.org/officeDocument/2006/relationships/slide" Target="slide8.xml"/><Relationship Id="rId11" Type="http://schemas.openxmlformats.org/officeDocument/2006/relationships/slide" Target="slide10.xml"/><Relationship Id="rId5" Type="http://schemas.openxmlformats.org/officeDocument/2006/relationships/slide" Target="slide4.xml"/><Relationship Id="rId15" Type="http://schemas.openxmlformats.org/officeDocument/2006/relationships/image" Target="../media/image6.gif"/><Relationship Id="rId10" Type="http://schemas.openxmlformats.org/officeDocument/2006/relationships/slide" Target="slide9.xml"/><Relationship Id="rId4" Type="http://schemas.openxmlformats.org/officeDocument/2006/relationships/slide" Target="slide3.xml"/><Relationship Id="rId9" Type="http://schemas.openxmlformats.org/officeDocument/2006/relationships/slide" Target="slide7.xml"/><Relationship Id="rId14" Type="http://schemas.openxmlformats.org/officeDocument/2006/relationships/hyperlink" Target="https://www.schoology.com/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image" Target="../media/image3.png"/><Relationship Id="rId1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slide" Target="slide5.xml"/><Relationship Id="rId12" Type="http://schemas.openxmlformats.org/officeDocument/2006/relationships/slide" Target="slide2.xml"/><Relationship Id="rId17" Type="http://schemas.openxmlformats.org/officeDocument/2006/relationships/hyperlink" Target="https://support.schoology.com/hc/en-us/articles/201000873-Parent-Guide" TargetMode="External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1.xml"/><Relationship Id="rId6" Type="http://schemas.openxmlformats.org/officeDocument/2006/relationships/slide" Target="slide8.xml"/><Relationship Id="rId11" Type="http://schemas.openxmlformats.org/officeDocument/2006/relationships/slide" Target="slide10.xml"/><Relationship Id="rId5" Type="http://schemas.openxmlformats.org/officeDocument/2006/relationships/slide" Target="slide4.xml"/><Relationship Id="rId15" Type="http://schemas.openxmlformats.org/officeDocument/2006/relationships/hyperlink" Target="https://www.schoology.com/" TargetMode="External"/><Relationship Id="rId10" Type="http://schemas.openxmlformats.org/officeDocument/2006/relationships/slide" Target="slide9.xml"/><Relationship Id="rId4" Type="http://schemas.openxmlformats.org/officeDocument/2006/relationships/slide" Target="slide3.xml"/><Relationship Id="rId9" Type="http://schemas.openxmlformats.org/officeDocument/2006/relationships/slide" Target="slide7.xml"/><Relationship Id="rId14" Type="http://schemas.openxmlformats.org/officeDocument/2006/relationships/image" Target="../media/image7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hyperlink" Target="https://www.schoology.com/" TargetMode="External"/><Relationship Id="rId1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slide" Target="slide5.xml"/><Relationship Id="rId12" Type="http://schemas.openxmlformats.org/officeDocument/2006/relationships/image" Target="../media/image3.png"/><Relationship Id="rId17" Type="http://schemas.openxmlformats.org/officeDocument/2006/relationships/hyperlink" Target="https://support.schoology.com/hc/en-us/articles/201000873-Parent-Guide" TargetMode="External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8.jpg"/><Relationship Id="rId1" Type="http://schemas.openxmlformats.org/officeDocument/2006/relationships/slideLayout" Target="../slideLayouts/slideLayout11.xml"/><Relationship Id="rId6" Type="http://schemas.openxmlformats.org/officeDocument/2006/relationships/slide" Target="slide8.xml"/><Relationship Id="rId11" Type="http://schemas.openxmlformats.org/officeDocument/2006/relationships/slide" Target="slide2.xml"/><Relationship Id="rId5" Type="http://schemas.openxmlformats.org/officeDocument/2006/relationships/slide" Target="slide4.xml"/><Relationship Id="rId15" Type="http://schemas.openxmlformats.org/officeDocument/2006/relationships/hyperlink" Target="http://www.youtube.com/watch?v=r21kp1J-j90" TargetMode="External"/><Relationship Id="rId10" Type="http://schemas.openxmlformats.org/officeDocument/2006/relationships/slide" Target="slide10.xml"/><Relationship Id="rId4" Type="http://schemas.openxmlformats.org/officeDocument/2006/relationships/slide" Target="slide3.xml"/><Relationship Id="rId9" Type="http://schemas.openxmlformats.org/officeDocument/2006/relationships/slide" Target="slide7.xml"/><Relationship Id="rId1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image" Target="../media/image3.png"/><Relationship Id="rId18" Type="http://schemas.openxmlformats.org/officeDocument/2006/relationships/image" Target="../media/image8.jpg"/><Relationship Id="rId3" Type="http://schemas.openxmlformats.org/officeDocument/2006/relationships/image" Target="../media/image1.png"/><Relationship Id="rId7" Type="http://schemas.openxmlformats.org/officeDocument/2006/relationships/slide" Target="slide5.xml"/><Relationship Id="rId12" Type="http://schemas.openxmlformats.org/officeDocument/2006/relationships/slide" Target="slide2.xml"/><Relationship Id="rId17" Type="http://schemas.openxmlformats.org/officeDocument/2006/relationships/hyperlink" Target="http://www.youtube.com/watch?v=w8QgDGZ0CxA" TargetMode="External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9.png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11.xml"/><Relationship Id="rId6" Type="http://schemas.openxmlformats.org/officeDocument/2006/relationships/slide" Target="slide8.xml"/><Relationship Id="rId11" Type="http://schemas.openxmlformats.org/officeDocument/2006/relationships/slide" Target="slide10.xml"/><Relationship Id="rId5" Type="http://schemas.openxmlformats.org/officeDocument/2006/relationships/slide" Target="slide4.xml"/><Relationship Id="rId15" Type="http://schemas.openxmlformats.org/officeDocument/2006/relationships/image" Target="../media/image4.png"/><Relationship Id="rId10" Type="http://schemas.openxmlformats.org/officeDocument/2006/relationships/slide" Target="slide9.xml"/><Relationship Id="rId19" Type="http://schemas.openxmlformats.org/officeDocument/2006/relationships/hyperlink" Target="https://support.schoology.com/hc/en-us/articles/201000873-Parent-Guide" TargetMode="External"/><Relationship Id="rId4" Type="http://schemas.openxmlformats.org/officeDocument/2006/relationships/slide" Target="slide3.xml"/><Relationship Id="rId9" Type="http://schemas.openxmlformats.org/officeDocument/2006/relationships/slide" Target="slide7.xml"/><Relationship Id="rId14" Type="http://schemas.openxmlformats.org/officeDocument/2006/relationships/hyperlink" Target="https://www.schoology.com/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image" Target="../media/image3.png"/><Relationship Id="rId18" Type="http://schemas.openxmlformats.org/officeDocument/2006/relationships/hyperlink" Target="https://support.schoology.com/hc/en-us/articles/201000873-Parent-Guide" TargetMode="External"/><Relationship Id="rId3" Type="http://schemas.openxmlformats.org/officeDocument/2006/relationships/image" Target="../media/image1.png"/><Relationship Id="rId7" Type="http://schemas.openxmlformats.org/officeDocument/2006/relationships/slide" Target="slide5.xml"/><Relationship Id="rId12" Type="http://schemas.openxmlformats.org/officeDocument/2006/relationships/slide" Target="slide2.xml"/><Relationship Id="rId17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6" Type="http://schemas.openxmlformats.org/officeDocument/2006/relationships/hyperlink" Target="http://www.youtube.com/watch?v=NKN2wnnJFK0" TargetMode="External"/><Relationship Id="rId1" Type="http://schemas.openxmlformats.org/officeDocument/2006/relationships/slideLayout" Target="../slideLayouts/slideLayout11.xml"/><Relationship Id="rId6" Type="http://schemas.openxmlformats.org/officeDocument/2006/relationships/slide" Target="slide8.xml"/><Relationship Id="rId11" Type="http://schemas.openxmlformats.org/officeDocument/2006/relationships/slide" Target="slide10.xml"/><Relationship Id="rId5" Type="http://schemas.openxmlformats.org/officeDocument/2006/relationships/slide" Target="slide4.xml"/><Relationship Id="rId15" Type="http://schemas.openxmlformats.org/officeDocument/2006/relationships/image" Target="../media/image4.png"/><Relationship Id="rId10" Type="http://schemas.openxmlformats.org/officeDocument/2006/relationships/slide" Target="slide9.xml"/><Relationship Id="rId19" Type="http://schemas.openxmlformats.org/officeDocument/2006/relationships/image" Target="../media/image5.png"/><Relationship Id="rId4" Type="http://schemas.openxmlformats.org/officeDocument/2006/relationships/slide" Target="slide3.xml"/><Relationship Id="rId9" Type="http://schemas.openxmlformats.org/officeDocument/2006/relationships/slide" Target="slide7.xml"/><Relationship Id="rId14" Type="http://schemas.openxmlformats.org/officeDocument/2006/relationships/hyperlink" Target="https://www.schoology.com/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image" Target="../media/image3.png"/><Relationship Id="rId18" Type="http://schemas.openxmlformats.org/officeDocument/2006/relationships/image" Target="../media/image8.jpg"/><Relationship Id="rId3" Type="http://schemas.openxmlformats.org/officeDocument/2006/relationships/image" Target="../media/image1.png"/><Relationship Id="rId7" Type="http://schemas.openxmlformats.org/officeDocument/2006/relationships/slide" Target="slide5.xml"/><Relationship Id="rId12" Type="http://schemas.openxmlformats.org/officeDocument/2006/relationships/slide" Target="slide2.xml"/><Relationship Id="rId17" Type="http://schemas.openxmlformats.org/officeDocument/2006/relationships/hyperlink" Target="http://www.youtube.com/watch?v=bCVBrTaqRDg" TargetMode="External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10.png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11.xml"/><Relationship Id="rId6" Type="http://schemas.openxmlformats.org/officeDocument/2006/relationships/slide" Target="slide8.xml"/><Relationship Id="rId11" Type="http://schemas.openxmlformats.org/officeDocument/2006/relationships/slide" Target="slide10.xml"/><Relationship Id="rId5" Type="http://schemas.openxmlformats.org/officeDocument/2006/relationships/slide" Target="slide4.xml"/><Relationship Id="rId15" Type="http://schemas.openxmlformats.org/officeDocument/2006/relationships/image" Target="../media/image4.png"/><Relationship Id="rId10" Type="http://schemas.openxmlformats.org/officeDocument/2006/relationships/slide" Target="slide9.xml"/><Relationship Id="rId19" Type="http://schemas.openxmlformats.org/officeDocument/2006/relationships/hyperlink" Target="https://support.schoology.com/hc/en-us/articles/201000873-Parent-Guide" TargetMode="External"/><Relationship Id="rId4" Type="http://schemas.openxmlformats.org/officeDocument/2006/relationships/slide" Target="slide3.xml"/><Relationship Id="rId9" Type="http://schemas.openxmlformats.org/officeDocument/2006/relationships/slide" Target="slide7.xml"/><Relationship Id="rId14" Type="http://schemas.openxmlformats.org/officeDocument/2006/relationships/hyperlink" Target="https://www.schoology.com/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image" Target="../media/image3.png"/><Relationship Id="rId18" Type="http://schemas.openxmlformats.org/officeDocument/2006/relationships/hyperlink" Target="https://support.schoology.com/hc/en-us/articles/201000873-Parent-Guide" TargetMode="External"/><Relationship Id="rId3" Type="http://schemas.openxmlformats.org/officeDocument/2006/relationships/image" Target="../media/image1.png"/><Relationship Id="rId7" Type="http://schemas.openxmlformats.org/officeDocument/2006/relationships/slide" Target="slide5.xml"/><Relationship Id="rId12" Type="http://schemas.openxmlformats.org/officeDocument/2006/relationships/slide" Target="slide2.xml"/><Relationship Id="rId17" Type="http://schemas.openxmlformats.org/officeDocument/2006/relationships/image" Target="../media/image8.jpg"/><Relationship Id="rId2" Type="http://schemas.openxmlformats.org/officeDocument/2006/relationships/notesSlide" Target="../notesSlides/notesSlide9.xml"/><Relationship Id="rId16" Type="http://schemas.openxmlformats.org/officeDocument/2006/relationships/hyperlink" Target="http://www.youtube.com/watch?v=HPHGonM-mc0" TargetMode="External"/><Relationship Id="rId1" Type="http://schemas.openxmlformats.org/officeDocument/2006/relationships/slideLayout" Target="../slideLayouts/slideLayout11.xml"/><Relationship Id="rId6" Type="http://schemas.openxmlformats.org/officeDocument/2006/relationships/slide" Target="slide8.xml"/><Relationship Id="rId11" Type="http://schemas.openxmlformats.org/officeDocument/2006/relationships/slide" Target="slide10.xml"/><Relationship Id="rId5" Type="http://schemas.openxmlformats.org/officeDocument/2006/relationships/slide" Target="slide4.xml"/><Relationship Id="rId15" Type="http://schemas.openxmlformats.org/officeDocument/2006/relationships/image" Target="../media/image4.png"/><Relationship Id="rId10" Type="http://schemas.openxmlformats.org/officeDocument/2006/relationships/slide" Target="slide9.xml"/><Relationship Id="rId19" Type="http://schemas.openxmlformats.org/officeDocument/2006/relationships/image" Target="../media/image5.png"/><Relationship Id="rId4" Type="http://schemas.openxmlformats.org/officeDocument/2006/relationships/slide" Target="slide3.xml"/><Relationship Id="rId9" Type="http://schemas.openxmlformats.org/officeDocument/2006/relationships/slide" Target="slide7.xml"/><Relationship Id="rId14" Type="http://schemas.openxmlformats.org/officeDocument/2006/relationships/hyperlink" Target="https://www.schoology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>
            <a:off x="8259965" y="1077450"/>
            <a:ext cx="838200" cy="14943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CC031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13"/>
          <p:cNvSpPr/>
          <p:nvPr/>
        </p:nvSpPr>
        <p:spPr>
          <a:xfrm>
            <a:off x="8259965" y="2571750"/>
            <a:ext cx="838200" cy="14943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028E47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13"/>
          <p:cNvSpPr/>
          <p:nvPr/>
        </p:nvSpPr>
        <p:spPr>
          <a:xfrm>
            <a:off x="7697425" y="270700"/>
            <a:ext cx="1091400" cy="14943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D9799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13"/>
          <p:cNvSpPr/>
          <p:nvPr/>
        </p:nvSpPr>
        <p:spPr>
          <a:xfrm>
            <a:off x="7697425" y="1824600"/>
            <a:ext cx="1091400" cy="14943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5C2DA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13"/>
          <p:cNvSpPr/>
          <p:nvPr/>
        </p:nvSpPr>
        <p:spPr>
          <a:xfrm>
            <a:off x="7697425" y="3378500"/>
            <a:ext cx="1091400" cy="14943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0187E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13"/>
          <p:cNvSpPr/>
          <p:nvPr/>
        </p:nvSpPr>
        <p:spPr>
          <a:xfrm>
            <a:off x="7765600" y="366750"/>
            <a:ext cx="606900" cy="15510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EBA30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13"/>
          <p:cNvSpPr/>
          <p:nvPr/>
        </p:nvSpPr>
        <p:spPr>
          <a:xfrm>
            <a:off x="7765600" y="1979662"/>
            <a:ext cx="606900" cy="15510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D7B40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13"/>
          <p:cNvSpPr/>
          <p:nvPr/>
        </p:nvSpPr>
        <p:spPr>
          <a:xfrm>
            <a:off x="7765600" y="3592574"/>
            <a:ext cx="606900" cy="15510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E03B1B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2" name="Google Shape;62;p13" descr="Notebook Spiral Book - Free vector graphic on Pixabay"/>
          <p:cNvPicPr preferRelativeResize="0"/>
          <p:nvPr/>
        </p:nvPicPr>
        <p:blipFill rotWithShape="1">
          <a:blip r:embed="rId3">
            <a:alphaModFix/>
          </a:blip>
          <a:srcRect b="51107"/>
          <a:stretch/>
        </p:blipFill>
        <p:spPr>
          <a:xfrm>
            <a:off x="0" y="0"/>
            <a:ext cx="7972475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3"/>
          <p:cNvSpPr/>
          <p:nvPr/>
        </p:nvSpPr>
        <p:spPr>
          <a:xfrm>
            <a:off x="1215583" y="458425"/>
            <a:ext cx="5987100" cy="14304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13"/>
          <p:cNvSpPr/>
          <p:nvPr/>
        </p:nvSpPr>
        <p:spPr>
          <a:xfrm>
            <a:off x="2586283" y="3025600"/>
            <a:ext cx="3245700" cy="1806300"/>
          </a:xfrm>
          <a:prstGeom prst="roundRect">
            <a:avLst>
              <a:gd name="adj" fmla="val 20992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دليل الأهالي           </a:t>
            </a:r>
            <a:endParaRPr/>
          </a:p>
        </p:txBody>
      </p:sp>
      <p:sp>
        <p:nvSpPr>
          <p:cNvPr id="65" name="Google Shape;65;p13"/>
          <p:cNvSpPr/>
          <p:nvPr/>
        </p:nvSpPr>
        <p:spPr>
          <a:xfrm>
            <a:off x="2687204" y="3270450"/>
            <a:ext cx="3030781" cy="1232152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19050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87CDEA"/>
                </a:solidFill>
                <a:latin typeface="Fredoka One"/>
              </a:rPr>
              <a:t>Parent</a:t>
            </a:r>
            <a:br>
              <a:rPr b="0" i="0">
                <a:ln w="19050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87CDEA"/>
                </a:solidFill>
                <a:latin typeface="Fredoka One"/>
              </a:rPr>
            </a:br>
            <a:r>
              <a:rPr b="0" i="0">
                <a:ln w="19050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87CDEA"/>
                </a:solidFill>
                <a:latin typeface="Fredoka One"/>
              </a:rPr>
              <a:t>Handbook</a:t>
            </a:r>
          </a:p>
        </p:txBody>
      </p:sp>
      <p:pic>
        <p:nvPicPr>
          <p:cNvPr id="66" name="Google Shape;66;p13" descr="Feature Ideas – Schoology Support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18308" y="632625"/>
            <a:ext cx="5581649" cy="1081445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3">
            <a:hlinkClick r:id="rId5" action="ppaction://hlinksldjump"/>
          </p:cNvPr>
          <p:cNvSpPr txBox="1"/>
          <p:nvPr/>
        </p:nvSpPr>
        <p:spPr>
          <a:xfrm rot="5400000">
            <a:off x="7341697" y="862713"/>
            <a:ext cx="1604400" cy="55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b="1">
                <a:latin typeface="Lexend Deca"/>
                <a:ea typeface="Lexend Deca"/>
                <a:cs typeface="Lexend Deca"/>
                <a:sym typeface="Lexend Deca"/>
              </a:rPr>
              <a:t>Sign up for a parent account</a:t>
            </a:r>
            <a:endParaRPr/>
          </a:p>
        </p:txBody>
      </p:sp>
      <p:sp>
        <p:nvSpPr>
          <p:cNvPr id="68" name="Google Shape;68;p13">
            <a:hlinkClick r:id="rId6" action="ppaction://hlinksldjump"/>
          </p:cNvPr>
          <p:cNvSpPr txBox="1"/>
          <p:nvPr/>
        </p:nvSpPr>
        <p:spPr>
          <a:xfrm rot="5400000">
            <a:off x="7340377" y="2444602"/>
            <a:ext cx="1604400" cy="55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latin typeface="Lexend Deca"/>
                <a:ea typeface="Lexend Deca"/>
                <a:cs typeface="Lexend Deca"/>
                <a:sym typeface="Lexend Deca"/>
              </a:rPr>
              <a:t>Adding multiple children </a:t>
            </a:r>
            <a:endParaRPr/>
          </a:p>
        </p:txBody>
      </p:sp>
      <p:sp>
        <p:nvSpPr>
          <p:cNvPr id="69" name="Google Shape;69;p13">
            <a:hlinkClick r:id="rId7" action="ppaction://hlinksldjump"/>
          </p:cNvPr>
          <p:cNvSpPr txBox="1"/>
          <p:nvPr/>
        </p:nvSpPr>
        <p:spPr>
          <a:xfrm rot="5400000">
            <a:off x="7845875" y="3915800"/>
            <a:ext cx="1500600" cy="5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rPr>
              <a:t>Updates and Announcements</a:t>
            </a:r>
            <a:endParaRPr/>
          </a:p>
        </p:txBody>
      </p:sp>
      <p:sp>
        <p:nvSpPr>
          <p:cNvPr id="70" name="Google Shape;70;p13">
            <a:hlinkClick r:id="rId8" action="ppaction://hlinksldjump"/>
          </p:cNvPr>
          <p:cNvSpPr txBox="1"/>
          <p:nvPr/>
        </p:nvSpPr>
        <p:spPr>
          <a:xfrm rot="5400000">
            <a:off x="7303447" y="4088681"/>
            <a:ext cx="1604400" cy="55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rPr>
              <a:t>My child’s classes</a:t>
            </a:r>
            <a:endParaRPr/>
          </a:p>
        </p:txBody>
      </p:sp>
      <p:sp>
        <p:nvSpPr>
          <p:cNvPr id="71" name="Google Shape;71;p13">
            <a:hlinkClick r:id="rId9" action="ppaction://hlinksldjump"/>
          </p:cNvPr>
          <p:cNvSpPr txBox="1"/>
          <p:nvPr/>
        </p:nvSpPr>
        <p:spPr>
          <a:xfrm rot="5400000">
            <a:off x="7813037" y="793450"/>
            <a:ext cx="1604400" cy="44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rPr>
              <a:t>My child’s assignments</a:t>
            </a:r>
            <a:endParaRPr sz="1200"/>
          </a:p>
        </p:txBody>
      </p:sp>
      <p:sp>
        <p:nvSpPr>
          <p:cNvPr id="72" name="Google Shape;72;p13">
            <a:hlinkClick r:id="rId10" action="ppaction://hlinksldjump"/>
          </p:cNvPr>
          <p:cNvSpPr txBox="1"/>
          <p:nvPr/>
        </p:nvSpPr>
        <p:spPr>
          <a:xfrm rot="5400000">
            <a:off x="7865212" y="2413951"/>
            <a:ext cx="1452300" cy="41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rPr>
              <a:t>My child’s</a:t>
            </a:r>
            <a:endParaRPr sz="1100" b="1">
              <a:solidFill>
                <a:schemeClr val="dk1"/>
              </a:solidFill>
              <a:latin typeface="Lexend Deca"/>
              <a:ea typeface="Lexend Deca"/>
              <a:cs typeface="Lexend Deca"/>
              <a:sym typeface="Lexend Dec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rPr>
              <a:t> grades</a:t>
            </a:r>
            <a:endParaRPr sz="1100"/>
          </a:p>
        </p:txBody>
      </p:sp>
      <p:sp>
        <p:nvSpPr>
          <p:cNvPr id="73" name="Google Shape;73;p13">
            <a:hlinkClick r:id="rId11" action="ppaction://hlinksldjump"/>
          </p:cNvPr>
          <p:cNvSpPr txBox="1"/>
          <p:nvPr/>
        </p:nvSpPr>
        <p:spPr>
          <a:xfrm rot="5400000">
            <a:off x="8213500" y="1603875"/>
            <a:ext cx="1531200" cy="36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rPr>
              <a:t>Parent Email Notifications</a:t>
            </a:r>
            <a:endParaRPr/>
          </a:p>
        </p:txBody>
      </p:sp>
      <p:sp>
        <p:nvSpPr>
          <p:cNvPr id="74" name="Google Shape;74;p13">
            <a:hlinkClick r:id="rId12" action="ppaction://hlinksldjump"/>
          </p:cNvPr>
          <p:cNvSpPr txBox="1"/>
          <p:nvPr/>
        </p:nvSpPr>
        <p:spPr>
          <a:xfrm rot="5400000">
            <a:off x="8273025" y="3139800"/>
            <a:ext cx="1444500" cy="35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rPr>
              <a:t>Parent Text Notifications</a:t>
            </a:r>
            <a:endParaRPr/>
          </a:p>
        </p:txBody>
      </p:sp>
      <p:sp>
        <p:nvSpPr>
          <p:cNvPr id="75" name="Google Shape;75;p13">
            <a:hlinkClick r:id="rId13" action="ppaction://hlinksldjump"/>
          </p:cNvPr>
          <p:cNvSpPr/>
          <p:nvPr/>
        </p:nvSpPr>
        <p:spPr>
          <a:xfrm>
            <a:off x="704500" y="2801100"/>
            <a:ext cx="659100" cy="7407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6" name="Google Shape;76;p13">
            <a:hlinkClick r:id="rId14" action="ppaction://hlinksldjump"/>
          </p:cNvPr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663700" y="2801100"/>
            <a:ext cx="740700" cy="740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3" descr="Getting Started on Schoology - For Instructors – Schoology Support">
            <a:hlinkClick r:id="rId16"/>
          </p:cNvPr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3984725" y="2461407"/>
            <a:ext cx="448800" cy="448800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3"/>
          <p:cNvSpPr/>
          <p:nvPr/>
        </p:nvSpPr>
        <p:spPr>
          <a:xfrm rot="3600001">
            <a:off x="5649026" y="2080403"/>
            <a:ext cx="1887949" cy="2151339"/>
          </a:xfrm>
          <a:prstGeom prst="irregularSeal2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13"/>
          <p:cNvSpPr txBox="1"/>
          <p:nvPr/>
        </p:nvSpPr>
        <p:spPr>
          <a:xfrm>
            <a:off x="5890250" y="2662975"/>
            <a:ext cx="12681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Click on the topic tab you need support with.</a:t>
            </a:r>
            <a:r>
              <a:rPr lang="en" sz="1200"/>
              <a:t> </a:t>
            </a:r>
            <a:endParaRPr sz="12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80" name="Google Shape;80;p13"/>
          <p:cNvSpPr/>
          <p:nvPr/>
        </p:nvSpPr>
        <p:spPr>
          <a:xfrm rot="3600001">
            <a:off x="661601" y="3292403"/>
            <a:ext cx="1887949" cy="2151339"/>
          </a:xfrm>
          <a:prstGeom prst="irregularSeal2">
            <a:avLst/>
          </a:prstGeom>
          <a:solidFill>
            <a:srgbClr val="FF99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13"/>
          <p:cNvSpPr txBox="1"/>
          <p:nvPr/>
        </p:nvSpPr>
        <p:spPr>
          <a:xfrm>
            <a:off x="914625" y="3860175"/>
            <a:ext cx="12681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Click on the home button for a table of contents.</a:t>
            </a:r>
            <a:endParaRPr sz="1200"/>
          </a:p>
        </p:txBody>
      </p:sp>
      <p:sp>
        <p:nvSpPr>
          <p:cNvPr id="82" name="Google Shape;82;p13"/>
          <p:cNvSpPr/>
          <p:nvPr/>
        </p:nvSpPr>
        <p:spPr>
          <a:xfrm>
            <a:off x="7216625" y="2501150"/>
            <a:ext cx="558900" cy="3693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13"/>
          <p:cNvSpPr/>
          <p:nvPr/>
        </p:nvSpPr>
        <p:spPr>
          <a:xfrm>
            <a:off x="1453175" y="2947050"/>
            <a:ext cx="659100" cy="4488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99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13"/>
          <p:cNvSpPr/>
          <p:nvPr/>
        </p:nvSpPr>
        <p:spPr>
          <a:xfrm rot="3600001">
            <a:off x="2072076" y="1272553"/>
            <a:ext cx="1887949" cy="2151339"/>
          </a:xfrm>
          <a:prstGeom prst="irregularSeal2">
            <a:avLst/>
          </a:prstGeom>
          <a:solidFill>
            <a:srgbClr val="87CD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13"/>
          <p:cNvSpPr txBox="1"/>
          <p:nvPr/>
        </p:nvSpPr>
        <p:spPr>
          <a:xfrm>
            <a:off x="2182725" y="1855500"/>
            <a:ext cx="15300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/>
              <a:t>Click on this icon to go to the Schoology homepage.</a:t>
            </a:r>
            <a:r>
              <a:rPr lang="en"/>
              <a:t> </a:t>
            </a:r>
            <a:endParaRPr sz="1200"/>
          </a:p>
        </p:txBody>
      </p:sp>
      <p:sp>
        <p:nvSpPr>
          <p:cNvPr id="86" name="Google Shape;86;p13"/>
          <p:cNvSpPr/>
          <p:nvPr/>
        </p:nvSpPr>
        <p:spPr>
          <a:xfrm rot="1241787">
            <a:off x="4228381" y="2067186"/>
            <a:ext cx="358217" cy="369418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87CD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8E47"/>
        </a:solidFill>
        <a:effectLst/>
      </p:bgPr>
    </p:bg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22"/>
          <p:cNvSpPr/>
          <p:nvPr/>
        </p:nvSpPr>
        <p:spPr>
          <a:xfrm>
            <a:off x="8259965" y="1077450"/>
            <a:ext cx="838200" cy="14943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CC031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" name="Google Shape;333;p22"/>
          <p:cNvSpPr/>
          <p:nvPr/>
        </p:nvSpPr>
        <p:spPr>
          <a:xfrm>
            <a:off x="8259965" y="2571750"/>
            <a:ext cx="838200" cy="14943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028E47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" name="Google Shape;334;p22"/>
          <p:cNvSpPr/>
          <p:nvPr/>
        </p:nvSpPr>
        <p:spPr>
          <a:xfrm>
            <a:off x="7697425" y="270700"/>
            <a:ext cx="1091400" cy="14943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D9799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" name="Google Shape;335;p22"/>
          <p:cNvSpPr/>
          <p:nvPr/>
        </p:nvSpPr>
        <p:spPr>
          <a:xfrm>
            <a:off x="7697425" y="1824600"/>
            <a:ext cx="1091400" cy="14943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5C2DA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" name="Google Shape;336;p22"/>
          <p:cNvSpPr/>
          <p:nvPr/>
        </p:nvSpPr>
        <p:spPr>
          <a:xfrm>
            <a:off x="7697425" y="3378500"/>
            <a:ext cx="1091400" cy="14943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0187E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" name="Google Shape;337;p22"/>
          <p:cNvSpPr/>
          <p:nvPr/>
        </p:nvSpPr>
        <p:spPr>
          <a:xfrm>
            <a:off x="7765600" y="366750"/>
            <a:ext cx="606900" cy="15510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EBA30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" name="Google Shape;338;p22"/>
          <p:cNvSpPr/>
          <p:nvPr/>
        </p:nvSpPr>
        <p:spPr>
          <a:xfrm>
            <a:off x="7765600" y="1979662"/>
            <a:ext cx="606900" cy="15510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D7B40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" name="Google Shape;339;p22"/>
          <p:cNvSpPr/>
          <p:nvPr/>
        </p:nvSpPr>
        <p:spPr>
          <a:xfrm>
            <a:off x="7765600" y="3592574"/>
            <a:ext cx="606900" cy="15510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E03B1B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40" name="Google Shape;340;p22" descr="Notebook Spiral Book - Free vector graphic on Pixabay"/>
          <p:cNvPicPr preferRelativeResize="0"/>
          <p:nvPr/>
        </p:nvPicPr>
        <p:blipFill rotWithShape="1">
          <a:blip r:embed="rId3">
            <a:alphaModFix/>
          </a:blip>
          <a:srcRect b="51107"/>
          <a:stretch/>
        </p:blipFill>
        <p:spPr>
          <a:xfrm>
            <a:off x="0" y="0"/>
            <a:ext cx="7972475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41" name="Google Shape;341;p22"/>
          <p:cNvSpPr/>
          <p:nvPr/>
        </p:nvSpPr>
        <p:spPr>
          <a:xfrm>
            <a:off x="2627525" y="3025600"/>
            <a:ext cx="3245700" cy="1806300"/>
          </a:xfrm>
          <a:prstGeom prst="roundRect">
            <a:avLst>
              <a:gd name="adj" fmla="val 20992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" name="Google Shape;342;p22">
            <a:hlinkClick r:id="rId4" action="ppaction://hlinksldjump"/>
          </p:cNvPr>
          <p:cNvSpPr txBox="1"/>
          <p:nvPr/>
        </p:nvSpPr>
        <p:spPr>
          <a:xfrm rot="5400000">
            <a:off x="7341697" y="862713"/>
            <a:ext cx="1604400" cy="55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latin typeface="Lexend Deca"/>
                <a:ea typeface="Lexend Deca"/>
                <a:cs typeface="Lexend Deca"/>
                <a:sym typeface="Lexend Deca"/>
              </a:rPr>
              <a:t>Sign up for a parent account</a:t>
            </a:r>
            <a:endParaRPr/>
          </a:p>
        </p:txBody>
      </p:sp>
      <p:sp>
        <p:nvSpPr>
          <p:cNvPr id="343" name="Google Shape;343;p22">
            <a:hlinkClick r:id="rId5" action="ppaction://hlinksldjump"/>
          </p:cNvPr>
          <p:cNvSpPr txBox="1"/>
          <p:nvPr/>
        </p:nvSpPr>
        <p:spPr>
          <a:xfrm rot="5400000">
            <a:off x="7367760" y="2498800"/>
            <a:ext cx="1604400" cy="45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latin typeface="Lexend Deca"/>
                <a:ea typeface="Lexend Deca"/>
                <a:cs typeface="Lexend Deca"/>
                <a:sym typeface="Lexend Deca"/>
              </a:rPr>
              <a:t>Adding multiple children </a:t>
            </a:r>
            <a:endParaRPr/>
          </a:p>
        </p:txBody>
      </p:sp>
      <p:sp>
        <p:nvSpPr>
          <p:cNvPr id="344" name="Google Shape;344;p22">
            <a:hlinkClick r:id="rId6" action="ppaction://hlinksldjump"/>
          </p:cNvPr>
          <p:cNvSpPr txBox="1"/>
          <p:nvPr/>
        </p:nvSpPr>
        <p:spPr>
          <a:xfrm rot="5400000">
            <a:off x="7845875" y="3915800"/>
            <a:ext cx="1500600" cy="5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rPr>
              <a:t>Updates and Announcements</a:t>
            </a:r>
            <a:endParaRPr/>
          </a:p>
        </p:txBody>
      </p:sp>
      <p:sp>
        <p:nvSpPr>
          <p:cNvPr id="345" name="Google Shape;345;p22">
            <a:hlinkClick r:id="rId7" action="ppaction://hlinksldjump"/>
          </p:cNvPr>
          <p:cNvSpPr txBox="1"/>
          <p:nvPr/>
        </p:nvSpPr>
        <p:spPr>
          <a:xfrm rot="5400000">
            <a:off x="7264372" y="4083856"/>
            <a:ext cx="1604400" cy="55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rPr>
              <a:t>My child’s classes</a:t>
            </a:r>
            <a:endParaRPr/>
          </a:p>
        </p:txBody>
      </p:sp>
      <p:sp>
        <p:nvSpPr>
          <p:cNvPr id="346" name="Google Shape;346;p22">
            <a:hlinkClick r:id="rId8" action="ppaction://hlinksldjump"/>
          </p:cNvPr>
          <p:cNvSpPr txBox="1"/>
          <p:nvPr/>
        </p:nvSpPr>
        <p:spPr>
          <a:xfrm rot="5400000">
            <a:off x="7813037" y="793450"/>
            <a:ext cx="1604400" cy="44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rPr>
              <a:t>My child’s assignments</a:t>
            </a:r>
            <a:endParaRPr sz="1200"/>
          </a:p>
        </p:txBody>
      </p:sp>
      <p:sp>
        <p:nvSpPr>
          <p:cNvPr id="347" name="Google Shape;347;p22">
            <a:hlinkClick r:id="rId9" action="ppaction://hlinksldjump"/>
          </p:cNvPr>
          <p:cNvSpPr txBox="1"/>
          <p:nvPr/>
        </p:nvSpPr>
        <p:spPr>
          <a:xfrm rot="5400000">
            <a:off x="7889075" y="2388750"/>
            <a:ext cx="1452300" cy="45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rPr>
              <a:t>My child’s</a:t>
            </a:r>
            <a:endParaRPr sz="1100" b="1">
              <a:solidFill>
                <a:schemeClr val="dk1"/>
              </a:solidFill>
              <a:latin typeface="Lexend Deca"/>
              <a:ea typeface="Lexend Deca"/>
              <a:cs typeface="Lexend Deca"/>
              <a:sym typeface="Lexend Dec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rPr>
              <a:t> grades</a:t>
            </a:r>
            <a:endParaRPr sz="1100"/>
          </a:p>
        </p:txBody>
      </p:sp>
      <p:sp>
        <p:nvSpPr>
          <p:cNvPr id="348" name="Google Shape;348;p22">
            <a:hlinkClick r:id="rId10" action="ppaction://hlinksldjump"/>
          </p:cNvPr>
          <p:cNvSpPr txBox="1"/>
          <p:nvPr/>
        </p:nvSpPr>
        <p:spPr>
          <a:xfrm rot="5400000">
            <a:off x="8213500" y="1603875"/>
            <a:ext cx="1531200" cy="36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rPr>
              <a:t>Parent Email Notifications</a:t>
            </a:r>
            <a:endParaRPr/>
          </a:p>
        </p:txBody>
      </p:sp>
      <p:sp>
        <p:nvSpPr>
          <p:cNvPr id="349" name="Google Shape;349;p22">
            <a:hlinkClick r:id="rId11" action="ppaction://hlinksldjump"/>
          </p:cNvPr>
          <p:cNvSpPr txBox="1"/>
          <p:nvPr/>
        </p:nvSpPr>
        <p:spPr>
          <a:xfrm rot="5400000">
            <a:off x="8273025" y="3139800"/>
            <a:ext cx="1444500" cy="35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latin typeface="Lexend Deca"/>
                <a:ea typeface="Lexend Deca"/>
                <a:cs typeface="Lexend Deca"/>
                <a:sym typeface="Lexend Deca"/>
              </a:rPr>
              <a:t>Parent Text Notifications</a:t>
            </a:r>
            <a:endParaRPr/>
          </a:p>
        </p:txBody>
      </p:sp>
      <p:sp>
        <p:nvSpPr>
          <p:cNvPr id="350" name="Google Shape;350;p22"/>
          <p:cNvSpPr/>
          <p:nvPr/>
        </p:nvSpPr>
        <p:spPr>
          <a:xfrm>
            <a:off x="583750" y="366750"/>
            <a:ext cx="7113600" cy="4675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51" name="Google Shape;351;p22">
            <a:hlinkClick r:id="rId12" action="ppaction://hlinksldjump"/>
          </p:cNvPr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678150" y="3964475"/>
            <a:ext cx="502500" cy="502500"/>
          </a:xfrm>
          <a:prstGeom prst="rect">
            <a:avLst/>
          </a:prstGeom>
          <a:noFill/>
          <a:ln>
            <a:noFill/>
          </a:ln>
        </p:spPr>
      </p:pic>
      <p:sp>
        <p:nvSpPr>
          <p:cNvPr id="352" name="Google Shape;352;p22"/>
          <p:cNvSpPr/>
          <p:nvPr/>
        </p:nvSpPr>
        <p:spPr>
          <a:xfrm>
            <a:off x="1469819" y="485014"/>
            <a:ext cx="5095067" cy="354064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rgbClr val="595959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0187E0"/>
                </a:solidFill>
                <a:latin typeface="Arial"/>
              </a:rPr>
              <a:t>Parent Text Notifications</a:t>
            </a:r>
          </a:p>
        </p:txBody>
      </p:sp>
      <p:sp>
        <p:nvSpPr>
          <p:cNvPr id="353" name="Google Shape;353;p22"/>
          <p:cNvSpPr/>
          <p:nvPr/>
        </p:nvSpPr>
        <p:spPr>
          <a:xfrm>
            <a:off x="3899925" y="1012425"/>
            <a:ext cx="3687900" cy="35451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8575" cap="flat" cmpd="sng">
            <a:solidFill>
              <a:srgbClr val="3943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bin"/>
              <a:buAutoNum type="arabicPeriod"/>
            </a:pPr>
            <a:r>
              <a:rPr lang="en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Once signed in, click your profile picture to get access to the “settings” link.  (Message one of your student’s teachers if you need the parent sign-in code.)</a:t>
            </a:r>
            <a:endParaRPr>
              <a:latin typeface="Cabin"/>
              <a:ea typeface="Cabin"/>
              <a:cs typeface="Cabin"/>
              <a:sym typeface="Cabin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bin"/>
              <a:buAutoNum type="arabicPeriod"/>
            </a:pPr>
            <a:r>
              <a:rPr lang="en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Once in “settings” click the “notifications” tab.</a:t>
            </a:r>
            <a:endParaRPr>
              <a:latin typeface="Cabin"/>
              <a:ea typeface="Cabin"/>
              <a:cs typeface="Cabin"/>
              <a:sym typeface="Cabin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bin"/>
              <a:buAutoNum type="arabicPeriod"/>
            </a:pPr>
            <a:r>
              <a:rPr lang="en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On the right will be a blue box to add your mobile number.</a:t>
            </a:r>
            <a:endParaRPr>
              <a:latin typeface="Cabin"/>
              <a:ea typeface="Cabin"/>
              <a:cs typeface="Cabin"/>
              <a:sym typeface="Cabin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bin"/>
              <a:buAutoNum type="arabicPeriod"/>
            </a:pPr>
            <a:r>
              <a:rPr lang="en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Choose from the list what notifications you want sent to you by email or by text.</a:t>
            </a:r>
            <a:endParaRPr sz="1200">
              <a:latin typeface="Cabin"/>
              <a:ea typeface="Cabin"/>
              <a:cs typeface="Cabin"/>
              <a:sym typeface="Cabin"/>
            </a:endParaRPr>
          </a:p>
        </p:txBody>
      </p:sp>
      <p:pic>
        <p:nvPicPr>
          <p:cNvPr id="354" name="Google Shape;354;p22" descr="Getting Started on Schoology - For Instructors – Schoology Support">
            <a:hlinkClick r:id="rId14"/>
          </p:cNvPr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1282775" y="3991332"/>
            <a:ext cx="448800" cy="44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5" name="Google Shape;355;p22" descr="This is a tutorial for parents to show them how to set up text message notifications when logging in to a parent Schoology account." title="Parent Text Messages">
            <a:hlinkClick r:id="rId16"/>
          </p:cNvPr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678150" y="1163515"/>
            <a:ext cx="3337850" cy="2503375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356" name="Google Shape;356;p22">
            <a:hlinkClick r:id="rId18"/>
          </p:cNvPr>
          <p:cNvPicPr preferRelativeResize="0"/>
          <p:nvPr/>
        </p:nvPicPr>
        <p:blipFill>
          <a:blip r:embed="rId19">
            <a:alphaModFix/>
          </a:blip>
          <a:stretch>
            <a:fillRect/>
          </a:stretch>
        </p:blipFill>
        <p:spPr>
          <a:xfrm>
            <a:off x="1833700" y="3936275"/>
            <a:ext cx="558900" cy="558900"/>
          </a:xfrm>
          <a:prstGeom prst="rect">
            <a:avLst/>
          </a:prstGeom>
          <a:noFill/>
          <a:ln w="28575" cap="flat" cmpd="sng">
            <a:solidFill>
              <a:srgbClr val="8BD3F1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4"/>
          <p:cNvSpPr/>
          <p:nvPr/>
        </p:nvSpPr>
        <p:spPr>
          <a:xfrm>
            <a:off x="8259965" y="1077450"/>
            <a:ext cx="838200" cy="14943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CC031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14"/>
          <p:cNvSpPr/>
          <p:nvPr/>
        </p:nvSpPr>
        <p:spPr>
          <a:xfrm>
            <a:off x="8259965" y="2571750"/>
            <a:ext cx="838200" cy="14943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028E47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14"/>
          <p:cNvSpPr/>
          <p:nvPr/>
        </p:nvSpPr>
        <p:spPr>
          <a:xfrm>
            <a:off x="7697425" y="270700"/>
            <a:ext cx="1091400" cy="14943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D9799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14"/>
          <p:cNvSpPr/>
          <p:nvPr/>
        </p:nvSpPr>
        <p:spPr>
          <a:xfrm>
            <a:off x="7697425" y="1824600"/>
            <a:ext cx="1091400" cy="14943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5C2DA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14"/>
          <p:cNvSpPr/>
          <p:nvPr/>
        </p:nvSpPr>
        <p:spPr>
          <a:xfrm>
            <a:off x="7697425" y="3378500"/>
            <a:ext cx="1091400" cy="14943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0187E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14"/>
          <p:cNvSpPr/>
          <p:nvPr/>
        </p:nvSpPr>
        <p:spPr>
          <a:xfrm>
            <a:off x="7765600" y="366750"/>
            <a:ext cx="606900" cy="15510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EBA30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14"/>
          <p:cNvSpPr/>
          <p:nvPr/>
        </p:nvSpPr>
        <p:spPr>
          <a:xfrm>
            <a:off x="7765600" y="1979662"/>
            <a:ext cx="606900" cy="15510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D7B40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14"/>
          <p:cNvSpPr/>
          <p:nvPr/>
        </p:nvSpPr>
        <p:spPr>
          <a:xfrm>
            <a:off x="7765600" y="3592574"/>
            <a:ext cx="606900" cy="15510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E03B1B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Google Shape;99;p14" descr="Notebook Spiral Book - Free vector graphic on Pixabay"/>
          <p:cNvPicPr preferRelativeResize="0"/>
          <p:nvPr/>
        </p:nvPicPr>
        <p:blipFill rotWithShape="1">
          <a:blip r:embed="rId3">
            <a:alphaModFix/>
          </a:blip>
          <a:srcRect b="51107"/>
          <a:stretch/>
        </p:blipFill>
        <p:spPr>
          <a:xfrm>
            <a:off x="0" y="0"/>
            <a:ext cx="7972475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4"/>
          <p:cNvSpPr/>
          <p:nvPr/>
        </p:nvSpPr>
        <p:spPr>
          <a:xfrm>
            <a:off x="2627525" y="3025600"/>
            <a:ext cx="3245700" cy="1806300"/>
          </a:xfrm>
          <a:prstGeom prst="roundRect">
            <a:avLst>
              <a:gd name="adj" fmla="val 20992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14">
            <a:hlinkClick r:id="rId4" action="ppaction://hlinksldjump"/>
          </p:cNvPr>
          <p:cNvSpPr txBox="1"/>
          <p:nvPr/>
        </p:nvSpPr>
        <p:spPr>
          <a:xfrm rot="5400000">
            <a:off x="7341697" y="862713"/>
            <a:ext cx="1604400" cy="55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latin typeface="Lexend Deca"/>
                <a:ea typeface="Lexend Deca"/>
                <a:cs typeface="Lexend Deca"/>
                <a:sym typeface="Lexend Deca"/>
              </a:rPr>
              <a:t>Sign up for a parent account</a:t>
            </a:r>
            <a:endParaRPr/>
          </a:p>
        </p:txBody>
      </p:sp>
      <p:sp>
        <p:nvSpPr>
          <p:cNvPr id="102" name="Google Shape;102;p14">
            <a:hlinkClick r:id="rId5" action="ppaction://hlinksldjump"/>
          </p:cNvPr>
          <p:cNvSpPr txBox="1"/>
          <p:nvPr/>
        </p:nvSpPr>
        <p:spPr>
          <a:xfrm rot="5400000">
            <a:off x="7340377" y="2444602"/>
            <a:ext cx="1604400" cy="55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latin typeface="Lexend Deca"/>
                <a:ea typeface="Lexend Deca"/>
                <a:cs typeface="Lexend Deca"/>
                <a:sym typeface="Lexend Deca"/>
              </a:rPr>
              <a:t>Adding multiple children </a:t>
            </a:r>
            <a:endParaRPr/>
          </a:p>
        </p:txBody>
      </p:sp>
      <p:sp>
        <p:nvSpPr>
          <p:cNvPr id="103" name="Google Shape;103;p14">
            <a:hlinkClick r:id="rId6" action="ppaction://hlinksldjump"/>
          </p:cNvPr>
          <p:cNvSpPr txBox="1"/>
          <p:nvPr/>
        </p:nvSpPr>
        <p:spPr>
          <a:xfrm rot="5400000">
            <a:off x="7845875" y="3915800"/>
            <a:ext cx="1500600" cy="5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rPr>
              <a:t>Updates and Announcements</a:t>
            </a:r>
            <a:endParaRPr/>
          </a:p>
        </p:txBody>
      </p:sp>
      <p:sp>
        <p:nvSpPr>
          <p:cNvPr id="104" name="Google Shape;104;p14">
            <a:hlinkClick r:id="rId7" action="ppaction://hlinksldjump"/>
          </p:cNvPr>
          <p:cNvSpPr txBox="1"/>
          <p:nvPr/>
        </p:nvSpPr>
        <p:spPr>
          <a:xfrm rot="5400000">
            <a:off x="7264372" y="4083856"/>
            <a:ext cx="1604400" cy="55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rPr>
              <a:t>My child’s classes</a:t>
            </a:r>
            <a:endParaRPr/>
          </a:p>
        </p:txBody>
      </p:sp>
      <p:sp>
        <p:nvSpPr>
          <p:cNvPr id="105" name="Google Shape;105;p14">
            <a:hlinkClick r:id="rId8" action="ppaction://hlinksldjump"/>
          </p:cNvPr>
          <p:cNvSpPr txBox="1"/>
          <p:nvPr/>
        </p:nvSpPr>
        <p:spPr>
          <a:xfrm rot="5400000">
            <a:off x="7813037" y="793450"/>
            <a:ext cx="1604400" cy="44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rPr>
              <a:t>My child’s assignments</a:t>
            </a:r>
            <a:endParaRPr sz="1200"/>
          </a:p>
        </p:txBody>
      </p:sp>
      <p:sp>
        <p:nvSpPr>
          <p:cNvPr id="106" name="Google Shape;106;p14">
            <a:hlinkClick r:id="rId9" action="ppaction://hlinksldjump"/>
          </p:cNvPr>
          <p:cNvSpPr txBox="1"/>
          <p:nvPr/>
        </p:nvSpPr>
        <p:spPr>
          <a:xfrm rot="5400000">
            <a:off x="7870037" y="2412151"/>
            <a:ext cx="1452300" cy="412500"/>
          </a:xfrm>
          <a:prstGeom prst="rect">
            <a:avLst/>
          </a:prstGeom>
          <a:solidFill>
            <a:srgbClr val="896ABE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rPr>
              <a:t>My child’s</a:t>
            </a:r>
            <a:endParaRPr sz="1100" b="1">
              <a:solidFill>
                <a:schemeClr val="dk1"/>
              </a:solidFill>
              <a:latin typeface="Lexend Deca"/>
              <a:ea typeface="Lexend Deca"/>
              <a:cs typeface="Lexend Deca"/>
              <a:sym typeface="Lexend Dec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rPr>
              <a:t> grades</a:t>
            </a:r>
            <a:endParaRPr sz="1100"/>
          </a:p>
        </p:txBody>
      </p:sp>
      <p:sp>
        <p:nvSpPr>
          <p:cNvPr id="107" name="Google Shape;107;p14">
            <a:hlinkClick r:id="rId10" action="ppaction://hlinksldjump"/>
          </p:cNvPr>
          <p:cNvSpPr txBox="1"/>
          <p:nvPr/>
        </p:nvSpPr>
        <p:spPr>
          <a:xfrm rot="5400000">
            <a:off x="8213500" y="1603875"/>
            <a:ext cx="1531200" cy="36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rPr>
              <a:t>Parent Email Notifications</a:t>
            </a:r>
            <a:endParaRPr sz="1100"/>
          </a:p>
        </p:txBody>
      </p:sp>
      <p:sp>
        <p:nvSpPr>
          <p:cNvPr id="108" name="Google Shape;108;p14">
            <a:hlinkClick r:id="rId11" action="ppaction://hlinksldjump"/>
          </p:cNvPr>
          <p:cNvSpPr txBox="1"/>
          <p:nvPr/>
        </p:nvSpPr>
        <p:spPr>
          <a:xfrm rot="5400000">
            <a:off x="8273025" y="3139800"/>
            <a:ext cx="1444500" cy="35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 b="1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rPr>
              <a:t>Parent Text Notifications</a:t>
            </a:r>
            <a:endParaRPr/>
          </a:p>
        </p:txBody>
      </p:sp>
      <p:sp>
        <p:nvSpPr>
          <p:cNvPr id="109" name="Google Shape;109;p14"/>
          <p:cNvSpPr/>
          <p:nvPr/>
        </p:nvSpPr>
        <p:spPr>
          <a:xfrm>
            <a:off x="583750" y="366750"/>
            <a:ext cx="7113600" cy="4675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14"/>
          <p:cNvSpPr/>
          <p:nvPr/>
        </p:nvSpPr>
        <p:spPr>
          <a:xfrm>
            <a:off x="875225" y="588825"/>
            <a:ext cx="6530661" cy="59865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87CDEA"/>
                </a:solidFill>
                <a:latin typeface="Fredoka One"/>
              </a:rPr>
              <a:t>Table of Contents</a:t>
            </a:r>
          </a:p>
        </p:txBody>
      </p:sp>
      <p:sp>
        <p:nvSpPr>
          <p:cNvPr id="111" name="Google Shape;111;p14">
            <a:hlinkClick r:id="rId4" action="ppaction://hlinksldjump"/>
          </p:cNvPr>
          <p:cNvSpPr/>
          <p:nvPr/>
        </p:nvSpPr>
        <p:spPr>
          <a:xfrm>
            <a:off x="1499825" y="1403488"/>
            <a:ext cx="5501100" cy="339300"/>
          </a:xfrm>
          <a:prstGeom prst="roundRect">
            <a:avLst>
              <a:gd name="adj" fmla="val 16667"/>
            </a:avLst>
          </a:prstGeom>
          <a:solidFill>
            <a:srgbClr val="EBA30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Lexend Deca"/>
                <a:ea typeface="Lexend Deca"/>
                <a:cs typeface="Lexend Deca"/>
                <a:sym typeface="Lexend Deca"/>
              </a:rPr>
              <a:t>1.   </a:t>
            </a:r>
            <a:r>
              <a:rPr lang="en" sz="1200" b="1" u="sng">
                <a:latin typeface="Lexend Deca"/>
                <a:ea typeface="Lexend Deca"/>
                <a:cs typeface="Lexend Deca"/>
                <a:sym typeface="Lexend Deca"/>
                <a:hlinkClick r:id="rId4" action="ppaction://hlinksldjump"/>
              </a:rPr>
              <a:t>Sign up for a parent account</a:t>
            </a:r>
            <a:r>
              <a:rPr lang="en" sz="1200">
                <a:latin typeface="Lexend Deca"/>
                <a:ea typeface="Lexend Deca"/>
                <a:cs typeface="Lexend Deca"/>
                <a:sym typeface="Lexend Deca"/>
              </a:rPr>
              <a:t>                التسجيل لقسم الأهالي</a:t>
            </a:r>
            <a:endParaRPr sz="1200">
              <a:latin typeface="Lexend Deca"/>
              <a:ea typeface="Lexend Deca"/>
              <a:cs typeface="Lexend Deca"/>
              <a:sym typeface="Lexend Deca"/>
            </a:endParaRPr>
          </a:p>
        </p:txBody>
      </p:sp>
      <p:sp>
        <p:nvSpPr>
          <p:cNvPr id="112" name="Google Shape;112;p14">
            <a:hlinkClick r:id="rId5" action="ppaction://hlinksldjump"/>
          </p:cNvPr>
          <p:cNvSpPr/>
          <p:nvPr/>
        </p:nvSpPr>
        <p:spPr>
          <a:xfrm>
            <a:off x="1499825" y="1844791"/>
            <a:ext cx="5501100" cy="339300"/>
          </a:xfrm>
          <a:prstGeom prst="roundRect">
            <a:avLst>
              <a:gd name="adj" fmla="val 16667"/>
            </a:avLst>
          </a:prstGeom>
          <a:solidFill>
            <a:srgbClr val="D7B40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Lexend Deca"/>
                <a:ea typeface="Lexend Deca"/>
                <a:cs typeface="Lexend Deca"/>
                <a:sym typeface="Lexend Deca"/>
              </a:rPr>
              <a:t>  2.  </a:t>
            </a:r>
            <a:r>
              <a:rPr lang="en" sz="1200" b="1" u="sng">
                <a:latin typeface="Lexend Deca"/>
                <a:ea typeface="Lexend Deca"/>
                <a:cs typeface="Lexend Deca"/>
                <a:sym typeface="Lexend Deca"/>
                <a:hlinkClick r:id="rId5" action="ppaction://hlinksldjump"/>
              </a:rPr>
              <a:t>Adding multiple children</a:t>
            </a:r>
            <a:r>
              <a:rPr lang="en" sz="1200" b="1" u="sng">
                <a:solidFill>
                  <a:schemeClr val="hlink"/>
                </a:solidFill>
                <a:latin typeface="Lexend Deca"/>
                <a:ea typeface="Lexend Deca"/>
                <a:cs typeface="Lexend Deca"/>
                <a:sym typeface="Lexend Deca"/>
                <a:hlinkClick r:id="rId5" action="ppaction://hlinksldjump"/>
              </a:rPr>
              <a:t> </a:t>
            </a:r>
            <a:r>
              <a:rPr lang="en" sz="1200">
                <a:latin typeface="Lexend Deca"/>
                <a:ea typeface="Lexend Deca"/>
                <a:cs typeface="Lexend Deca"/>
                <a:sym typeface="Lexend Deca"/>
              </a:rPr>
              <a:t>                     مضيف متعددة من الأطفال</a:t>
            </a:r>
            <a:endParaRPr sz="1200">
              <a:latin typeface="Lexend Deca"/>
              <a:ea typeface="Lexend Deca"/>
              <a:cs typeface="Lexend Deca"/>
              <a:sym typeface="Lexend Deca"/>
            </a:endParaRPr>
          </a:p>
        </p:txBody>
      </p:sp>
      <p:sp>
        <p:nvSpPr>
          <p:cNvPr id="113" name="Google Shape;113;p14">
            <a:hlinkClick r:id="rId7" action="ppaction://hlinksldjump"/>
          </p:cNvPr>
          <p:cNvSpPr/>
          <p:nvPr/>
        </p:nvSpPr>
        <p:spPr>
          <a:xfrm>
            <a:off x="1499825" y="2286094"/>
            <a:ext cx="5501100" cy="339300"/>
          </a:xfrm>
          <a:prstGeom prst="roundRect">
            <a:avLst>
              <a:gd name="adj" fmla="val 16667"/>
            </a:avLst>
          </a:prstGeom>
          <a:solidFill>
            <a:srgbClr val="E03B1B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Lexend Deca"/>
                <a:ea typeface="Lexend Deca"/>
                <a:cs typeface="Lexend Deca"/>
                <a:sym typeface="Lexend Deca"/>
              </a:rPr>
              <a:t>  3. </a:t>
            </a:r>
            <a:r>
              <a:rPr lang="en" sz="1200" u="sng">
                <a:latin typeface="Lexend Deca"/>
                <a:ea typeface="Lexend Deca"/>
                <a:cs typeface="Lexend Deca"/>
                <a:sym typeface="Lexend Deca"/>
                <a:hlinkClick r:id="rId7" action="ppaction://hlinksldjump"/>
              </a:rPr>
              <a:t> </a:t>
            </a:r>
            <a:r>
              <a:rPr lang="en" sz="1200" b="1" u="sng">
                <a:latin typeface="Lexend Deca"/>
                <a:ea typeface="Lexend Deca"/>
                <a:cs typeface="Lexend Deca"/>
                <a:sym typeface="Lexend Deca"/>
                <a:hlinkClick r:id="rId7" action="ppaction://hlinksldjump"/>
              </a:rPr>
              <a:t>My child’s classes</a:t>
            </a:r>
            <a:r>
              <a:rPr lang="en" sz="1200">
                <a:latin typeface="Lexend Deca"/>
                <a:ea typeface="Lexend Deca"/>
                <a:cs typeface="Lexend Deca"/>
                <a:sym typeface="Lexend Deca"/>
              </a:rPr>
              <a:t>                                     صفوف طفلي</a:t>
            </a:r>
            <a:endParaRPr sz="1200">
              <a:latin typeface="Lexend Deca"/>
              <a:ea typeface="Lexend Deca"/>
              <a:cs typeface="Lexend Deca"/>
              <a:sym typeface="Lexend Deca"/>
            </a:endParaRPr>
          </a:p>
        </p:txBody>
      </p:sp>
      <p:sp>
        <p:nvSpPr>
          <p:cNvPr id="114" name="Google Shape;114;p14">
            <a:hlinkClick r:id="rId8" action="ppaction://hlinksldjump"/>
          </p:cNvPr>
          <p:cNvSpPr/>
          <p:nvPr/>
        </p:nvSpPr>
        <p:spPr>
          <a:xfrm>
            <a:off x="1499825" y="2727398"/>
            <a:ext cx="5501100" cy="339300"/>
          </a:xfrm>
          <a:prstGeom prst="roundRect">
            <a:avLst>
              <a:gd name="adj" fmla="val 16667"/>
            </a:avLst>
          </a:prstGeom>
          <a:solidFill>
            <a:srgbClr val="D9799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Lexend Deca"/>
                <a:ea typeface="Lexend Deca"/>
                <a:cs typeface="Lexend Deca"/>
                <a:sym typeface="Lexend Deca"/>
              </a:rPr>
              <a:t>4. </a:t>
            </a:r>
            <a:r>
              <a:rPr lang="en" sz="1200" u="sng">
                <a:latin typeface="Lexend Deca"/>
                <a:ea typeface="Lexend Deca"/>
                <a:cs typeface="Lexend Deca"/>
                <a:sym typeface="Lexend Deca"/>
                <a:hlinkClick r:id="rId8" action="ppaction://hlinksldjump"/>
              </a:rPr>
              <a:t> </a:t>
            </a:r>
            <a:r>
              <a:rPr lang="en" sz="1200" b="1" u="sng">
                <a:latin typeface="Lexend Deca"/>
                <a:ea typeface="Lexend Deca"/>
                <a:cs typeface="Lexend Deca"/>
                <a:sym typeface="Lexend Deca"/>
                <a:hlinkClick r:id="rId8" action="ppaction://hlinksldjump"/>
              </a:rPr>
              <a:t>My child’s assignments</a:t>
            </a:r>
            <a:r>
              <a:rPr lang="en" sz="1200">
                <a:latin typeface="Lexend Deca"/>
                <a:ea typeface="Lexend Deca"/>
                <a:cs typeface="Lexend Deca"/>
                <a:sym typeface="Lexend Deca"/>
              </a:rPr>
              <a:t>                          عمل طفلي الدراسي</a:t>
            </a:r>
            <a:endParaRPr sz="1200">
              <a:latin typeface="Lexend Deca"/>
              <a:ea typeface="Lexend Deca"/>
              <a:cs typeface="Lexend Deca"/>
              <a:sym typeface="Lexend Deca"/>
            </a:endParaRPr>
          </a:p>
        </p:txBody>
      </p:sp>
      <p:sp>
        <p:nvSpPr>
          <p:cNvPr id="115" name="Google Shape;115;p14">
            <a:hlinkClick r:id="rId9" action="ppaction://hlinksldjump"/>
          </p:cNvPr>
          <p:cNvSpPr/>
          <p:nvPr/>
        </p:nvSpPr>
        <p:spPr>
          <a:xfrm>
            <a:off x="1499825" y="3168701"/>
            <a:ext cx="5501100" cy="339300"/>
          </a:xfrm>
          <a:prstGeom prst="roundRect">
            <a:avLst>
              <a:gd name="adj" fmla="val 16667"/>
            </a:avLst>
          </a:prstGeom>
          <a:solidFill>
            <a:srgbClr val="896ABE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Lexend Deca"/>
                <a:ea typeface="Lexend Deca"/>
                <a:cs typeface="Lexend Deca"/>
                <a:sym typeface="Lexend Deca"/>
              </a:rPr>
              <a:t>5.  </a:t>
            </a:r>
            <a:r>
              <a:rPr lang="en" sz="1200" b="1" u="sng">
                <a:latin typeface="Lexend Deca"/>
                <a:ea typeface="Lexend Deca"/>
                <a:cs typeface="Lexend Deca"/>
                <a:sym typeface="Lexend Deca"/>
                <a:hlinkClick r:id="rId9" action="ppaction://hlinksldjump"/>
              </a:rPr>
              <a:t>My child’s grades</a:t>
            </a:r>
            <a:r>
              <a:rPr lang="en" sz="1200">
                <a:latin typeface="Lexend Deca"/>
                <a:ea typeface="Lexend Deca"/>
                <a:cs typeface="Lexend Deca"/>
                <a:sym typeface="Lexend Deca"/>
              </a:rPr>
              <a:t>                                  مستوى مرحلة طفلي </a:t>
            </a:r>
            <a:endParaRPr sz="1200">
              <a:latin typeface="Lexend Deca"/>
              <a:ea typeface="Lexend Deca"/>
              <a:cs typeface="Lexend Deca"/>
              <a:sym typeface="Lexend Deca"/>
            </a:endParaRPr>
          </a:p>
        </p:txBody>
      </p:sp>
      <p:sp>
        <p:nvSpPr>
          <p:cNvPr id="116" name="Google Shape;116;p14">
            <a:hlinkClick r:id="rId6" action="ppaction://hlinksldjump"/>
          </p:cNvPr>
          <p:cNvSpPr/>
          <p:nvPr/>
        </p:nvSpPr>
        <p:spPr>
          <a:xfrm>
            <a:off x="1499825" y="3610004"/>
            <a:ext cx="5501100" cy="339300"/>
          </a:xfrm>
          <a:prstGeom prst="roundRect">
            <a:avLst>
              <a:gd name="adj" fmla="val 16667"/>
            </a:avLst>
          </a:prstGeom>
          <a:solidFill>
            <a:srgbClr val="0187E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Lexend Deca"/>
                <a:ea typeface="Lexend Deca"/>
                <a:cs typeface="Lexend Deca"/>
                <a:sym typeface="Lexend Deca"/>
              </a:rPr>
              <a:t>6.  </a:t>
            </a:r>
            <a:r>
              <a:rPr lang="en" sz="1200" b="1" u="sng">
                <a:latin typeface="Lexend Deca"/>
                <a:ea typeface="Lexend Deca"/>
                <a:cs typeface="Lexend Deca"/>
                <a:sym typeface="Lexend Deca"/>
                <a:hlinkClick r:id="rId6" action="ppaction://hlinksldjump"/>
              </a:rPr>
              <a:t>Updates and Announcements</a:t>
            </a:r>
            <a:r>
              <a:rPr lang="en" sz="1200">
                <a:latin typeface="Lexend Deca"/>
                <a:ea typeface="Lexend Deca"/>
                <a:cs typeface="Lexend Deca"/>
                <a:sym typeface="Lexend Deca"/>
              </a:rPr>
              <a:t>            التحديثات والإعلانات</a:t>
            </a:r>
            <a:endParaRPr sz="1200">
              <a:latin typeface="Lexend Deca"/>
              <a:ea typeface="Lexend Deca"/>
              <a:cs typeface="Lexend Deca"/>
              <a:sym typeface="Lexend Deca"/>
            </a:endParaRPr>
          </a:p>
        </p:txBody>
      </p:sp>
      <p:sp>
        <p:nvSpPr>
          <p:cNvPr id="117" name="Google Shape;117;p14">
            <a:hlinkClick r:id="rId10" action="ppaction://hlinksldjump"/>
          </p:cNvPr>
          <p:cNvSpPr/>
          <p:nvPr/>
        </p:nvSpPr>
        <p:spPr>
          <a:xfrm>
            <a:off x="1499825" y="4051308"/>
            <a:ext cx="5501100" cy="339300"/>
          </a:xfrm>
          <a:prstGeom prst="roundRect">
            <a:avLst>
              <a:gd name="adj" fmla="val 16667"/>
            </a:avLst>
          </a:prstGeom>
          <a:solidFill>
            <a:srgbClr val="CC031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Lexend Deca"/>
                <a:ea typeface="Lexend Deca"/>
                <a:cs typeface="Lexend Deca"/>
                <a:sym typeface="Lexend Deca"/>
              </a:rPr>
              <a:t>7.  </a:t>
            </a:r>
            <a:r>
              <a:rPr lang="en" sz="1200" b="1" u="sng">
                <a:latin typeface="Lexend Deca"/>
                <a:ea typeface="Lexend Deca"/>
                <a:cs typeface="Lexend Deca"/>
                <a:sym typeface="Lexend Deca"/>
                <a:hlinkClick r:id="rId10" action="ppaction://hlinksldjump"/>
              </a:rPr>
              <a:t>Parent Email Notifications</a:t>
            </a:r>
            <a:r>
              <a:rPr lang="en" sz="1200">
                <a:latin typeface="Lexend Deca"/>
                <a:ea typeface="Lexend Deca"/>
                <a:cs typeface="Lexend Deca"/>
                <a:sym typeface="Lexend Deca"/>
              </a:rPr>
              <a:t>             إشعارات البريد الإلكتروني للأهالي  </a:t>
            </a:r>
            <a:endParaRPr sz="1200">
              <a:latin typeface="Lexend Deca"/>
              <a:ea typeface="Lexend Deca"/>
              <a:cs typeface="Lexend Deca"/>
              <a:sym typeface="Lexend Deca"/>
            </a:endParaRPr>
          </a:p>
        </p:txBody>
      </p:sp>
      <p:sp>
        <p:nvSpPr>
          <p:cNvPr id="118" name="Google Shape;118;p14">
            <a:hlinkClick r:id="rId11" action="ppaction://hlinksldjump"/>
          </p:cNvPr>
          <p:cNvSpPr/>
          <p:nvPr/>
        </p:nvSpPr>
        <p:spPr>
          <a:xfrm>
            <a:off x="1499825" y="4492611"/>
            <a:ext cx="5501100" cy="339300"/>
          </a:xfrm>
          <a:prstGeom prst="roundRect">
            <a:avLst>
              <a:gd name="adj" fmla="val 16667"/>
            </a:avLst>
          </a:prstGeom>
          <a:solidFill>
            <a:srgbClr val="028E47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Lexend Deca"/>
                <a:ea typeface="Lexend Deca"/>
                <a:cs typeface="Lexend Deca"/>
                <a:sym typeface="Lexend Deca"/>
              </a:rPr>
              <a:t>8.  </a:t>
            </a:r>
            <a:r>
              <a:rPr lang="en" sz="1200" b="1" u="sng">
                <a:latin typeface="Lexend Deca"/>
                <a:ea typeface="Lexend Deca"/>
                <a:cs typeface="Lexend Deca"/>
                <a:sym typeface="Lexend Deca"/>
                <a:hlinkClick r:id="rId11" action="ppaction://hlinksldjump"/>
              </a:rPr>
              <a:t>Parent </a:t>
            </a:r>
            <a:r>
              <a:rPr lang="en" sz="1200" b="1" u="sng">
                <a:latin typeface="Lexend Deca"/>
                <a:ea typeface="Lexend Deca"/>
                <a:cs typeface="Lexend Deca"/>
                <a:sym typeface="Lexend Deca"/>
                <a:hlinkClick r:id="rId11" action="ppaction://hlinksldjump"/>
              </a:rPr>
              <a:t>TEXT notifications</a:t>
            </a:r>
            <a:r>
              <a:rPr lang="en" sz="1200" b="1">
                <a:latin typeface="Lexend Deca"/>
                <a:ea typeface="Lexend Deca"/>
                <a:cs typeface="Lexend Deca"/>
                <a:sym typeface="Lexend Deca"/>
              </a:rPr>
              <a:t>               إشعارات رسائل الهاتف للأهالي </a:t>
            </a:r>
            <a:endParaRPr sz="1200">
              <a:latin typeface="Lexend Deca"/>
              <a:ea typeface="Lexend Deca"/>
              <a:cs typeface="Lexend Deca"/>
              <a:sym typeface="Lexend Deca"/>
            </a:endParaRPr>
          </a:p>
        </p:txBody>
      </p:sp>
      <p:pic>
        <p:nvPicPr>
          <p:cNvPr id="119" name="Google Shape;119;p14">
            <a:hlinkClick r:id="rId12" action="ppaction://hlinksldjump"/>
          </p:cNvPr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751375" y="4041300"/>
            <a:ext cx="502500" cy="502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14" descr="Getting Started on Schoology - For Instructors – Schoology Support">
            <a:hlinkClick r:id="rId14"/>
          </p:cNvPr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778225" y="3500507"/>
            <a:ext cx="448800" cy="44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14">
            <a:hlinkClick r:id="rId16"/>
          </p:cNvPr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751375" y="2849600"/>
            <a:ext cx="558900" cy="558900"/>
          </a:xfrm>
          <a:prstGeom prst="rect">
            <a:avLst/>
          </a:prstGeom>
          <a:noFill/>
          <a:ln w="28575" cap="flat" cmpd="sng">
            <a:solidFill>
              <a:srgbClr val="8BD3F1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A301"/>
        </a:solidFill>
        <a:effectLst/>
      </p:bgPr>
    </p:bg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5"/>
          <p:cNvSpPr/>
          <p:nvPr/>
        </p:nvSpPr>
        <p:spPr>
          <a:xfrm>
            <a:off x="8259965" y="1077450"/>
            <a:ext cx="838200" cy="14943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CC031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15"/>
          <p:cNvSpPr/>
          <p:nvPr/>
        </p:nvSpPr>
        <p:spPr>
          <a:xfrm>
            <a:off x="8259965" y="2571750"/>
            <a:ext cx="838200" cy="14943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028E47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15"/>
          <p:cNvSpPr/>
          <p:nvPr/>
        </p:nvSpPr>
        <p:spPr>
          <a:xfrm>
            <a:off x="7697425" y="270700"/>
            <a:ext cx="1091400" cy="14943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D9799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15"/>
          <p:cNvSpPr/>
          <p:nvPr/>
        </p:nvSpPr>
        <p:spPr>
          <a:xfrm>
            <a:off x="7697425" y="1824600"/>
            <a:ext cx="1091400" cy="14943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5C2DA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15"/>
          <p:cNvSpPr/>
          <p:nvPr/>
        </p:nvSpPr>
        <p:spPr>
          <a:xfrm>
            <a:off x="7697425" y="3378500"/>
            <a:ext cx="1091400" cy="14943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0187E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15"/>
          <p:cNvSpPr/>
          <p:nvPr/>
        </p:nvSpPr>
        <p:spPr>
          <a:xfrm>
            <a:off x="7765600" y="366750"/>
            <a:ext cx="606900" cy="15510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EBA30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15"/>
          <p:cNvSpPr/>
          <p:nvPr/>
        </p:nvSpPr>
        <p:spPr>
          <a:xfrm>
            <a:off x="7765600" y="1979662"/>
            <a:ext cx="606900" cy="15510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D7B40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15"/>
          <p:cNvSpPr/>
          <p:nvPr/>
        </p:nvSpPr>
        <p:spPr>
          <a:xfrm>
            <a:off x="7765600" y="3592574"/>
            <a:ext cx="606900" cy="15510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E03B1B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4" name="Google Shape;134;p15" descr="Notebook Spiral Book - Free vector graphic on Pixabay"/>
          <p:cNvPicPr preferRelativeResize="0"/>
          <p:nvPr/>
        </p:nvPicPr>
        <p:blipFill rotWithShape="1">
          <a:blip r:embed="rId3">
            <a:alphaModFix/>
          </a:blip>
          <a:srcRect b="51107"/>
          <a:stretch/>
        </p:blipFill>
        <p:spPr>
          <a:xfrm>
            <a:off x="0" y="0"/>
            <a:ext cx="7972475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15"/>
          <p:cNvSpPr/>
          <p:nvPr/>
        </p:nvSpPr>
        <p:spPr>
          <a:xfrm>
            <a:off x="2627525" y="3025600"/>
            <a:ext cx="3245700" cy="1806300"/>
          </a:xfrm>
          <a:prstGeom prst="roundRect">
            <a:avLst>
              <a:gd name="adj" fmla="val 20992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15">
            <a:hlinkClick r:id="rId4" action="ppaction://hlinksldjump"/>
          </p:cNvPr>
          <p:cNvSpPr txBox="1"/>
          <p:nvPr/>
        </p:nvSpPr>
        <p:spPr>
          <a:xfrm rot="5400000">
            <a:off x="7341697" y="862713"/>
            <a:ext cx="1604400" cy="55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latin typeface="Lexend Deca"/>
                <a:ea typeface="Lexend Deca"/>
                <a:cs typeface="Lexend Deca"/>
                <a:sym typeface="Lexend Deca"/>
              </a:rPr>
              <a:t>Sign up for a parent account</a:t>
            </a:r>
            <a:endParaRPr/>
          </a:p>
        </p:txBody>
      </p:sp>
      <p:sp>
        <p:nvSpPr>
          <p:cNvPr id="137" name="Google Shape;137;p15">
            <a:hlinkClick r:id="rId5" action="ppaction://hlinksldjump"/>
          </p:cNvPr>
          <p:cNvSpPr txBox="1"/>
          <p:nvPr/>
        </p:nvSpPr>
        <p:spPr>
          <a:xfrm rot="5400000">
            <a:off x="7340377" y="2444602"/>
            <a:ext cx="1604400" cy="55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latin typeface="Lexend Deca"/>
                <a:ea typeface="Lexend Deca"/>
                <a:cs typeface="Lexend Deca"/>
                <a:sym typeface="Lexend Deca"/>
              </a:rPr>
              <a:t>Adding multiple children </a:t>
            </a:r>
            <a:endParaRPr/>
          </a:p>
        </p:txBody>
      </p:sp>
      <p:sp>
        <p:nvSpPr>
          <p:cNvPr id="138" name="Google Shape;138;p15">
            <a:hlinkClick r:id="rId6" action="ppaction://hlinksldjump"/>
          </p:cNvPr>
          <p:cNvSpPr txBox="1"/>
          <p:nvPr/>
        </p:nvSpPr>
        <p:spPr>
          <a:xfrm rot="5400000">
            <a:off x="7845875" y="3915800"/>
            <a:ext cx="1500600" cy="5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rPr>
              <a:t>Updates and Announcements</a:t>
            </a:r>
            <a:endParaRPr/>
          </a:p>
        </p:txBody>
      </p:sp>
      <p:sp>
        <p:nvSpPr>
          <p:cNvPr id="139" name="Google Shape;139;p15">
            <a:hlinkClick r:id="rId7" action="ppaction://hlinksldjump"/>
          </p:cNvPr>
          <p:cNvSpPr txBox="1"/>
          <p:nvPr/>
        </p:nvSpPr>
        <p:spPr>
          <a:xfrm rot="5400000">
            <a:off x="7264372" y="4083856"/>
            <a:ext cx="1604400" cy="55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rPr>
              <a:t>My child’s classes</a:t>
            </a:r>
            <a:endParaRPr/>
          </a:p>
        </p:txBody>
      </p:sp>
      <p:sp>
        <p:nvSpPr>
          <p:cNvPr id="140" name="Google Shape;140;p15">
            <a:hlinkClick r:id="rId8" action="ppaction://hlinksldjump"/>
          </p:cNvPr>
          <p:cNvSpPr txBox="1"/>
          <p:nvPr/>
        </p:nvSpPr>
        <p:spPr>
          <a:xfrm rot="5400000">
            <a:off x="7813037" y="793450"/>
            <a:ext cx="1604400" cy="44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rPr>
              <a:t>My child’s assignments</a:t>
            </a:r>
            <a:endParaRPr sz="1200"/>
          </a:p>
        </p:txBody>
      </p:sp>
      <p:sp>
        <p:nvSpPr>
          <p:cNvPr id="141" name="Google Shape;141;p15">
            <a:hlinkClick r:id="rId9" action="ppaction://hlinksldjump"/>
          </p:cNvPr>
          <p:cNvSpPr txBox="1"/>
          <p:nvPr/>
        </p:nvSpPr>
        <p:spPr>
          <a:xfrm rot="5400000">
            <a:off x="7865212" y="2413951"/>
            <a:ext cx="1452300" cy="41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rPr>
              <a:t>My child’s</a:t>
            </a:r>
            <a:endParaRPr sz="1100" b="1">
              <a:solidFill>
                <a:schemeClr val="dk1"/>
              </a:solidFill>
              <a:latin typeface="Lexend Deca"/>
              <a:ea typeface="Lexend Deca"/>
              <a:cs typeface="Lexend Deca"/>
              <a:sym typeface="Lexend Dec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rPr>
              <a:t> grades</a:t>
            </a:r>
            <a:endParaRPr sz="1100"/>
          </a:p>
        </p:txBody>
      </p:sp>
      <p:sp>
        <p:nvSpPr>
          <p:cNvPr id="142" name="Google Shape;142;p15">
            <a:hlinkClick r:id="rId10" action="ppaction://hlinksldjump"/>
          </p:cNvPr>
          <p:cNvSpPr txBox="1"/>
          <p:nvPr/>
        </p:nvSpPr>
        <p:spPr>
          <a:xfrm rot="5400000">
            <a:off x="8213500" y="1603875"/>
            <a:ext cx="1531200" cy="36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rPr>
              <a:t>Parent Email Notifications</a:t>
            </a:r>
            <a:endParaRPr/>
          </a:p>
        </p:txBody>
      </p:sp>
      <p:sp>
        <p:nvSpPr>
          <p:cNvPr id="143" name="Google Shape;143;p15">
            <a:hlinkClick r:id="rId11" action="ppaction://hlinksldjump"/>
          </p:cNvPr>
          <p:cNvSpPr txBox="1"/>
          <p:nvPr/>
        </p:nvSpPr>
        <p:spPr>
          <a:xfrm rot="5400000">
            <a:off x="8273025" y="3139800"/>
            <a:ext cx="1444500" cy="35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rPr>
              <a:t>Parent Text Notifications</a:t>
            </a:r>
            <a:endParaRPr/>
          </a:p>
        </p:txBody>
      </p:sp>
      <p:sp>
        <p:nvSpPr>
          <p:cNvPr id="144" name="Google Shape;144;p15"/>
          <p:cNvSpPr/>
          <p:nvPr/>
        </p:nvSpPr>
        <p:spPr>
          <a:xfrm>
            <a:off x="583750" y="366750"/>
            <a:ext cx="7113600" cy="4675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45" name="Google Shape;145;p15">
            <a:hlinkClick r:id="rId12" action="ppaction://hlinksldjump"/>
          </p:cNvPr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938575" y="4041300"/>
            <a:ext cx="502500" cy="502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15"/>
          <p:cNvSpPr/>
          <p:nvPr/>
        </p:nvSpPr>
        <p:spPr>
          <a:xfrm>
            <a:off x="1174311" y="476839"/>
            <a:ext cx="5986429" cy="44880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rgbClr val="595959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0187E0"/>
                </a:solidFill>
                <a:latin typeface="Arial"/>
              </a:rPr>
              <a:t>Sign up for a parent account</a:t>
            </a:r>
          </a:p>
        </p:txBody>
      </p:sp>
      <p:sp>
        <p:nvSpPr>
          <p:cNvPr id="147" name="Google Shape;147;p15"/>
          <p:cNvSpPr/>
          <p:nvPr/>
        </p:nvSpPr>
        <p:spPr>
          <a:xfrm>
            <a:off x="720225" y="956919"/>
            <a:ext cx="6894600" cy="16047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8575" cap="flat" cmpd="sng">
            <a:solidFill>
              <a:srgbClr val="3943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marR="1397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AutoNum type="arabicPeriod"/>
            </a:pPr>
            <a:r>
              <a:rPr lang="en" sz="1200">
                <a:latin typeface="Trebuchet MS"/>
                <a:ea typeface="Trebuchet MS"/>
                <a:cs typeface="Trebuchet MS"/>
                <a:sym typeface="Trebuchet MS"/>
              </a:rPr>
              <a:t>Go to</a:t>
            </a:r>
            <a:r>
              <a:rPr lang="en" sz="1200" u="sng">
                <a:solidFill>
                  <a:srgbClr val="0097A7"/>
                </a:solidFill>
                <a:latin typeface="Trebuchet MS"/>
                <a:ea typeface="Trebuchet MS"/>
                <a:cs typeface="Trebuchet MS"/>
                <a:sym typeface="Trebuchet MS"/>
                <a:hlinkClick r:id="rId14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 www.schoology.com.</a:t>
            </a:r>
            <a:r>
              <a:rPr lang="en" sz="1200">
                <a:latin typeface="Trebuchet MS"/>
                <a:ea typeface="Trebuchet MS"/>
                <a:cs typeface="Trebuchet MS"/>
                <a:sym typeface="Trebuchet MS"/>
              </a:rPr>
              <a:t> اذهب إلى الموقع</a:t>
            </a:r>
            <a:endParaRPr sz="1200"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marR="1397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AutoNum type="arabicPeriod"/>
            </a:pPr>
            <a:r>
              <a:rPr lang="en" sz="1200">
                <a:latin typeface="Trebuchet MS"/>
                <a:ea typeface="Trebuchet MS"/>
                <a:cs typeface="Trebuchet MS"/>
                <a:sym typeface="Trebuchet MS"/>
              </a:rPr>
              <a:t>Click </a:t>
            </a:r>
            <a:r>
              <a:rPr lang="en" sz="1200" b="1">
                <a:latin typeface="Trebuchet MS"/>
                <a:ea typeface="Trebuchet MS"/>
                <a:cs typeface="Trebuchet MS"/>
                <a:sym typeface="Trebuchet MS"/>
              </a:rPr>
              <a:t>Sign Up</a:t>
            </a:r>
            <a:r>
              <a:rPr lang="en" sz="1200">
                <a:latin typeface="Trebuchet MS"/>
                <a:ea typeface="Trebuchet MS"/>
                <a:cs typeface="Trebuchet MS"/>
                <a:sym typeface="Trebuchet MS"/>
              </a:rPr>
              <a:t> at the top of the page and choose </a:t>
            </a:r>
            <a:r>
              <a:rPr lang="en" sz="1200" b="1">
                <a:latin typeface="Trebuchet MS"/>
                <a:ea typeface="Trebuchet MS"/>
                <a:cs typeface="Trebuchet MS"/>
                <a:sym typeface="Trebuchet MS"/>
              </a:rPr>
              <a:t>Parent</a:t>
            </a:r>
            <a:r>
              <a:rPr lang="en" sz="1200">
                <a:latin typeface="Trebuchet MS"/>
                <a:ea typeface="Trebuchet MS"/>
                <a:cs typeface="Trebuchet MS"/>
                <a:sym typeface="Trebuchet MS"/>
              </a:rPr>
              <a:t>.أضغط على التسجيل واختار أهالي</a:t>
            </a:r>
            <a:endParaRPr sz="1200"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marR="1397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AutoNum type="arabicPeriod"/>
            </a:pPr>
            <a:r>
              <a:rPr lang="en" sz="1200">
                <a:latin typeface="Trebuchet MS"/>
                <a:ea typeface="Trebuchet MS"/>
                <a:cs typeface="Trebuchet MS"/>
                <a:sym typeface="Trebuchet MS"/>
              </a:rPr>
              <a:t>Enter your Parent Access Code. This is a 12-digit code in </a:t>
            </a:r>
            <a:r>
              <a:rPr lang="en" sz="1200" b="1">
                <a:latin typeface="Trebuchet MS"/>
                <a:ea typeface="Trebuchet MS"/>
                <a:cs typeface="Trebuchet MS"/>
                <a:sym typeface="Trebuchet MS"/>
              </a:rPr>
              <a:t>xxxx-xxxx-xxxx</a:t>
            </a:r>
            <a:r>
              <a:rPr lang="en" sz="1200">
                <a:latin typeface="Trebuchet MS"/>
                <a:ea typeface="Trebuchet MS"/>
                <a:cs typeface="Trebuchet MS"/>
                <a:sym typeface="Trebuchet MS"/>
              </a:rPr>
              <a:t> format that you receive from one of your child's instructors. دخول الرقم السري الذي سوف تعطيك معلمة طفلك</a:t>
            </a:r>
            <a:endParaRPr sz="1200"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marR="1397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AutoNum type="arabicPeriod"/>
            </a:pPr>
            <a:r>
              <a:rPr lang="en" sz="1200">
                <a:latin typeface="Trebuchet MS"/>
                <a:ea typeface="Trebuchet MS"/>
                <a:cs typeface="Trebuchet MS"/>
                <a:sym typeface="Trebuchet MS"/>
              </a:rPr>
              <a:t>Fill out the form with your information.عبي الإستمارة بمعلوماتك الخاص</a:t>
            </a:r>
            <a:endParaRPr sz="1200"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marR="1397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AutoNum type="arabicPeriod"/>
            </a:pPr>
            <a:r>
              <a:rPr lang="en" sz="1200">
                <a:latin typeface="Trebuchet MS"/>
                <a:ea typeface="Trebuchet MS"/>
                <a:cs typeface="Trebuchet MS"/>
                <a:sym typeface="Trebuchet MS"/>
              </a:rPr>
              <a:t>Click </a:t>
            </a:r>
            <a:r>
              <a:rPr lang="en" sz="1200" b="1">
                <a:latin typeface="Trebuchet MS"/>
                <a:ea typeface="Trebuchet MS"/>
                <a:cs typeface="Trebuchet MS"/>
                <a:sym typeface="Trebuchet MS"/>
              </a:rPr>
              <a:t>Register</a:t>
            </a:r>
            <a:r>
              <a:rPr lang="en" sz="1200">
                <a:latin typeface="Trebuchet MS"/>
                <a:ea typeface="Trebuchet MS"/>
                <a:cs typeface="Trebuchet MS"/>
                <a:sym typeface="Trebuchet MS"/>
              </a:rPr>
              <a:t> to complete. اضغط التسجيل للإكمال</a:t>
            </a:r>
            <a:endParaRPr sz="1200">
              <a:solidFill>
                <a:srgbClr val="11111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48" name="Google Shape;148;p15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1967050" y="2425450"/>
            <a:ext cx="4400951" cy="2577500"/>
          </a:xfrm>
          <a:prstGeom prst="rect">
            <a:avLst/>
          </a:prstGeom>
          <a:noFill/>
          <a:ln w="38100" cap="flat" cmpd="sng">
            <a:solidFill>
              <a:srgbClr val="3943B7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49" name="Google Shape;149;p15" descr="Getting Started on Schoology - For Instructors – Schoology Support">
            <a:hlinkClick r:id="rId14"/>
          </p:cNvPr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965425" y="3526407"/>
            <a:ext cx="448800" cy="44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15">
            <a:hlinkClick r:id="rId17"/>
          </p:cNvPr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910375" y="2901400"/>
            <a:ext cx="558900" cy="558900"/>
          </a:xfrm>
          <a:prstGeom prst="rect">
            <a:avLst/>
          </a:prstGeom>
          <a:noFill/>
          <a:ln w="28575" cap="flat" cmpd="sng">
            <a:solidFill>
              <a:srgbClr val="8BD3F1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7B402"/>
        </a:solidFill>
        <a:effectLst/>
      </p:bgPr>
    </p:bg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6"/>
          <p:cNvSpPr/>
          <p:nvPr/>
        </p:nvSpPr>
        <p:spPr>
          <a:xfrm>
            <a:off x="8259965" y="1077450"/>
            <a:ext cx="838200" cy="14943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CC031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16"/>
          <p:cNvSpPr/>
          <p:nvPr/>
        </p:nvSpPr>
        <p:spPr>
          <a:xfrm>
            <a:off x="8259965" y="2571750"/>
            <a:ext cx="838200" cy="14943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028E47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16"/>
          <p:cNvSpPr/>
          <p:nvPr/>
        </p:nvSpPr>
        <p:spPr>
          <a:xfrm>
            <a:off x="7697425" y="270700"/>
            <a:ext cx="1091400" cy="14943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D9799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16"/>
          <p:cNvSpPr/>
          <p:nvPr/>
        </p:nvSpPr>
        <p:spPr>
          <a:xfrm>
            <a:off x="7697425" y="1824600"/>
            <a:ext cx="1091400" cy="14943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5C2DA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16"/>
          <p:cNvSpPr/>
          <p:nvPr/>
        </p:nvSpPr>
        <p:spPr>
          <a:xfrm>
            <a:off x="7697425" y="3378500"/>
            <a:ext cx="1091400" cy="14943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0187E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16"/>
          <p:cNvSpPr/>
          <p:nvPr/>
        </p:nvSpPr>
        <p:spPr>
          <a:xfrm>
            <a:off x="7765600" y="366750"/>
            <a:ext cx="606900" cy="15510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EBA30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16"/>
          <p:cNvSpPr/>
          <p:nvPr/>
        </p:nvSpPr>
        <p:spPr>
          <a:xfrm>
            <a:off x="7765600" y="1979662"/>
            <a:ext cx="606900" cy="15510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D7B40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16"/>
          <p:cNvSpPr/>
          <p:nvPr/>
        </p:nvSpPr>
        <p:spPr>
          <a:xfrm>
            <a:off x="7765600" y="3592574"/>
            <a:ext cx="606900" cy="15510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E03B1B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63" name="Google Shape;163;p16" descr="Notebook Spiral Book - Free vector graphic on Pixabay"/>
          <p:cNvPicPr preferRelativeResize="0"/>
          <p:nvPr/>
        </p:nvPicPr>
        <p:blipFill rotWithShape="1">
          <a:blip r:embed="rId3">
            <a:alphaModFix/>
          </a:blip>
          <a:srcRect b="51107"/>
          <a:stretch/>
        </p:blipFill>
        <p:spPr>
          <a:xfrm>
            <a:off x="0" y="0"/>
            <a:ext cx="7972475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16"/>
          <p:cNvSpPr/>
          <p:nvPr/>
        </p:nvSpPr>
        <p:spPr>
          <a:xfrm>
            <a:off x="2627525" y="3025600"/>
            <a:ext cx="3245700" cy="1806300"/>
          </a:xfrm>
          <a:prstGeom prst="roundRect">
            <a:avLst>
              <a:gd name="adj" fmla="val 20992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16">
            <a:hlinkClick r:id="rId4" action="ppaction://hlinksldjump"/>
          </p:cNvPr>
          <p:cNvSpPr txBox="1"/>
          <p:nvPr/>
        </p:nvSpPr>
        <p:spPr>
          <a:xfrm rot="5400000">
            <a:off x="7341697" y="862713"/>
            <a:ext cx="1604400" cy="55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latin typeface="Lexend Deca"/>
                <a:ea typeface="Lexend Deca"/>
                <a:cs typeface="Lexend Deca"/>
                <a:sym typeface="Lexend Deca"/>
              </a:rPr>
              <a:t>Sign up for a parent account</a:t>
            </a:r>
            <a:endParaRPr/>
          </a:p>
        </p:txBody>
      </p:sp>
      <p:sp>
        <p:nvSpPr>
          <p:cNvPr id="166" name="Google Shape;166;p16">
            <a:hlinkClick r:id="rId5" action="ppaction://hlinksldjump"/>
          </p:cNvPr>
          <p:cNvSpPr txBox="1"/>
          <p:nvPr/>
        </p:nvSpPr>
        <p:spPr>
          <a:xfrm rot="5400000">
            <a:off x="7340377" y="2444602"/>
            <a:ext cx="1604400" cy="55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latin typeface="Lexend Deca"/>
                <a:ea typeface="Lexend Deca"/>
                <a:cs typeface="Lexend Deca"/>
                <a:sym typeface="Lexend Deca"/>
              </a:rPr>
              <a:t>Adding multiple children </a:t>
            </a:r>
            <a:endParaRPr/>
          </a:p>
        </p:txBody>
      </p:sp>
      <p:sp>
        <p:nvSpPr>
          <p:cNvPr id="167" name="Google Shape;167;p16">
            <a:hlinkClick r:id="rId6" action="ppaction://hlinksldjump"/>
          </p:cNvPr>
          <p:cNvSpPr txBox="1"/>
          <p:nvPr/>
        </p:nvSpPr>
        <p:spPr>
          <a:xfrm rot="5400000">
            <a:off x="7845875" y="3915800"/>
            <a:ext cx="1500600" cy="5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rPr>
              <a:t>Updates and Announcements</a:t>
            </a:r>
            <a:endParaRPr/>
          </a:p>
        </p:txBody>
      </p:sp>
      <p:sp>
        <p:nvSpPr>
          <p:cNvPr id="168" name="Google Shape;168;p16">
            <a:hlinkClick r:id="rId7" action="ppaction://hlinksldjump"/>
          </p:cNvPr>
          <p:cNvSpPr txBox="1"/>
          <p:nvPr/>
        </p:nvSpPr>
        <p:spPr>
          <a:xfrm rot="5400000">
            <a:off x="7264372" y="4083856"/>
            <a:ext cx="1604400" cy="55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rPr>
              <a:t>My child’s classes</a:t>
            </a:r>
            <a:endParaRPr/>
          </a:p>
        </p:txBody>
      </p:sp>
      <p:sp>
        <p:nvSpPr>
          <p:cNvPr id="169" name="Google Shape;169;p16">
            <a:hlinkClick r:id="rId8" action="ppaction://hlinksldjump"/>
          </p:cNvPr>
          <p:cNvSpPr txBox="1"/>
          <p:nvPr/>
        </p:nvSpPr>
        <p:spPr>
          <a:xfrm rot="5400000">
            <a:off x="7813037" y="793450"/>
            <a:ext cx="1604400" cy="44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rPr>
              <a:t>My child’s assignments</a:t>
            </a:r>
            <a:endParaRPr sz="1200"/>
          </a:p>
        </p:txBody>
      </p:sp>
      <p:sp>
        <p:nvSpPr>
          <p:cNvPr id="170" name="Google Shape;170;p16">
            <a:hlinkClick r:id="rId9" action="ppaction://hlinksldjump"/>
          </p:cNvPr>
          <p:cNvSpPr txBox="1"/>
          <p:nvPr/>
        </p:nvSpPr>
        <p:spPr>
          <a:xfrm rot="5400000">
            <a:off x="7865212" y="2413951"/>
            <a:ext cx="1452300" cy="41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rPr>
              <a:t>My child’s</a:t>
            </a:r>
            <a:endParaRPr sz="1100" b="1">
              <a:solidFill>
                <a:schemeClr val="dk1"/>
              </a:solidFill>
              <a:latin typeface="Lexend Deca"/>
              <a:ea typeface="Lexend Deca"/>
              <a:cs typeface="Lexend Deca"/>
              <a:sym typeface="Lexend Dec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rPr>
              <a:t> grades</a:t>
            </a:r>
            <a:endParaRPr sz="1100"/>
          </a:p>
        </p:txBody>
      </p:sp>
      <p:sp>
        <p:nvSpPr>
          <p:cNvPr id="171" name="Google Shape;171;p16">
            <a:hlinkClick r:id="rId10" action="ppaction://hlinksldjump"/>
          </p:cNvPr>
          <p:cNvSpPr txBox="1"/>
          <p:nvPr/>
        </p:nvSpPr>
        <p:spPr>
          <a:xfrm rot="5400000">
            <a:off x="8213500" y="1603875"/>
            <a:ext cx="1531200" cy="36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rPr>
              <a:t>Parent Email Notifications</a:t>
            </a:r>
            <a:endParaRPr/>
          </a:p>
        </p:txBody>
      </p:sp>
      <p:sp>
        <p:nvSpPr>
          <p:cNvPr id="172" name="Google Shape;172;p16">
            <a:hlinkClick r:id="rId11" action="ppaction://hlinksldjump"/>
          </p:cNvPr>
          <p:cNvSpPr txBox="1"/>
          <p:nvPr/>
        </p:nvSpPr>
        <p:spPr>
          <a:xfrm rot="5400000">
            <a:off x="8273025" y="3139800"/>
            <a:ext cx="1444500" cy="35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rPr>
              <a:t>Parent Text Notifications</a:t>
            </a:r>
            <a:endParaRPr/>
          </a:p>
        </p:txBody>
      </p:sp>
      <p:sp>
        <p:nvSpPr>
          <p:cNvPr id="173" name="Google Shape;173;p16"/>
          <p:cNvSpPr/>
          <p:nvPr/>
        </p:nvSpPr>
        <p:spPr>
          <a:xfrm>
            <a:off x="632525" y="339825"/>
            <a:ext cx="7113600" cy="4675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74" name="Google Shape;174;p16">
            <a:hlinkClick r:id="rId12" action="ppaction://hlinksldjump"/>
          </p:cNvPr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1023625" y="4301825"/>
            <a:ext cx="502500" cy="502500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16"/>
          <p:cNvSpPr/>
          <p:nvPr/>
        </p:nvSpPr>
        <p:spPr>
          <a:xfrm>
            <a:off x="1643675" y="476839"/>
            <a:ext cx="5047700" cy="443059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rgbClr val="595959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0187E0"/>
                </a:solidFill>
                <a:latin typeface="Arial"/>
              </a:rPr>
              <a:t>Adding multiple children</a:t>
            </a:r>
          </a:p>
        </p:txBody>
      </p:sp>
      <p:sp>
        <p:nvSpPr>
          <p:cNvPr id="176" name="Google Shape;176;p16"/>
          <p:cNvSpPr/>
          <p:nvPr/>
        </p:nvSpPr>
        <p:spPr>
          <a:xfrm>
            <a:off x="720225" y="956926"/>
            <a:ext cx="6894600" cy="1999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8575" cap="flat" cmpd="sng">
            <a:solidFill>
              <a:srgbClr val="3943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None/>
            </a:pPr>
            <a:endParaRPr sz="115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AutoNum type="arabicPeriod"/>
            </a:pPr>
            <a:r>
              <a:rPr lang="en" sz="12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Log in to your Schoology account using your username or email address and password.</a:t>
            </a:r>
            <a:endParaRPr sz="120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AutoNum type="arabicPeriod"/>
            </a:pPr>
            <a:r>
              <a:rPr lang="en" sz="12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Click the arrow next to your name in the top-right corner.أدخل عل</a:t>
            </a:r>
            <a:r>
              <a:rPr lang="en" sz="1200">
                <a:latin typeface="Trebuchet MS"/>
                <a:ea typeface="Trebuchet MS"/>
                <a:cs typeface="Trebuchet MS"/>
                <a:sym typeface="Trebuchet MS"/>
              </a:rPr>
              <a:t>ى</a:t>
            </a:r>
            <a:r>
              <a:rPr lang="en" sz="12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موقع اسكولوجي بإستخدام كلمة المرور أو عنوان البريد </a:t>
            </a:r>
            <a:r>
              <a:rPr lang="en" sz="1200">
                <a:latin typeface="Trebuchet MS"/>
                <a:ea typeface="Trebuchet MS"/>
                <a:cs typeface="Trebuchet MS"/>
                <a:sym typeface="Trebuchet MS"/>
              </a:rPr>
              <a:t>الإلكتروني</a:t>
            </a:r>
            <a:endParaRPr sz="120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omfortaa"/>
              <a:buAutoNum type="arabicPeriod"/>
            </a:pPr>
            <a:r>
              <a:rPr lang="en" sz="12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Click the </a:t>
            </a:r>
            <a:r>
              <a:rPr lang="en" sz="1200" b="1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Add Child</a:t>
            </a:r>
            <a:r>
              <a:rPr lang="en" sz="12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button. أضغ</a:t>
            </a:r>
            <a:r>
              <a:rPr lang="en" sz="1200">
                <a:latin typeface="Trebuchet MS"/>
                <a:ea typeface="Trebuchet MS"/>
                <a:cs typeface="Trebuchet MS"/>
                <a:sym typeface="Trebuchet MS"/>
              </a:rPr>
              <a:t>ط الزرعلى كلمة أضف الطفل</a:t>
            </a:r>
            <a:endParaRPr sz="120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omfortaa"/>
              <a:buAutoNum type="arabicPeriod"/>
            </a:pPr>
            <a:r>
              <a:rPr lang="en" sz="12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Enter the </a:t>
            </a:r>
            <a:r>
              <a:rPr lang="en" sz="1200" b="1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Child Code</a:t>
            </a:r>
            <a:r>
              <a:rPr lang="en" sz="12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for the child you're adding. This is the same as your Parent Access Code, the 12-digit code in </a:t>
            </a:r>
            <a:r>
              <a:rPr lang="en" sz="1200" b="1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xxxx-xxxx-xxxx</a:t>
            </a:r>
            <a:r>
              <a:rPr lang="en" sz="12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format that you receive from one of your child's instructors. دخول كلمة السري نقس الذي أعطتك المعلمة</a:t>
            </a:r>
            <a:endParaRPr sz="120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AutoNum type="arabicPeriod"/>
            </a:pPr>
            <a:r>
              <a:rPr lang="en" sz="12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If your code does not look like this code, contact your child's instructor or school.</a:t>
            </a:r>
            <a:endParaRPr sz="120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omfortaa"/>
              <a:buAutoNum type="arabicPeriod"/>
            </a:pPr>
            <a:r>
              <a:rPr lang="en" sz="12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Click the </a:t>
            </a:r>
            <a:r>
              <a:rPr lang="en" sz="1200" b="1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Use Code</a:t>
            </a:r>
            <a:r>
              <a:rPr lang="en" sz="12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button to complete.إذا كا</a:t>
            </a:r>
            <a:r>
              <a:rPr lang="en" sz="1200">
                <a:latin typeface="Trebuchet MS"/>
                <a:ea typeface="Trebuchet MS"/>
                <a:cs typeface="Trebuchet MS"/>
                <a:sym typeface="Trebuchet MS"/>
              </a:rPr>
              <a:t>ن الرمز مختلف عن هذا ممكن تواصل مع معلمة طفلك وبعد اضغط على الزر للإكمال</a:t>
            </a:r>
            <a:endParaRPr sz="120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marR="139700" lvl="0" indent="0" algn="l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None/>
            </a:pPr>
            <a:endParaRPr sz="12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77" name="Google Shape;177;p16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1982663" y="3025600"/>
            <a:ext cx="4369725" cy="2855804"/>
          </a:xfrm>
          <a:prstGeom prst="rect">
            <a:avLst/>
          </a:prstGeom>
          <a:noFill/>
          <a:ln w="19050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78" name="Google Shape;178;p16" descr="Getting Started on Schoology - For Instructors – Schoology Support">
            <a:hlinkClick r:id="rId15"/>
          </p:cNvPr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1050475" y="3767232"/>
            <a:ext cx="448800" cy="44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16">
            <a:hlinkClick r:id="rId17"/>
          </p:cNvPr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1056175" y="3154400"/>
            <a:ext cx="558900" cy="558900"/>
          </a:xfrm>
          <a:prstGeom prst="rect">
            <a:avLst/>
          </a:prstGeom>
          <a:noFill/>
          <a:ln w="28575" cap="flat" cmpd="sng">
            <a:solidFill>
              <a:srgbClr val="8BD3F1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3B1B"/>
        </a:solidFill>
        <a:effectLst/>
      </p:bgPr>
    </p:bg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7"/>
          <p:cNvSpPr/>
          <p:nvPr/>
        </p:nvSpPr>
        <p:spPr>
          <a:xfrm>
            <a:off x="8259965" y="1077450"/>
            <a:ext cx="838200" cy="14943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CC031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17"/>
          <p:cNvSpPr/>
          <p:nvPr/>
        </p:nvSpPr>
        <p:spPr>
          <a:xfrm>
            <a:off x="8259965" y="2571750"/>
            <a:ext cx="838200" cy="14943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028E47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17"/>
          <p:cNvSpPr/>
          <p:nvPr/>
        </p:nvSpPr>
        <p:spPr>
          <a:xfrm>
            <a:off x="7697425" y="270700"/>
            <a:ext cx="1091400" cy="14943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D9799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17"/>
          <p:cNvSpPr/>
          <p:nvPr/>
        </p:nvSpPr>
        <p:spPr>
          <a:xfrm>
            <a:off x="7697425" y="1824600"/>
            <a:ext cx="1091400" cy="14943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5C2DA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17"/>
          <p:cNvSpPr/>
          <p:nvPr/>
        </p:nvSpPr>
        <p:spPr>
          <a:xfrm>
            <a:off x="7697425" y="3378500"/>
            <a:ext cx="1091400" cy="14943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0187E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17"/>
          <p:cNvSpPr/>
          <p:nvPr/>
        </p:nvSpPr>
        <p:spPr>
          <a:xfrm>
            <a:off x="7765600" y="366750"/>
            <a:ext cx="606900" cy="15510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EBA30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17"/>
          <p:cNvSpPr/>
          <p:nvPr/>
        </p:nvSpPr>
        <p:spPr>
          <a:xfrm>
            <a:off x="7765600" y="1979662"/>
            <a:ext cx="606900" cy="15510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D7B40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17"/>
          <p:cNvSpPr/>
          <p:nvPr/>
        </p:nvSpPr>
        <p:spPr>
          <a:xfrm>
            <a:off x="7765600" y="3592574"/>
            <a:ext cx="606900" cy="15510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E03B1B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92" name="Google Shape;192;p17" descr="Notebook Spiral Book - Free vector graphic on Pixabay"/>
          <p:cNvPicPr preferRelativeResize="0"/>
          <p:nvPr/>
        </p:nvPicPr>
        <p:blipFill rotWithShape="1">
          <a:blip r:embed="rId3">
            <a:alphaModFix/>
          </a:blip>
          <a:srcRect b="51107"/>
          <a:stretch/>
        </p:blipFill>
        <p:spPr>
          <a:xfrm>
            <a:off x="0" y="0"/>
            <a:ext cx="7972475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17"/>
          <p:cNvSpPr/>
          <p:nvPr/>
        </p:nvSpPr>
        <p:spPr>
          <a:xfrm>
            <a:off x="2627525" y="3025600"/>
            <a:ext cx="3245700" cy="1806300"/>
          </a:xfrm>
          <a:prstGeom prst="roundRect">
            <a:avLst>
              <a:gd name="adj" fmla="val 20992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17">
            <a:hlinkClick r:id="rId4" action="ppaction://hlinksldjump"/>
          </p:cNvPr>
          <p:cNvSpPr txBox="1"/>
          <p:nvPr/>
        </p:nvSpPr>
        <p:spPr>
          <a:xfrm rot="5400000">
            <a:off x="7341697" y="862713"/>
            <a:ext cx="1604400" cy="55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latin typeface="Lexend Deca"/>
                <a:ea typeface="Lexend Deca"/>
                <a:cs typeface="Lexend Deca"/>
                <a:sym typeface="Lexend Deca"/>
              </a:rPr>
              <a:t>Sign up for a parent account</a:t>
            </a:r>
            <a:endParaRPr/>
          </a:p>
        </p:txBody>
      </p:sp>
      <p:sp>
        <p:nvSpPr>
          <p:cNvPr id="195" name="Google Shape;195;p17">
            <a:hlinkClick r:id="rId5" action="ppaction://hlinksldjump"/>
          </p:cNvPr>
          <p:cNvSpPr txBox="1"/>
          <p:nvPr/>
        </p:nvSpPr>
        <p:spPr>
          <a:xfrm rot="5400000">
            <a:off x="7340377" y="2444602"/>
            <a:ext cx="1604400" cy="55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latin typeface="Lexend Deca"/>
                <a:ea typeface="Lexend Deca"/>
                <a:cs typeface="Lexend Deca"/>
                <a:sym typeface="Lexend Deca"/>
              </a:rPr>
              <a:t>Adding multiple children </a:t>
            </a:r>
            <a:endParaRPr/>
          </a:p>
        </p:txBody>
      </p:sp>
      <p:sp>
        <p:nvSpPr>
          <p:cNvPr id="196" name="Google Shape;196;p17">
            <a:hlinkClick r:id="rId6" action="ppaction://hlinksldjump"/>
          </p:cNvPr>
          <p:cNvSpPr txBox="1"/>
          <p:nvPr/>
        </p:nvSpPr>
        <p:spPr>
          <a:xfrm rot="5400000">
            <a:off x="7845875" y="3915800"/>
            <a:ext cx="1500600" cy="5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rPr>
              <a:t>Updates and Announcements</a:t>
            </a:r>
            <a:endParaRPr/>
          </a:p>
        </p:txBody>
      </p:sp>
      <p:sp>
        <p:nvSpPr>
          <p:cNvPr id="197" name="Google Shape;197;p17">
            <a:hlinkClick r:id="rId7" action="ppaction://hlinksldjump"/>
          </p:cNvPr>
          <p:cNvSpPr txBox="1"/>
          <p:nvPr/>
        </p:nvSpPr>
        <p:spPr>
          <a:xfrm rot="5400000">
            <a:off x="7264372" y="4083856"/>
            <a:ext cx="1604400" cy="55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rPr>
              <a:t>My child’s classes</a:t>
            </a:r>
            <a:endParaRPr/>
          </a:p>
        </p:txBody>
      </p:sp>
      <p:sp>
        <p:nvSpPr>
          <p:cNvPr id="198" name="Google Shape;198;p17">
            <a:hlinkClick r:id="rId8" action="ppaction://hlinksldjump"/>
          </p:cNvPr>
          <p:cNvSpPr txBox="1"/>
          <p:nvPr/>
        </p:nvSpPr>
        <p:spPr>
          <a:xfrm rot="5400000">
            <a:off x="7813037" y="793450"/>
            <a:ext cx="1604400" cy="44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rPr>
              <a:t>My child’s assignments</a:t>
            </a:r>
            <a:endParaRPr sz="1200"/>
          </a:p>
        </p:txBody>
      </p:sp>
      <p:sp>
        <p:nvSpPr>
          <p:cNvPr id="199" name="Google Shape;199;p17">
            <a:hlinkClick r:id=""/>
          </p:cNvPr>
          <p:cNvSpPr txBox="1"/>
          <p:nvPr/>
        </p:nvSpPr>
        <p:spPr>
          <a:xfrm rot="5400000">
            <a:off x="7865212" y="2413951"/>
            <a:ext cx="1452300" cy="41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rPr>
              <a:t>My child’s</a:t>
            </a:r>
            <a:endParaRPr sz="1100" b="1">
              <a:solidFill>
                <a:schemeClr val="dk1"/>
              </a:solidFill>
              <a:latin typeface="Lexend Deca"/>
              <a:ea typeface="Lexend Deca"/>
              <a:cs typeface="Lexend Deca"/>
              <a:sym typeface="Lexend Dec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rPr>
              <a:t> grades</a:t>
            </a:r>
            <a:endParaRPr sz="1100"/>
          </a:p>
        </p:txBody>
      </p:sp>
      <p:sp>
        <p:nvSpPr>
          <p:cNvPr id="200" name="Google Shape;200;p17">
            <a:hlinkClick r:id="rId9" action="ppaction://hlinksldjump"/>
          </p:cNvPr>
          <p:cNvSpPr txBox="1"/>
          <p:nvPr/>
        </p:nvSpPr>
        <p:spPr>
          <a:xfrm rot="5400000">
            <a:off x="8213500" y="1603875"/>
            <a:ext cx="1531200" cy="36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rPr>
              <a:t>Parent Email Notifications</a:t>
            </a:r>
            <a:endParaRPr/>
          </a:p>
        </p:txBody>
      </p:sp>
      <p:sp>
        <p:nvSpPr>
          <p:cNvPr id="201" name="Google Shape;201;p17">
            <a:hlinkClick r:id="rId10" action="ppaction://hlinksldjump"/>
          </p:cNvPr>
          <p:cNvSpPr txBox="1"/>
          <p:nvPr/>
        </p:nvSpPr>
        <p:spPr>
          <a:xfrm rot="5400000">
            <a:off x="8273025" y="3139800"/>
            <a:ext cx="1444500" cy="35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rPr>
              <a:t>Parent Text Notifications</a:t>
            </a:r>
            <a:endParaRPr/>
          </a:p>
        </p:txBody>
      </p:sp>
      <p:sp>
        <p:nvSpPr>
          <p:cNvPr id="202" name="Google Shape;202;p17"/>
          <p:cNvSpPr/>
          <p:nvPr/>
        </p:nvSpPr>
        <p:spPr>
          <a:xfrm>
            <a:off x="583750" y="366750"/>
            <a:ext cx="7113600" cy="4675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03" name="Google Shape;203;p17">
            <a:hlinkClick r:id="rId11" action="ppaction://hlinksldjump"/>
          </p:cNvPr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1973200" y="4329400"/>
            <a:ext cx="502500" cy="502500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17"/>
          <p:cNvSpPr/>
          <p:nvPr/>
        </p:nvSpPr>
        <p:spPr>
          <a:xfrm>
            <a:off x="2367415" y="452439"/>
            <a:ext cx="3765919" cy="446886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rgbClr val="595959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0187E0"/>
                </a:solidFill>
                <a:latin typeface="Arial"/>
              </a:rPr>
              <a:t>My child’s classes</a:t>
            </a:r>
          </a:p>
        </p:txBody>
      </p:sp>
      <p:pic>
        <p:nvPicPr>
          <p:cNvPr id="205" name="Google Shape;205;p17" descr="Getting Started on Schoology - For Instructors – Schoology Support">
            <a:hlinkClick r:id="rId13"/>
          </p:cNvPr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1292800" y="4424007"/>
            <a:ext cx="448800" cy="448800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17"/>
          <p:cNvSpPr/>
          <p:nvPr/>
        </p:nvSpPr>
        <p:spPr>
          <a:xfrm>
            <a:off x="3869713" y="931875"/>
            <a:ext cx="3712800" cy="40284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8575" cap="flat" cmpd="sng">
            <a:solidFill>
              <a:srgbClr val="3943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>
              <a:latin typeface="Handlee"/>
              <a:ea typeface="Handlee"/>
              <a:cs typeface="Handlee"/>
              <a:sym typeface="Handlee"/>
            </a:endParaRPr>
          </a:p>
          <a:p>
            <a:pPr marL="457200" marR="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Cabin"/>
              <a:buAutoNum type="arabicPeriod"/>
            </a:pPr>
            <a:r>
              <a:rPr lang="en" sz="1200">
                <a:latin typeface="Cabin"/>
                <a:ea typeface="Cabin"/>
                <a:cs typeface="Cabin"/>
                <a:sym typeface="Cabin"/>
              </a:rPr>
              <a:t>Once signed on, click your profile picture to get access to your students' account.  (Message one of your student’s teachers if you need the parent sign-in code.)</a:t>
            </a:r>
            <a:endParaRPr sz="1200">
              <a:latin typeface="Cabin"/>
              <a:ea typeface="Cabin"/>
              <a:cs typeface="Cabin"/>
              <a:sym typeface="Cabin"/>
            </a:endParaRPr>
          </a:p>
          <a:p>
            <a:pPr marL="457200" marR="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Cabin"/>
              <a:buAutoNum type="arabicPeriod"/>
            </a:pPr>
            <a:r>
              <a:rPr lang="en" sz="1200">
                <a:latin typeface="Cabin"/>
                <a:ea typeface="Cabin"/>
                <a:cs typeface="Cabin"/>
                <a:sym typeface="Cabin"/>
              </a:rPr>
              <a:t>Click on your student (or student's) name.</a:t>
            </a:r>
            <a:endParaRPr sz="1200">
              <a:latin typeface="Cabin"/>
              <a:ea typeface="Cabin"/>
              <a:cs typeface="Cabin"/>
              <a:sym typeface="Cabin"/>
            </a:endParaRPr>
          </a:p>
          <a:p>
            <a:pPr marL="457200" marR="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Cabin"/>
              <a:buAutoNum type="arabicPeriod"/>
            </a:pPr>
            <a:r>
              <a:rPr lang="en" sz="1200">
                <a:latin typeface="Cabin"/>
                <a:ea typeface="Cabin"/>
                <a:cs typeface="Cabin"/>
                <a:sym typeface="Cabin"/>
              </a:rPr>
              <a:t>Once in your students' account, you will land on their activity page.  You will see a list classes they are currently enrolled in on the left side of the page.  Click on the course name to access the course.  </a:t>
            </a:r>
            <a:endParaRPr sz="1200">
              <a:latin typeface="Cabin"/>
              <a:ea typeface="Cabin"/>
              <a:cs typeface="Cabin"/>
              <a:sym typeface="Cabin"/>
            </a:endParaRPr>
          </a:p>
          <a:p>
            <a:pPr marL="457200" marR="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Cabin"/>
              <a:buAutoNum type="arabicPeriod"/>
            </a:pPr>
            <a:r>
              <a:rPr lang="en" sz="1200">
                <a:latin typeface="Cabin"/>
                <a:ea typeface="Cabin"/>
                <a:cs typeface="Cabin"/>
                <a:sym typeface="Cabin"/>
              </a:rPr>
              <a:t>You can also view your child’s classes by clicking on “Courses” at the top of their activity page.  This will show you a tiled list of all the courses your child is currently enrolled in.   Click on the tile to access the course you would like to view.  .</a:t>
            </a:r>
            <a:endParaRPr sz="1200">
              <a:latin typeface="Cabin"/>
              <a:ea typeface="Cabin"/>
              <a:cs typeface="Cabin"/>
              <a:sym typeface="Cabin"/>
            </a:endParaRPr>
          </a:p>
        </p:txBody>
      </p:sp>
      <p:pic>
        <p:nvPicPr>
          <p:cNvPr id="207" name="Google Shape;207;p17" descr="This is a tutorial for parents to show them how to find their child's classes when logging in to a parent Schoology account." title="My Child's Classes">
            <a:hlinkClick r:id="rId15"/>
          </p:cNvPr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615450" y="1484400"/>
            <a:ext cx="3139375" cy="2354525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08" name="Google Shape;208;p17">
            <a:hlinkClick r:id="rId17"/>
          </p:cNvPr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2757850" y="4301200"/>
            <a:ext cx="558900" cy="558900"/>
          </a:xfrm>
          <a:prstGeom prst="rect">
            <a:avLst/>
          </a:prstGeom>
          <a:noFill/>
          <a:ln w="28575" cap="flat" cmpd="sng">
            <a:solidFill>
              <a:srgbClr val="8BD3F1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7994"/>
        </a:solidFill>
        <a:effectLst/>
      </p:bgPr>
    </p:bg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8"/>
          <p:cNvSpPr/>
          <p:nvPr/>
        </p:nvSpPr>
        <p:spPr>
          <a:xfrm>
            <a:off x="8259965" y="1077450"/>
            <a:ext cx="838200" cy="14943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CC031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18"/>
          <p:cNvSpPr/>
          <p:nvPr/>
        </p:nvSpPr>
        <p:spPr>
          <a:xfrm>
            <a:off x="8259965" y="2571750"/>
            <a:ext cx="838200" cy="14943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028E47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18"/>
          <p:cNvSpPr/>
          <p:nvPr/>
        </p:nvSpPr>
        <p:spPr>
          <a:xfrm>
            <a:off x="7697425" y="270700"/>
            <a:ext cx="1091400" cy="14943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D9799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18"/>
          <p:cNvSpPr/>
          <p:nvPr/>
        </p:nvSpPr>
        <p:spPr>
          <a:xfrm>
            <a:off x="7697425" y="1824600"/>
            <a:ext cx="1091400" cy="14943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5C2DA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18"/>
          <p:cNvSpPr/>
          <p:nvPr/>
        </p:nvSpPr>
        <p:spPr>
          <a:xfrm>
            <a:off x="7697425" y="3378500"/>
            <a:ext cx="1091400" cy="14943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0187E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18"/>
          <p:cNvSpPr/>
          <p:nvPr/>
        </p:nvSpPr>
        <p:spPr>
          <a:xfrm>
            <a:off x="7765600" y="366750"/>
            <a:ext cx="606900" cy="15510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EBA30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18"/>
          <p:cNvSpPr/>
          <p:nvPr/>
        </p:nvSpPr>
        <p:spPr>
          <a:xfrm>
            <a:off x="7765600" y="1979662"/>
            <a:ext cx="606900" cy="15510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D7B40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18"/>
          <p:cNvSpPr/>
          <p:nvPr/>
        </p:nvSpPr>
        <p:spPr>
          <a:xfrm>
            <a:off x="7765600" y="3592574"/>
            <a:ext cx="606900" cy="15510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E03B1B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21" name="Google Shape;221;p18" descr="Notebook Spiral Book - Free vector graphic on Pixabay"/>
          <p:cNvPicPr preferRelativeResize="0"/>
          <p:nvPr/>
        </p:nvPicPr>
        <p:blipFill rotWithShape="1">
          <a:blip r:embed="rId3">
            <a:alphaModFix/>
          </a:blip>
          <a:srcRect b="51107"/>
          <a:stretch/>
        </p:blipFill>
        <p:spPr>
          <a:xfrm>
            <a:off x="0" y="0"/>
            <a:ext cx="7972475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18"/>
          <p:cNvSpPr/>
          <p:nvPr/>
        </p:nvSpPr>
        <p:spPr>
          <a:xfrm>
            <a:off x="2627525" y="3025600"/>
            <a:ext cx="3245700" cy="1806300"/>
          </a:xfrm>
          <a:prstGeom prst="roundRect">
            <a:avLst>
              <a:gd name="adj" fmla="val 20992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18">
            <a:hlinkClick r:id="rId4" action="ppaction://hlinksldjump"/>
          </p:cNvPr>
          <p:cNvSpPr txBox="1"/>
          <p:nvPr/>
        </p:nvSpPr>
        <p:spPr>
          <a:xfrm rot="5400000">
            <a:off x="7341697" y="862713"/>
            <a:ext cx="1604400" cy="55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latin typeface="Lexend Deca"/>
                <a:ea typeface="Lexend Deca"/>
                <a:cs typeface="Lexend Deca"/>
                <a:sym typeface="Lexend Deca"/>
              </a:rPr>
              <a:t>Sign up for a parent account</a:t>
            </a:r>
            <a:endParaRPr/>
          </a:p>
        </p:txBody>
      </p:sp>
      <p:sp>
        <p:nvSpPr>
          <p:cNvPr id="224" name="Google Shape;224;p18">
            <a:hlinkClick r:id="rId5" action="ppaction://hlinksldjump"/>
          </p:cNvPr>
          <p:cNvSpPr txBox="1"/>
          <p:nvPr/>
        </p:nvSpPr>
        <p:spPr>
          <a:xfrm rot="5400000">
            <a:off x="7340377" y="2444602"/>
            <a:ext cx="1604400" cy="55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latin typeface="Lexend Deca"/>
                <a:ea typeface="Lexend Deca"/>
                <a:cs typeface="Lexend Deca"/>
                <a:sym typeface="Lexend Deca"/>
              </a:rPr>
              <a:t>Adding multiple children </a:t>
            </a:r>
            <a:endParaRPr/>
          </a:p>
        </p:txBody>
      </p:sp>
      <p:sp>
        <p:nvSpPr>
          <p:cNvPr id="225" name="Google Shape;225;p18">
            <a:hlinkClick r:id="rId6" action="ppaction://hlinksldjump"/>
          </p:cNvPr>
          <p:cNvSpPr txBox="1"/>
          <p:nvPr/>
        </p:nvSpPr>
        <p:spPr>
          <a:xfrm rot="5400000">
            <a:off x="7845875" y="3915800"/>
            <a:ext cx="1500600" cy="5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rPr>
              <a:t>Updates and Announcements</a:t>
            </a:r>
            <a:endParaRPr/>
          </a:p>
        </p:txBody>
      </p:sp>
      <p:sp>
        <p:nvSpPr>
          <p:cNvPr id="226" name="Google Shape;226;p18">
            <a:hlinkClick r:id="rId7" action="ppaction://hlinksldjump"/>
          </p:cNvPr>
          <p:cNvSpPr txBox="1"/>
          <p:nvPr/>
        </p:nvSpPr>
        <p:spPr>
          <a:xfrm rot="5400000">
            <a:off x="7264372" y="4083856"/>
            <a:ext cx="1604400" cy="55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rPr>
              <a:t>My child’s classes</a:t>
            </a:r>
            <a:endParaRPr/>
          </a:p>
        </p:txBody>
      </p:sp>
      <p:sp>
        <p:nvSpPr>
          <p:cNvPr id="227" name="Google Shape;227;p18">
            <a:hlinkClick r:id="rId8" action="ppaction://hlinksldjump"/>
          </p:cNvPr>
          <p:cNvSpPr txBox="1"/>
          <p:nvPr/>
        </p:nvSpPr>
        <p:spPr>
          <a:xfrm rot="5400000">
            <a:off x="7813037" y="793450"/>
            <a:ext cx="1604400" cy="44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rPr>
              <a:t>My child’s assignments</a:t>
            </a:r>
            <a:endParaRPr sz="1200"/>
          </a:p>
        </p:txBody>
      </p:sp>
      <p:sp>
        <p:nvSpPr>
          <p:cNvPr id="228" name="Google Shape;228;p18">
            <a:hlinkClick r:id="rId9" action="ppaction://hlinksldjump"/>
          </p:cNvPr>
          <p:cNvSpPr txBox="1"/>
          <p:nvPr/>
        </p:nvSpPr>
        <p:spPr>
          <a:xfrm rot="5400000">
            <a:off x="7865212" y="2413951"/>
            <a:ext cx="1452300" cy="41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rPr>
              <a:t>My child’s</a:t>
            </a:r>
            <a:endParaRPr sz="1100" b="1">
              <a:solidFill>
                <a:schemeClr val="dk1"/>
              </a:solidFill>
              <a:latin typeface="Lexend Deca"/>
              <a:ea typeface="Lexend Deca"/>
              <a:cs typeface="Lexend Deca"/>
              <a:sym typeface="Lexend Dec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rPr>
              <a:t> grades</a:t>
            </a:r>
            <a:endParaRPr sz="1100"/>
          </a:p>
        </p:txBody>
      </p:sp>
      <p:sp>
        <p:nvSpPr>
          <p:cNvPr id="229" name="Google Shape;229;p18">
            <a:hlinkClick r:id="rId10" action="ppaction://hlinksldjump"/>
          </p:cNvPr>
          <p:cNvSpPr txBox="1"/>
          <p:nvPr/>
        </p:nvSpPr>
        <p:spPr>
          <a:xfrm rot="5400000">
            <a:off x="8213500" y="1603875"/>
            <a:ext cx="1531200" cy="36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rPr>
              <a:t>Parent Email Notifications</a:t>
            </a:r>
            <a:endParaRPr/>
          </a:p>
        </p:txBody>
      </p:sp>
      <p:sp>
        <p:nvSpPr>
          <p:cNvPr id="230" name="Google Shape;230;p18">
            <a:hlinkClick r:id="rId11" action="ppaction://hlinksldjump"/>
          </p:cNvPr>
          <p:cNvSpPr txBox="1"/>
          <p:nvPr/>
        </p:nvSpPr>
        <p:spPr>
          <a:xfrm rot="5400000">
            <a:off x="8273025" y="3139800"/>
            <a:ext cx="1444500" cy="35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rPr>
              <a:t>Parent Text Notification</a:t>
            </a:r>
            <a:r>
              <a:rPr lang="en" sz="1000" b="1">
                <a:latin typeface="Lexend Deca"/>
                <a:ea typeface="Lexend Deca"/>
                <a:cs typeface="Lexend Deca"/>
                <a:sym typeface="Lexend Deca"/>
              </a:rPr>
              <a:t>s </a:t>
            </a:r>
            <a:endParaRPr/>
          </a:p>
        </p:txBody>
      </p:sp>
      <p:sp>
        <p:nvSpPr>
          <p:cNvPr id="231" name="Google Shape;231;p18"/>
          <p:cNvSpPr/>
          <p:nvPr/>
        </p:nvSpPr>
        <p:spPr>
          <a:xfrm>
            <a:off x="583750" y="366750"/>
            <a:ext cx="7113600" cy="4675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32" name="Google Shape;232;p18">
            <a:hlinkClick r:id="rId12" action="ppaction://hlinksldjump"/>
          </p:cNvPr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1036325" y="4014450"/>
            <a:ext cx="502500" cy="502500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p18"/>
          <p:cNvSpPr/>
          <p:nvPr/>
        </p:nvSpPr>
        <p:spPr>
          <a:xfrm>
            <a:off x="1822215" y="484989"/>
            <a:ext cx="4856318" cy="446886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rgbClr val="595959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0187E0"/>
                </a:solidFill>
                <a:latin typeface="Arial"/>
              </a:rPr>
              <a:t>My child’s assignments</a:t>
            </a:r>
          </a:p>
        </p:txBody>
      </p:sp>
      <p:pic>
        <p:nvPicPr>
          <p:cNvPr id="234" name="Google Shape;234;p18" descr="Getting Started on Schoology - For Instructors – Schoology Support">
            <a:hlinkClick r:id="rId14"/>
          </p:cNvPr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1779600" y="4041307"/>
            <a:ext cx="448800" cy="448800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Google Shape;235;p18"/>
          <p:cNvSpPr/>
          <p:nvPr/>
        </p:nvSpPr>
        <p:spPr>
          <a:xfrm>
            <a:off x="3869713" y="931875"/>
            <a:ext cx="3712800" cy="40284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8575" cap="flat" cmpd="sng">
            <a:solidFill>
              <a:srgbClr val="3943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>
              <a:latin typeface="Handlee"/>
              <a:ea typeface="Handlee"/>
              <a:cs typeface="Handlee"/>
              <a:sym typeface="Handlee"/>
            </a:endParaRPr>
          </a:p>
          <a:p>
            <a:pPr marL="457200" marR="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Cabin"/>
              <a:buAutoNum type="arabicPeriod"/>
            </a:pPr>
            <a:r>
              <a:rPr lang="en" sz="1200">
                <a:latin typeface="Cabin"/>
                <a:ea typeface="Cabin"/>
                <a:cs typeface="Cabin"/>
                <a:sym typeface="Cabin"/>
              </a:rPr>
              <a:t>Once signed on, click your profile picture to get access to your students' account.  (Message one of your student’s teachers if you need the parent sign-in code.)</a:t>
            </a:r>
            <a:endParaRPr sz="1200">
              <a:latin typeface="Cabin"/>
              <a:ea typeface="Cabin"/>
              <a:cs typeface="Cabin"/>
              <a:sym typeface="Cabin"/>
            </a:endParaRPr>
          </a:p>
          <a:p>
            <a:pPr marL="457200" marR="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Cabin"/>
              <a:buAutoNum type="arabicPeriod"/>
            </a:pPr>
            <a:r>
              <a:rPr lang="en" sz="1200">
                <a:latin typeface="Cabin"/>
                <a:ea typeface="Cabin"/>
                <a:cs typeface="Cabin"/>
                <a:sym typeface="Cabin"/>
              </a:rPr>
              <a:t>Click on your student (or student's) name.</a:t>
            </a:r>
            <a:endParaRPr sz="1200">
              <a:latin typeface="Cabin"/>
              <a:ea typeface="Cabin"/>
              <a:cs typeface="Cabin"/>
              <a:sym typeface="Cabin"/>
            </a:endParaRPr>
          </a:p>
          <a:p>
            <a:pPr marL="457200" marR="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Cabin"/>
              <a:buAutoNum type="arabicPeriod"/>
            </a:pPr>
            <a:r>
              <a:rPr lang="en" sz="1200">
                <a:latin typeface="Cabin"/>
                <a:ea typeface="Cabin"/>
                <a:cs typeface="Cabin"/>
                <a:sym typeface="Cabin"/>
              </a:rPr>
              <a:t>Once in your students' account, you will land on their activity page.  You will see a list of overdue and upcoming assignments on the right side of this page. Click on the assignments for specific details. </a:t>
            </a:r>
            <a:endParaRPr sz="1200">
              <a:latin typeface="Cabin"/>
              <a:ea typeface="Cabin"/>
              <a:cs typeface="Cabin"/>
              <a:sym typeface="Cabin"/>
            </a:endParaRPr>
          </a:p>
          <a:p>
            <a:pPr marL="457200" marR="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Cabin"/>
              <a:buAutoNum type="arabicPeriod"/>
            </a:pPr>
            <a:r>
              <a:rPr lang="en" sz="1200">
                <a:latin typeface="Cabin"/>
                <a:ea typeface="Cabin"/>
                <a:cs typeface="Cabin"/>
                <a:sym typeface="Cabin"/>
              </a:rPr>
              <a:t>You can also click on the calendar icon to see assignments using a  monthly, weekly, or daily view. Place your cursor over the title. A clue tip displays with the event type (assignment, test/quiz), the event's course or group, and the student name. Click the event to display profile information in a pop-up window. </a:t>
            </a:r>
            <a:endParaRPr sz="1200">
              <a:latin typeface="Cabin"/>
              <a:ea typeface="Cabin"/>
              <a:cs typeface="Cabin"/>
              <a:sym typeface="Cabin"/>
            </a:endParaRPr>
          </a:p>
        </p:txBody>
      </p:sp>
      <p:pic>
        <p:nvPicPr>
          <p:cNvPr id="236" name="Google Shape;236;p18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4025975" y="3942650"/>
            <a:ext cx="448800" cy="44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p18" descr="This is a tutorial for parents to show them how to find their child's assignments when logging in to a parent Schoology account." title="My child's assignments">
            <a:hlinkClick r:id="rId17"/>
          </p:cNvPr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868400" y="1293501"/>
            <a:ext cx="2886425" cy="21648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38" name="Google Shape;238;p18">
            <a:hlinkClick r:id="rId19"/>
          </p:cNvPr>
          <p:cNvPicPr preferRelativeResize="0"/>
          <p:nvPr/>
        </p:nvPicPr>
        <p:blipFill>
          <a:blip r:embed="rId20">
            <a:alphaModFix/>
          </a:blip>
          <a:stretch>
            <a:fillRect/>
          </a:stretch>
        </p:blipFill>
        <p:spPr>
          <a:xfrm>
            <a:off x="2424825" y="3986250"/>
            <a:ext cx="558900" cy="558900"/>
          </a:xfrm>
          <a:prstGeom prst="rect">
            <a:avLst/>
          </a:prstGeom>
          <a:noFill/>
          <a:ln w="28575" cap="flat" cmpd="sng">
            <a:solidFill>
              <a:srgbClr val="8BD3F1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C2DAD"/>
        </a:solidFill>
        <a:effectLst/>
      </p:bgPr>
    </p:bg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9"/>
          <p:cNvSpPr/>
          <p:nvPr/>
        </p:nvSpPr>
        <p:spPr>
          <a:xfrm>
            <a:off x="8259965" y="1077450"/>
            <a:ext cx="838200" cy="14943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CC031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19"/>
          <p:cNvSpPr/>
          <p:nvPr/>
        </p:nvSpPr>
        <p:spPr>
          <a:xfrm>
            <a:off x="8259965" y="2571750"/>
            <a:ext cx="838200" cy="14943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028E47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19"/>
          <p:cNvSpPr/>
          <p:nvPr/>
        </p:nvSpPr>
        <p:spPr>
          <a:xfrm>
            <a:off x="7697425" y="270700"/>
            <a:ext cx="1091400" cy="14943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D9799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19"/>
          <p:cNvSpPr/>
          <p:nvPr/>
        </p:nvSpPr>
        <p:spPr>
          <a:xfrm>
            <a:off x="7697425" y="1824600"/>
            <a:ext cx="1091400" cy="14943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5C2DA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19"/>
          <p:cNvSpPr/>
          <p:nvPr/>
        </p:nvSpPr>
        <p:spPr>
          <a:xfrm>
            <a:off x="7697425" y="3378500"/>
            <a:ext cx="1091400" cy="14943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0187E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19"/>
          <p:cNvSpPr/>
          <p:nvPr/>
        </p:nvSpPr>
        <p:spPr>
          <a:xfrm>
            <a:off x="7765600" y="366750"/>
            <a:ext cx="606900" cy="15510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EBA30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19"/>
          <p:cNvSpPr/>
          <p:nvPr/>
        </p:nvSpPr>
        <p:spPr>
          <a:xfrm>
            <a:off x="7765600" y="1979662"/>
            <a:ext cx="606900" cy="15510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D7B40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19"/>
          <p:cNvSpPr/>
          <p:nvPr/>
        </p:nvSpPr>
        <p:spPr>
          <a:xfrm>
            <a:off x="7765600" y="3592574"/>
            <a:ext cx="606900" cy="15510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E03B1B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51" name="Google Shape;251;p19" descr="Notebook Spiral Book - Free vector graphic on Pixabay"/>
          <p:cNvPicPr preferRelativeResize="0"/>
          <p:nvPr/>
        </p:nvPicPr>
        <p:blipFill rotWithShape="1">
          <a:blip r:embed="rId3">
            <a:alphaModFix/>
          </a:blip>
          <a:srcRect b="51107"/>
          <a:stretch/>
        </p:blipFill>
        <p:spPr>
          <a:xfrm>
            <a:off x="0" y="0"/>
            <a:ext cx="7972475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p19"/>
          <p:cNvSpPr/>
          <p:nvPr/>
        </p:nvSpPr>
        <p:spPr>
          <a:xfrm>
            <a:off x="2627525" y="3025600"/>
            <a:ext cx="3245700" cy="1806300"/>
          </a:xfrm>
          <a:prstGeom prst="roundRect">
            <a:avLst>
              <a:gd name="adj" fmla="val 20992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p19">
            <a:hlinkClick r:id="rId4" action="ppaction://hlinksldjump"/>
          </p:cNvPr>
          <p:cNvSpPr txBox="1"/>
          <p:nvPr/>
        </p:nvSpPr>
        <p:spPr>
          <a:xfrm rot="5400000">
            <a:off x="7341697" y="862713"/>
            <a:ext cx="1604400" cy="55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latin typeface="Lexend Deca"/>
                <a:ea typeface="Lexend Deca"/>
                <a:cs typeface="Lexend Deca"/>
                <a:sym typeface="Lexend Deca"/>
              </a:rPr>
              <a:t>Sign up for a parent account</a:t>
            </a:r>
            <a:endParaRPr/>
          </a:p>
        </p:txBody>
      </p:sp>
      <p:sp>
        <p:nvSpPr>
          <p:cNvPr id="254" name="Google Shape;254;p19">
            <a:hlinkClick r:id="rId5" action="ppaction://hlinksldjump"/>
          </p:cNvPr>
          <p:cNvSpPr txBox="1"/>
          <p:nvPr/>
        </p:nvSpPr>
        <p:spPr>
          <a:xfrm rot="5400000">
            <a:off x="7340377" y="2444602"/>
            <a:ext cx="1604400" cy="55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latin typeface="Lexend Deca"/>
                <a:ea typeface="Lexend Deca"/>
                <a:cs typeface="Lexend Deca"/>
                <a:sym typeface="Lexend Deca"/>
              </a:rPr>
              <a:t>Adding multiple children </a:t>
            </a:r>
            <a:endParaRPr/>
          </a:p>
        </p:txBody>
      </p:sp>
      <p:sp>
        <p:nvSpPr>
          <p:cNvPr id="255" name="Google Shape;255;p19">
            <a:hlinkClick r:id="rId6" action="ppaction://hlinksldjump"/>
          </p:cNvPr>
          <p:cNvSpPr txBox="1"/>
          <p:nvPr/>
        </p:nvSpPr>
        <p:spPr>
          <a:xfrm rot="5400000">
            <a:off x="7845875" y="3915800"/>
            <a:ext cx="1500600" cy="5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rPr>
              <a:t>Updates and Announcements</a:t>
            </a:r>
            <a:endParaRPr/>
          </a:p>
        </p:txBody>
      </p:sp>
      <p:sp>
        <p:nvSpPr>
          <p:cNvPr id="256" name="Google Shape;256;p19">
            <a:hlinkClick r:id="rId7" action="ppaction://hlinksldjump"/>
          </p:cNvPr>
          <p:cNvSpPr txBox="1"/>
          <p:nvPr/>
        </p:nvSpPr>
        <p:spPr>
          <a:xfrm rot="5400000">
            <a:off x="7264372" y="4083856"/>
            <a:ext cx="1604400" cy="55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rPr>
              <a:t>My child’s classes</a:t>
            </a:r>
            <a:endParaRPr/>
          </a:p>
        </p:txBody>
      </p:sp>
      <p:sp>
        <p:nvSpPr>
          <p:cNvPr id="257" name="Google Shape;257;p19">
            <a:hlinkClick r:id="rId8" action="ppaction://hlinksldjump"/>
          </p:cNvPr>
          <p:cNvSpPr txBox="1"/>
          <p:nvPr/>
        </p:nvSpPr>
        <p:spPr>
          <a:xfrm rot="5400000">
            <a:off x="7813037" y="793450"/>
            <a:ext cx="1604400" cy="44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rPr>
              <a:t>My child’s assignments</a:t>
            </a:r>
            <a:endParaRPr sz="1200"/>
          </a:p>
        </p:txBody>
      </p:sp>
      <p:sp>
        <p:nvSpPr>
          <p:cNvPr id="258" name="Google Shape;258;p19">
            <a:hlinkClick r:id="rId9" action="ppaction://hlinksldjump"/>
          </p:cNvPr>
          <p:cNvSpPr txBox="1"/>
          <p:nvPr/>
        </p:nvSpPr>
        <p:spPr>
          <a:xfrm rot="5400000">
            <a:off x="7865212" y="2413951"/>
            <a:ext cx="1452300" cy="41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rPr>
              <a:t>My child’s</a:t>
            </a:r>
            <a:endParaRPr sz="1100" b="1">
              <a:solidFill>
                <a:schemeClr val="dk1"/>
              </a:solidFill>
              <a:latin typeface="Lexend Deca"/>
              <a:ea typeface="Lexend Deca"/>
              <a:cs typeface="Lexend Deca"/>
              <a:sym typeface="Lexend Dec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rPr>
              <a:t> grades</a:t>
            </a:r>
            <a:endParaRPr sz="1100"/>
          </a:p>
        </p:txBody>
      </p:sp>
      <p:sp>
        <p:nvSpPr>
          <p:cNvPr id="259" name="Google Shape;259;p19">
            <a:hlinkClick r:id="rId10" action="ppaction://hlinksldjump"/>
          </p:cNvPr>
          <p:cNvSpPr txBox="1"/>
          <p:nvPr/>
        </p:nvSpPr>
        <p:spPr>
          <a:xfrm rot="5400000">
            <a:off x="8213500" y="1603875"/>
            <a:ext cx="1531200" cy="36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rPr>
              <a:t>Parent Email Notifications</a:t>
            </a:r>
            <a:endParaRPr/>
          </a:p>
        </p:txBody>
      </p:sp>
      <p:sp>
        <p:nvSpPr>
          <p:cNvPr id="260" name="Google Shape;260;p19">
            <a:hlinkClick r:id="rId11" action="ppaction://hlinksldjump"/>
          </p:cNvPr>
          <p:cNvSpPr txBox="1"/>
          <p:nvPr/>
        </p:nvSpPr>
        <p:spPr>
          <a:xfrm rot="5400000">
            <a:off x="8273025" y="3139800"/>
            <a:ext cx="1444500" cy="35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rPr>
              <a:t>Parent Text Notifications</a:t>
            </a:r>
            <a:endParaRPr/>
          </a:p>
        </p:txBody>
      </p:sp>
      <p:sp>
        <p:nvSpPr>
          <p:cNvPr id="261" name="Google Shape;261;p19"/>
          <p:cNvSpPr/>
          <p:nvPr/>
        </p:nvSpPr>
        <p:spPr>
          <a:xfrm>
            <a:off x="583750" y="366750"/>
            <a:ext cx="7113600" cy="4675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62" name="Google Shape;262;p19">
            <a:hlinkClick r:id="rId12" action="ppaction://hlinksldjump"/>
          </p:cNvPr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1765687" y="4143675"/>
            <a:ext cx="502500" cy="502500"/>
          </a:xfrm>
          <a:prstGeom prst="rect">
            <a:avLst/>
          </a:prstGeom>
          <a:noFill/>
          <a:ln>
            <a:noFill/>
          </a:ln>
        </p:spPr>
      </p:pic>
      <p:sp>
        <p:nvSpPr>
          <p:cNvPr id="263" name="Google Shape;263;p19"/>
          <p:cNvSpPr/>
          <p:nvPr/>
        </p:nvSpPr>
        <p:spPr>
          <a:xfrm>
            <a:off x="2323856" y="460589"/>
            <a:ext cx="3633387" cy="446886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rgbClr val="595959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0187E0"/>
                </a:solidFill>
                <a:latin typeface="Arial"/>
              </a:rPr>
              <a:t>My child’s grades</a:t>
            </a:r>
          </a:p>
        </p:txBody>
      </p:sp>
      <p:pic>
        <p:nvPicPr>
          <p:cNvPr id="264" name="Google Shape;264;p19" descr="Getting Started on Schoology - For Instructors – Schoology Support">
            <a:hlinkClick r:id="rId14"/>
          </p:cNvPr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1041125" y="4170525"/>
            <a:ext cx="448800" cy="448800"/>
          </a:xfrm>
          <a:prstGeom prst="rect">
            <a:avLst/>
          </a:prstGeom>
          <a:noFill/>
          <a:ln>
            <a:noFill/>
          </a:ln>
        </p:spPr>
      </p:pic>
      <p:sp>
        <p:nvSpPr>
          <p:cNvPr id="265" name="Google Shape;265;p19"/>
          <p:cNvSpPr/>
          <p:nvPr/>
        </p:nvSpPr>
        <p:spPr>
          <a:xfrm>
            <a:off x="4572000" y="907475"/>
            <a:ext cx="3007500" cy="40527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8575" cap="flat" cmpd="sng">
            <a:solidFill>
              <a:srgbClr val="3943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>
              <a:latin typeface="Handlee"/>
              <a:ea typeface="Handlee"/>
              <a:cs typeface="Handlee"/>
              <a:sym typeface="Handlee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Cabin"/>
              <a:buAutoNum type="arabicPeriod"/>
            </a:pPr>
            <a:r>
              <a:rPr lang="en" sz="1200">
                <a:latin typeface="Cabin"/>
                <a:ea typeface="Cabin"/>
                <a:cs typeface="Cabin"/>
                <a:sym typeface="Cabin"/>
              </a:rPr>
              <a:t>Once signed on, click your profile picture to get access to your students' account.  (Message one of your student’s teachers if you need the parent sign-in code.)</a:t>
            </a:r>
            <a:endParaRPr sz="1200">
              <a:latin typeface="Cabin"/>
              <a:ea typeface="Cabin"/>
              <a:cs typeface="Cabin"/>
              <a:sym typeface="Cabin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Cabin"/>
              <a:buAutoNum type="arabicPeriod"/>
            </a:pPr>
            <a:r>
              <a:rPr lang="en" sz="1200">
                <a:latin typeface="Cabin"/>
                <a:ea typeface="Cabin"/>
                <a:cs typeface="Cabin"/>
                <a:sym typeface="Cabin"/>
              </a:rPr>
              <a:t>Click on your student (or student's) name.</a:t>
            </a:r>
            <a:endParaRPr sz="1200">
              <a:latin typeface="Cabin"/>
              <a:ea typeface="Cabin"/>
              <a:cs typeface="Cabin"/>
              <a:sym typeface="Cabin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Trebuchet MS"/>
              <a:buAutoNum type="arabicPeriod"/>
            </a:pPr>
            <a:r>
              <a:rPr lang="en" sz="1200">
                <a:latin typeface="Cabin"/>
                <a:ea typeface="Cabin"/>
                <a:cs typeface="Cabin"/>
                <a:sym typeface="Cabin"/>
              </a:rPr>
              <a:t>Once in your students' account, you will land on their activity page.  Click on </a:t>
            </a:r>
            <a:r>
              <a:rPr lang="en" sz="1200" b="1">
                <a:latin typeface="Cabin"/>
                <a:ea typeface="Cabin"/>
                <a:cs typeface="Cabin"/>
                <a:sym typeface="Cabin"/>
              </a:rPr>
              <a:t>grade report</a:t>
            </a:r>
            <a:r>
              <a:rPr lang="en" sz="1200">
                <a:latin typeface="Cabin"/>
                <a:ea typeface="Cabin"/>
                <a:cs typeface="Cabin"/>
                <a:sym typeface="Cabin"/>
              </a:rPr>
              <a:t> at the top.</a:t>
            </a:r>
            <a:endParaRPr sz="1200">
              <a:latin typeface="Cabin"/>
              <a:ea typeface="Cabin"/>
              <a:cs typeface="Cabin"/>
              <a:sym typeface="Cabin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Trebuchet MS"/>
              <a:buAutoNum type="arabicPeriod"/>
            </a:pPr>
            <a:r>
              <a:rPr lang="en" sz="1200">
                <a:latin typeface="Cabin"/>
                <a:ea typeface="Cabin"/>
                <a:cs typeface="Cabin"/>
                <a:sym typeface="Cabin"/>
              </a:rPr>
              <a:t>You can now review your child’s grades for all courses</a:t>
            </a:r>
            <a:r>
              <a:rPr lang="en" sz="1050">
                <a:solidFill>
                  <a:srgbClr val="111111"/>
                </a:solidFill>
                <a:highlight>
                  <a:srgbClr val="FFFFFF"/>
                </a:highlight>
                <a:latin typeface="Cabin"/>
                <a:ea typeface="Cabin"/>
                <a:cs typeface="Cabin"/>
                <a:sym typeface="Cabin"/>
              </a:rPr>
              <a:t>. </a:t>
            </a:r>
            <a:r>
              <a:rPr lang="en" sz="1200">
                <a:latin typeface="Cabin"/>
                <a:ea typeface="Cabin"/>
                <a:cs typeface="Cabin"/>
                <a:sym typeface="Cabin"/>
              </a:rPr>
              <a:t>Click the course you would like to view grades in. Click on it again to close that course. </a:t>
            </a:r>
            <a:r>
              <a:rPr lang="en" sz="1200"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endParaRPr sz="12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266" name="Google Shape;266;p19" descr="This is a tutorial for parents to show them how to find their child's grades when logging in to a parent Schoology account." title="My child's grades">
            <a:hlinkClick r:id="rId16"/>
          </p:cNvPr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766125" y="1077450"/>
            <a:ext cx="3687950" cy="2765963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67" name="Google Shape;267;p19">
            <a:hlinkClick r:id="rId18"/>
          </p:cNvPr>
          <p:cNvPicPr preferRelativeResize="0"/>
          <p:nvPr/>
        </p:nvPicPr>
        <p:blipFill>
          <a:blip r:embed="rId19">
            <a:alphaModFix/>
          </a:blip>
          <a:stretch>
            <a:fillRect/>
          </a:stretch>
        </p:blipFill>
        <p:spPr>
          <a:xfrm>
            <a:off x="2543950" y="4115475"/>
            <a:ext cx="558900" cy="558900"/>
          </a:xfrm>
          <a:prstGeom prst="rect">
            <a:avLst/>
          </a:prstGeom>
          <a:noFill/>
          <a:ln w="28575" cap="flat" cmpd="sng">
            <a:solidFill>
              <a:srgbClr val="8BD3F1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87E0"/>
        </a:solidFill>
        <a:effectLst/>
      </p:bgPr>
    </p:bg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20"/>
          <p:cNvSpPr/>
          <p:nvPr/>
        </p:nvSpPr>
        <p:spPr>
          <a:xfrm>
            <a:off x="8259965" y="1077450"/>
            <a:ext cx="838200" cy="14943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CC031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" name="Google Shape;273;p20"/>
          <p:cNvSpPr/>
          <p:nvPr/>
        </p:nvSpPr>
        <p:spPr>
          <a:xfrm>
            <a:off x="8259965" y="2571750"/>
            <a:ext cx="838200" cy="14943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028E47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Google Shape;274;p20"/>
          <p:cNvSpPr/>
          <p:nvPr/>
        </p:nvSpPr>
        <p:spPr>
          <a:xfrm>
            <a:off x="7697425" y="270700"/>
            <a:ext cx="1091400" cy="14943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D9799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Google Shape;275;p20"/>
          <p:cNvSpPr/>
          <p:nvPr/>
        </p:nvSpPr>
        <p:spPr>
          <a:xfrm>
            <a:off x="7697425" y="1824600"/>
            <a:ext cx="1091400" cy="14943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5C2DA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Google Shape;276;p20"/>
          <p:cNvSpPr/>
          <p:nvPr/>
        </p:nvSpPr>
        <p:spPr>
          <a:xfrm>
            <a:off x="7697425" y="3378500"/>
            <a:ext cx="1091400" cy="14943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0187E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277;p20"/>
          <p:cNvSpPr/>
          <p:nvPr/>
        </p:nvSpPr>
        <p:spPr>
          <a:xfrm>
            <a:off x="7765600" y="366750"/>
            <a:ext cx="606900" cy="15510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EBA30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p20"/>
          <p:cNvSpPr/>
          <p:nvPr/>
        </p:nvSpPr>
        <p:spPr>
          <a:xfrm>
            <a:off x="7765600" y="1979662"/>
            <a:ext cx="606900" cy="15510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D7B40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279;p20"/>
          <p:cNvSpPr/>
          <p:nvPr/>
        </p:nvSpPr>
        <p:spPr>
          <a:xfrm>
            <a:off x="7765600" y="3592574"/>
            <a:ext cx="606900" cy="15510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E03B1B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80" name="Google Shape;280;p20" descr="Notebook Spiral Book - Free vector graphic on Pixabay"/>
          <p:cNvPicPr preferRelativeResize="0"/>
          <p:nvPr/>
        </p:nvPicPr>
        <p:blipFill rotWithShape="1">
          <a:blip r:embed="rId3">
            <a:alphaModFix/>
          </a:blip>
          <a:srcRect b="51107"/>
          <a:stretch/>
        </p:blipFill>
        <p:spPr>
          <a:xfrm>
            <a:off x="0" y="0"/>
            <a:ext cx="7972475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81" name="Google Shape;281;p20"/>
          <p:cNvSpPr/>
          <p:nvPr/>
        </p:nvSpPr>
        <p:spPr>
          <a:xfrm>
            <a:off x="2627525" y="3025600"/>
            <a:ext cx="3245700" cy="1806300"/>
          </a:xfrm>
          <a:prstGeom prst="roundRect">
            <a:avLst>
              <a:gd name="adj" fmla="val 20992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20">
            <a:hlinkClick r:id="rId4" action="ppaction://hlinksldjump"/>
          </p:cNvPr>
          <p:cNvSpPr txBox="1"/>
          <p:nvPr/>
        </p:nvSpPr>
        <p:spPr>
          <a:xfrm rot="5400000">
            <a:off x="7341697" y="862713"/>
            <a:ext cx="1604400" cy="55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latin typeface="Lexend Deca"/>
                <a:ea typeface="Lexend Deca"/>
                <a:cs typeface="Lexend Deca"/>
                <a:sym typeface="Lexend Deca"/>
              </a:rPr>
              <a:t>Sign up for a parent account</a:t>
            </a:r>
            <a:endParaRPr/>
          </a:p>
        </p:txBody>
      </p:sp>
      <p:sp>
        <p:nvSpPr>
          <p:cNvPr id="283" name="Google Shape;283;p20">
            <a:hlinkClick r:id="rId5" action="ppaction://hlinksldjump"/>
          </p:cNvPr>
          <p:cNvSpPr txBox="1"/>
          <p:nvPr/>
        </p:nvSpPr>
        <p:spPr>
          <a:xfrm rot="5400000">
            <a:off x="7340377" y="2444602"/>
            <a:ext cx="1604400" cy="55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latin typeface="Lexend Deca"/>
                <a:ea typeface="Lexend Deca"/>
                <a:cs typeface="Lexend Deca"/>
                <a:sym typeface="Lexend Deca"/>
              </a:rPr>
              <a:t>Adding multiple children </a:t>
            </a:r>
            <a:endParaRPr/>
          </a:p>
        </p:txBody>
      </p:sp>
      <p:sp>
        <p:nvSpPr>
          <p:cNvPr id="284" name="Google Shape;284;p20">
            <a:hlinkClick r:id="rId6" action="ppaction://hlinksldjump"/>
          </p:cNvPr>
          <p:cNvSpPr txBox="1"/>
          <p:nvPr/>
        </p:nvSpPr>
        <p:spPr>
          <a:xfrm rot="5400000">
            <a:off x="7845875" y="3915800"/>
            <a:ext cx="1500600" cy="5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rPr>
              <a:t>Updates and Announcements</a:t>
            </a:r>
            <a:endParaRPr/>
          </a:p>
        </p:txBody>
      </p:sp>
      <p:sp>
        <p:nvSpPr>
          <p:cNvPr id="285" name="Google Shape;285;p20">
            <a:hlinkClick r:id="rId7" action="ppaction://hlinksldjump"/>
          </p:cNvPr>
          <p:cNvSpPr txBox="1"/>
          <p:nvPr/>
        </p:nvSpPr>
        <p:spPr>
          <a:xfrm rot="5400000">
            <a:off x="7264372" y="4083856"/>
            <a:ext cx="1604400" cy="55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rPr>
              <a:t>My child’s classes</a:t>
            </a:r>
            <a:endParaRPr/>
          </a:p>
        </p:txBody>
      </p:sp>
      <p:sp>
        <p:nvSpPr>
          <p:cNvPr id="286" name="Google Shape;286;p20">
            <a:hlinkClick r:id="rId8" action="ppaction://hlinksldjump"/>
          </p:cNvPr>
          <p:cNvSpPr txBox="1"/>
          <p:nvPr/>
        </p:nvSpPr>
        <p:spPr>
          <a:xfrm rot="5400000">
            <a:off x="7813037" y="793450"/>
            <a:ext cx="1604400" cy="44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rPr>
              <a:t>My child’s assignments</a:t>
            </a:r>
            <a:endParaRPr sz="1200"/>
          </a:p>
        </p:txBody>
      </p:sp>
      <p:sp>
        <p:nvSpPr>
          <p:cNvPr id="287" name="Google Shape;287;p20">
            <a:hlinkClick r:id="rId9" action="ppaction://hlinksldjump"/>
          </p:cNvPr>
          <p:cNvSpPr txBox="1"/>
          <p:nvPr/>
        </p:nvSpPr>
        <p:spPr>
          <a:xfrm rot="5400000">
            <a:off x="7865212" y="2413951"/>
            <a:ext cx="1452300" cy="41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rPr>
              <a:t>My child’s</a:t>
            </a:r>
            <a:endParaRPr sz="1100" b="1">
              <a:solidFill>
                <a:schemeClr val="dk1"/>
              </a:solidFill>
              <a:latin typeface="Lexend Deca"/>
              <a:ea typeface="Lexend Deca"/>
              <a:cs typeface="Lexend Deca"/>
              <a:sym typeface="Lexend Dec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rPr>
              <a:t> grades</a:t>
            </a:r>
            <a:endParaRPr sz="1100"/>
          </a:p>
        </p:txBody>
      </p:sp>
      <p:sp>
        <p:nvSpPr>
          <p:cNvPr id="288" name="Google Shape;288;p20">
            <a:hlinkClick r:id="rId10" action="ppaction://hlinksldjump"/>
          </p:cNvPr>
          <p:cNvSpPr txBox="1"/>
          <p:nvPr/>
        </p:nvSpPr>
        <p:spPr>
          <a:xfrm rot="5400000">
            <a:off x="8213500" y="1603875"/>
            <a:ext cx="1531200" cy="36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rPr>
              <a:t>Parent Email Notifications</a:t>
            </a:r>
            <a:endParaRPr/>
          </a:p>
        </p:txBody>
      </p:sp>
      <p:sp>
        <p:nvSpPr>
          <p:cNvPr id="289" name="Google Shape;289;p20">
            <a:hlinkClick r:id="rId11" action="ppaction://hlinksldjump"/>
          </p:cNvPr>
          <p:cNvSpPr txBox="1"/>
          <p:nvPr/>
        </p:nvSpPr>
        <p:spPr>
          <a:xfrm rot="5400000">
            <a:off x="8273025" y="3139800"/>
            <a:ext cx="1444500" cy="35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rPr>
              <a:t>Parent Text Notifications</a:t>
            </a:r>
            <a:r>
              <a:rPr lang="en" sz="1000" b="1">
                <a:latin typeface="Lexend Deca"/>
                <a:ea typeface="Lexend Deca"/>
                <a:cs typeface="Lexend Deca"/>
                <a:sym typeface="Lexend Deca"/>
              </a:rPr>
              <a:t> </a:t>
            </a:r>
            <a:endParaRPr/>
          </a:p>
        </p:txBody>
      </p:sp>
      <p:sp>
        <p:nvSpPr>
          <p:cNvPr id="290" name="Google Shape;290;p20"/>
          <p:cNvSpPr/>
          <p:nvPr/>
        </p:nvSpPr>
        <p:spPr>
          <a:xfrm>
            <a:off x="639403" y="386150"/>
            <a:ext cx="7113600" cy="4675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91" name="Google Shape;291;p20">
            <a:hlinkClick r:id="rId12" action="ppaction://hlinksldjump"/>
          </p:cNvPr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1826225" y="4329400"/>
            <a:ext cx="502500" cy="502500"/>
          </a:xfrm>
          <a:prstGeom prst="rect">
            <a:avLst/>
          </a:prstGeom>
          <a:noFill/>
          <a:ln>
            <a:noFill/>
          </a:ln>
        </p:spPr>
      </p:pic>
      <p:sp>
        <p:nvSpPr>
          <p:cNvPr id="292" name="Google Shape;292;p20"/>
          <p:cNvSpPr/>
          <p:nvPr/>
        </p:nvSpPr>
        <p:spPr>
          <a:xfrm>
            <a:off x="1085528" y="424880"/>
            <a:ext cx="6221350" cy="437795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rgbClr val="595959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0187E0"/>
                </a:solidFill>
                <a:latin typeface="Arial"/>
              </a:rPr>
              <a:t>Updates and Announcements</a:t>
            </a:r>
          </a:p>
        </p:txBody>
      </p:sp>
      <p:pic>
        <p:nvPicPr>
          <p:cNvPr id="293" name="Google Shape;293;p20" descr="Getting Started on Schoology - For Instructors – Schoology Support">
            <a:hlinkClick r:id="rId14"/>
          </p:cNvPr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1228500" y="4356257"/>
            <a:ext cx="448800" cy="448800"/>
          </a:xfrm>
          <a:prstGeom prst="rect">
            <a:avLst/>
          </a:prstGeom>
          <a:noFill/>
          <a:ln>
            <a:noFill/>
          </a:ln>
        </p:spPr>
      </p:pic>
      <p:sp>
        <p:nvSpPr>
          <p:cNvPr id="294" name="Google Shape;294;p20"/>
          <p:cNvSpPr/>
          <p:nvPr/>
        </p:nvSpPr>
        <p:spPr>
          <a:xfrm>
            <a:off x="3670200" y="813400"/>
            <a:ext cx="4027200" cy="41832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8575" cap="flat" cmpd="sng">
            <a:solidFill>
              <a:srgbClr val="3943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bin"/>
                <a:ea typeface="Cabin"/>
                <a:cs typeface="Cabin"/>
                <a:sym typeface="Cabin"/>
              </a:rPr>
              <a:t>Once signed on, you will land on the homepage which is where you will find :</a:t>
            </a:r>
            <a:br>
              <a:rPr lang="en" sz="1200">
                <a:latin typeface="Cabin"/>
                <a:ea typeface="Cabin"/>
                <a:cs typeface="Cabin"/>
                <a:sym typeface="Cabin"/>
              </a:rPr>
            </a:br>
            <a:endParaRPr sz="1200">
              <a:latin typeface="Cabin"/>
              <a:ea typeface="Cabin"/>
              <a:cs typeface="Cabin"/>
              <a:sym typeface="Cabin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Cabin"/>
              <a:ea typeface="Cabin"/>
              <a:cs typeface="Cabin"/>
              <a:sym typeface="Cabin"/>
            </a:endParaRPr>
          </a:p>
          <a:p>
            <a:pPr marL="457200" marR="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Cabin"/>
              <a:buAutoNum type="arabicPeriod"/>
            </a:pPr>
            <a:r>
              <a:rPr lang="en" sz="1200">
                <a:latin typeface="Cabin"/>
                <a:ea typeface="Cabin"/>
                <a:cs typeface="Cabin"/>
                <a:sym typeface="Cabin"/>
              </a:rPr>
              <a:t>On the left side:</a:t>
            </a:r>
            <a:endParaRPr sz="1200">
              <a:latin typeface="Cabin"/>
              <a:ea typeface="Cabin"/>
              <a:cs typeface="Cabin"/>
              <a:sym typeface="Cabin"/>
            </a:endParaRPr>
          </a:p>
          <a:p>
            <a:pPr marL="914400" marR="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Cabin"/>
              <a:buAutoNum type="alphaLcPeriod"/>
            </a:pPr>
            <a:r>
              <a:rPr lang="en" sz="1200">
                <a:latin typeface="Cabin"/>
                <a:ea typeface="Cabin"/>
                <a:cs typeface="Cabin"/>
                <a:sym typeface="Cabin"/>
              </a:rPr>
              <a:t>Updates/Announcements from buildings or courses you are enrolled in. </a:t>
            </a:r>
            <a:endParaRPr sz="1200">
              <a:latin typeface="Cabin"/>
              <a:ea typeface="Cabin"/>
              <a:cs typeface="Cabin"/>
              <a:sym typeface="Cabin"/>
            </a:endParaRPr>
          </a:p>
          <a:p>
            <a:pPr marL="914400" marR="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Cabin"/>
              <a:buAutoNum type="alphaLcPeriod"/>
            </a:pPr>
            <a:r>
              <a:rPr lang="en" sz="1200">
                <a:latin typeface="Cabin"/>
                <a:ea typeface="Cabin"/>
                <a:cs typeface="Cabin"/>
                <a:sym typeface="Cabin"/>
              </a:rPr>
              <a:t>A list of courses you are enrolled in </a:t>
            </a:r>
            <a:endParaRPr sz="1200">
              <a:latin typeface="Cabin"/>
              <a:ea typeface="Cabin"/>
              <a:cs typeface="Cabin"/>
              <a:sym typeface="Cabin"/>
            </a:endParaRPr>
          </a:p>
          <a:p>
            <a:pPr marL="914400" marR="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Cabin"/>
              <a:buAutoNum type="alphaLcPeriod"/>
            </a:pPr>
            <a:r>
              <a:rPr lang="en" sz="1200">
                <a:latin typeface="Cabin"/>
                <a:ea typeface="Cabin"/>
                <a:cs typeface="Cabin"/>
                <a:sym typeface="Cabin"/>
              </a:rPr>
              <a:t>A list of Groups you are enrolled in.</a:t>
            </a:r>
            <a:endParaRPr sz="1200">
              <a:latin typeface="Cabin"/>
              <a:ea typeface="Cabin"/>
              <a:cs typeface="Cabin"/>
              <a:sym typeface="Cabin"/>
            </a:endParaRPr>
          </a:p>
          <a:p>
            <a:pPr marL="914400" marR="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Cabin"/>
              <a:buAutoNum type="alphaLcPeriod"/>
            </a:pPr>
            <a:r>
              <a:rPr lang="en" sz="1200">
                <a:latin typeface="Cabin"/>
                <a:ea typeface="Cabin"/>
                <a:cs typeface="Cabin"/>
                <a:sym typeface="Cabin"/>
              </a:rPr>
              <a:t>Resources (Personal or Group)</a:t>
            </a:r>
            <a:br>
              <a:rPr lang="en" sz="1200">
                <a:latin typeface="Cabin"/>
                <a:ea typeface="Cabin"/>
                <a:cs typeface="Cabin"/>
                <a:sym typeface="Cabin"/>
              </a:rPr>
            </a:br>
            <a:r>
              <a:rPr lang="en" sz="1200">
                <a:latin typeface="Cabin"/>
                <a:ea typeface="Cabin"/>
                <a:cs typeface="Cabin"/>
                <a:sym typeface="Cabin"/>
              </a:rPr>
              <a:t/>
            </a:r>
            <a:br>
              <a:rPr lang="en" sz="1200">
                <a:latin typeface="Cabin"/>
                <a:ea typeface="Cabin"/>
                <a:cs typeface="Cabin"/>
                <a:sym typeface="Cabin"/>
              </a:rPr>
            </a:br>
            <a:endParaRPr sz="1200">
              <a:latin typeface="Cabin"/>
              <a:ea typeface="Cabin"/>
              <a:cs typeface="Cabin"/>
              <a:sym typeface="Cabin"/>
            </a:endParaRPr>
          </a:p>
          <a:p>
            <a:pPr marL="457200" marR="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Cabin"/>
              <a:buAutoNum type="arabicPeriod"/>
            </a:pPr>
            <a:r>
              <a:rPr lang="en" sz="1200">
                <a:latin typeface="Cabin"/>
                <a:ea typeface="Cabin"/>
                <a:cs typeface="Cabin"/>
                <a:sym typeface="Cabin"/>
              </a:rPr>
              <a:t>On the right side:</a:t>
            </a:r>
            <a:endParaRPr sz="1200">
              <a:latin typeface="Cabin"/>
              <a:ea typeface="Cabin"/>
              <a:cs typeface="Cabin"/>
              <a:sym typeface="Cabin"/>
            </a:endParaRPr>
          </a:p>
          <a:p>
            <a:pPr marL="914400" marR="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Cabin"/>
              <a:buAutoNum type="alphaLcPeriod"/>
            </a:pPr>
            <a:r>
              <a:rPr lang="en" sz="1200">
                <a:latin typeface="Cabin"/>
                <a:ea typeface="Cabin"/>
                <a:cs typeface="Cabin"/>
                <a:sym typeface="Cabin"/>
              </a:rPr>
              <a:t>Search</a:t>
            </a:r>
            <a:endParaRPr sz="1200">
              <a:latin typeface="Cabin"/>
              <a:ea typeface="Cabin"/>
              <a:cs typeface="Cabin"/>
              <a:sym typeface="Cabin"/>
            </a:endParaRPr>
          </a:p>
          <a:p>
            <a:pPr marL="914400" marR="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Cabin"/>
              <a:buAutoNum type="alphaLcPeriod"/>
            </a:pPr>
            <a:r>
              <a:rPr lang="en" sz="1200">
                <a:latin typeface="Cabin"/>
                <a:ea typeface="Cabin"/>
                <a:cs typeface="Cabin"/>
                <a:sym typeface="Cabin"/>
              </a:rPr>
              <a:t>Calendar of events/Assignments</a:t>
            </a:r>
            <a:endParaRPr sz="1200">
              <a:latin typeface="Cabin"/>
              <a:ea typeface="Cabin"/>
              <a:cs typeface="Cabin"/>
              <a:sym typeface="Cabin"/>
            </a:endParaRPr>
          </a:p>
          <a:p>
            <a:pPr marL="914400" marR="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Cabin"/>
              <a:buAutoNum type="alphaLcPeriod"/>
            </a:pPr>
            <a:r>
              <a:rPr lang="en" sz="1200">
                <a:latin typeface="Cabin"/>
                <a:ea typeface="Cabin"/>
                <a:cs typeface="Cabin"/>
                <a:sym typeface="Cabin"/>
              </a:rPr>
              <a:t>Email</a:t>
            </a:r>
            <a:endParaRPr sz="1200">
              <a:latin typeface="Cabin"/>
              <a:ea typeface="Cabin"/>
              <a:cs typeface="Cabin"/>
              <a:sym typeface="Cabin"/>
            </a:endParaRPr>
          </a:p>
          <a:p>
            <a:pPr marL="914400" marR="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Cabin"/>
              <a:buAutoNum type="alphaLcPeriod"/>
            </a:pPr>
            <a:r>
              <a:rPr lang="en" sz="1200">
                <a:latin typeface="Cabin"/>
                <a:ea typeface="Cabin"/>
                <a:cs typeface="Cabin"/>
                <a:sym typeface="Cabin"/>
              </a:rPr>
              <a:t>Notifications</a:t>
            </a:r>
            <a:endParaRPr sz="1200">
              <a:latin typeface="Cabin"/>
              <a:ea typeface="Cabin"/>
              <a:cs typeface="Cabin"/>
              <a:sym typeface="Cabin"/>
            </a:endParaRPr>
          </a:p>
          <a:p>
            <a:pPr marL="914400" marR="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Cabin"/>
              <a:buAutoNum type="alphaLcPeriod"/>
            </a:pPr>
            <a:r>
              <a:rPr lang="en" sz="1200">
                <a:latin typeface="Cabin"/>
                <a:ea typeface="Cabin"/>
                <a:cs typeface="Cabin"/>
                <a:sym typeface="Cabin"/>
              </a:rPr>
              <a:t>Profile picture, name, and more options. </a:t>
            </a:r>
            <a:endParaRPr sz="1200">
              <a:latin typeface="Cabin"/>
              <a:ea typeface="Cabin"/>
              <a:cs typeface="Cabin"/>
              <a:sym typeface="Cabin"/>
            </a:endParaRPr>
          </a:p>
        </p:txBody>
      </p:sp>
      <p:pic>
        <p:nvPicPr>
          <p:cNvPr id="295" name="Google Shape;295;p20"/>
          <p:cNvPicPr preferRelativeResize="0"/>
          <p:nvPr/>
        </p:nvPicPr>
        <p:blipFill rotWithShape="1">
          <a:blip r:embed="rId16">
            <a:alphaModFix/>
          </a:blip>
          <a:srcRect r="64289"/>
          <a:stretch/>
        </p:blipFill>
        <p:spPr>
          <a:xfrm>
            <a:off x="4209175" y="1358439"/>
            <a:ext cx="3283574" cy="339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6" name="Google Shape;296;p20"/>
          <p:cNvPicPr preferRelativeResize="0"/>
          <p:nvPr/>
        </p:nvPicPr>
        <p:blipFill rotWithShape="1">
          <a:blip r:embed="rId16">
            <a:alphaModFix/>
          </a:blip>
          <a:srcRect l="70613"/>
          <a:stretch/>
        </p:blipFill>
        <p:spPr>
          <a:xfrm>
            <a:off x="4790722" y="3031189"/>
            <a:ext cx="2702027" cy="339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" name="Google Shape;297;p20" descr="This is a tutorial for parents to show them where to locate announcements, updates, emails, notifications, and settings when logging in to a parent Schoology account." title="Update and Announcements">
            <a:hlinkClick r:id="rId17"/>
          </p:cNvPr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740376" y="1625362"/>
            <a:ext cx="2929825" cy="2197364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98" name="Google Shape;298;p20">
            <a:hlinkClick r:id="rId19"/>
          </p:cNvPr>
          <p:cNvPicPr preferRelativeResize="0"/>
          <p:nvPr/>
        </p:nvPicPr>
        <p:blipFill>
          <a:blip r:embed="rId20">
            <a:alphaModFix/>
          </a:blip>
          <a:stretch>
            <a:fillRect/>
          </a:stretch>
        </p:blipFill>
        <p:spPr>
          <a:xfrm>
            <a:off x="2477650" y="4301200"/>
            <a:ext cx="558900" cy="558900"/>
          </a:xfrm>
          <a:prstGeom prst="rect">
            <a:avLst/>
          </a:prstGeom>
          <a:noFill/>
          <a:ln w="28575" cap="flat" cmpd="sng">
            <a:solidFill>
              <a:srgbClr val="8BD3F1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0316"/>
        </a:solidFill>
        <a:effectLst/>
      </p:bgPr>
    </p:bg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21"/>
          <p:cNvSpPr/>
          <p:nvPr/>
        </p:nvSpPr>
        <p:spPr>
          <a:xfrm>
            <a:off x="8259965" y="1077450"/>
            <a:ext cx="838200" cy="14943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CC031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21"/>
          <p:cNvSpPr/>
          <p:nvPr/>
        </p:nvSpPr>
        <p:spPr>
          <a:xfrm>
            <a:off x="8259965" y="2571750"/>
            <a:ext cx="838200" cy="14943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028E47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Google Shape;305;p21"/>
          <p:cNvSpPr/>
          <p:nvPr/>
        </p:nvSpPr>
        <p:spPr>
          <a:xfrm>
            <a:off x="7697425" y="270700"/>
            <a:ext cx="1091400" cy="14943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D9799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p21"/>
          <p:cNvSpPr/>
          <p:nvPr/>
        </p:nvSpPr>
        <p:spPr>
          <a:xfrm>
            <a:off x="7697425" y="1824600"/>
            <a:ext cx="1091400" cy="14943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5C2DA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21"/>
          <p:cNvSpPr/>
          <p:nvPr/>
        </p:nvSpPr>
        <p:spPr>
          <a:xfrm>
            <a:off x="7697425" y="3378500"/>
            <a:ext cx="1091400" cy="14943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0187E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Google Shape;308;p21"/>
          <p:cNvSpPr/>
          <p:nvPr/>
        </p:nvSpPr>
        <p:spPr>
          <a:xfrm>
            <a:off x="7765600" y="366750"/>
            <a:ext cx="606900" cy="15510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EBA30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" name="Google Shape;309;p21"/>
          <p:cNvSpPr/>
          <p:nvPr/>
        </p:nvSpPr>
        <p:spPr>
          <a:xfrm>
            <a:off x="7765600" y="1979662"/>
            <a:ext cx="606900" cy="15510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D7B40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" name="Google Shape;310;p21"/>
          <p:cNvSpPr/>
          <p:nvPr/>
        </p:nvSpPr>
        <p:spPr>
          <a:xfrm>
            <a:off x="7765600" y="3592574"/>
            <a:ext cx="606900" cy="15510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E03B1B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11" name="Google Shape;311;p21" descr="Notebook Spiral Book - Free vector graphic on Pixabay"/>
          <p:cNvPicPr preferRelativeResize="0"/>
          <p:nvPr/>
        </p:nvPicPr>
        <p:blipFill rotWithShape="1">
          <a:blip r:embed="rId3">
            <a:alphaModFix/>
          </a:blip>
          <a:srcRect b="51107"/>
          <a:stretch/>
        </p:blipFill>
        <p:spPr>
          <a:xfrm>
            <a:off x="0" y="0"/>
            <a:ext cx="7972475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12" name="Google Shape;312;p21"/>
          <p:cNvSpPr/>
          <p:nvPr/>
        </p:nvSpPr>
        <p:spPr>
          <a:xfrm>
            <a:off x="2627525" y="3025600"/>
            <a:ext cx="3245700" cy="1806300"/>
          </a:xfrm>
          <a:prstGeom prst="roundRect">
            <a:avLst>
              <a:gd name="adj" fmla="val 20992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" name="Google Shape;313;p21">
            <a:hlinkClick r:id="rId4" action="ppaction://hlinksldjump"/>
          </p:cNvPr>
          <p:cNvSpPr txBox="1"/>
          <p:nvPr/>
        </p:nvSpPr>
        <p:spPr>
          <a:xfrm rot="5400000">
            <a:off x="7341697" y="862713"/>
            <a:ext cx="1604400" cy="55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latin typeface="Lexend Deca"/>
                <a:ea typeface="Lexend Deca"/>
                <a:cs typeface="Lexend Deca"/>
                <a:sym typeface="Lexend Deca"/>
              </a:rPr>
              <a:t>Sign up for a parent account</a:t>
            </a:r>
            <a:endParaRPr/>
          </a:p>
        </p:txBody>
      </p:sp>
      <p:sp>
        <p:nvSpPr>
          <p:cNvPr id="314" name="Google Shape;314;p21">
            <a:hlinkClick r:id="rId5" action="ppaction://hlinksldjump"/>
          </p:cNvPr>
          <p:cNvSpPr txBox="1"/>
          <p:nvPr/>
        </p:nvSpPr>
        <p:spPr>
          <a:xfrm rot="5400000">
            <a:off x="7340377" y="2444602"/>
            <a:ext cx="1604400" cy="55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latin typeface="Lexend Deca"/>
                <a:ea typeface="Lexend Deca"/>
                <a:cs typeface="Lexend Deca"/>
                <a:sym typeface="Lexend Deca"/>
              </a:rPr>
              <a:t>Adding multiple children </a:t>
            </a:r>
            <a:endParaRPr/>
          </a:p>
        </p:txBody>
      </p:sp>
      <p:sp>
        <p:nvSpPr>
          <p:cNvPr id="315" name="Google Shape;315;p21">
            <a:hlinkClick r:id="rId6" action="ppaction://hlinksldjump"/>
          </p:cNvPr>
          <p:cNvSpPr txBox="1"/>
          <p:nvPr/>
        </p:nvSpPr>
        <p:spPr>
          <a:xfrm rot="5400000">
            <a:off x="7845875" y="3915800"/>
            <a:ext cx="1500600" cy="5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rPr>
              <a:t>Updates and Announcements</a:t>
            </a:r>
            <a:endParaRPr/>
          </a:p>
        </p:txBody>
      </p:sp>
      <p:sp>
        <p:nvSpPr>
          <p:cNvPr id="316" name="Google Shape;316;p21">
            <a:hlinkClick r:id="rId7" action="ppaction://hlinksldjump"/>
          </p:cNvPr>
          <p:cNvSpPr txBox="1"/>
          <p:nvPr/>
        </p:nvSpPr>
        <p:spPr>
          <a:xfrm rot="5400000">
            <a:off x="7264372" y="4083856"/>
            <a:ext cx="1604400" cy="55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rPr>
              <a:t>My child’s classes</a:t>
            </a:r>
            <a:endParaRPr/>
          </a:p>
        </p:txBody>
      </p:sp>
      <p:sp>
        <p:nvSpPr>
          <p:cNvPr id="317" name="Google Shape;317;p21">
            <a:hlinkClick r:id="rId8" action="ppaction://hlinksldjump"/>
          </p:cNvPr>
          <p:cNvSpPr txBox="1"/>
          <p:nvPr/>
        </p:nvSpPr>
        <p:spPr>
          <a:xfrm rot="5400000">
            <a:off x="7813037" y="793450"/>
            <a:ext cx="1604400" cy="44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rPr>
              <a:t>My child’s assignments</a:t>
            </a:r>
            <a:endParaRPr sz="1200"/>
          </a:p>
        </p:txBody>
      </p:sp>
      <p:sp>
        <p:nvSpPr>
          <p:cNvPr id="318" name="Google Shape;318;p21">
            <a:hlinkClick r:id="rId9" action="ppaction://hlinksldjump"/>
          </p:cNvPr>
          <p:cNvSpPr txBox="1"/>
          <p:nvPr/>
        </p:nvSpPr>
        <p:spPr>
          <a:xfrm rot="5400000">
            <a:off x="7876302" y="2365501"/>
            <a:ext cx="1452300" cy="41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rPr>
              <a:t>My child’s</a:t>
            </a:r>
            <a:endParaRPr sz="1100" b="1">
              <a:solidFill>
                <a:schemeClr val="dk1"/>
              </a:solidFill>
              <a:latin typeface="Lexend Deca"/>
              <a:ea typeface="Lexend Deca"/>
              <a:cs typeface="Lexend Deca"/>
              <a:sym typeface="Lexend Dec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rPr>
              <a:t> grades</a:t>
            </a:r>
            <a:endParaRPr sz="1100"/>
          </a:p>
        </p:txBody>
      </p:sp>
      <p:sp>
        <p:nvSpPr>
          <p:cNvPr id="319" name="Google Shape;319;p21">
            <a:hlinkClick r:id="rId10" action="ppaction://hlinksldjump"/>
          </p:cNvPr>
          <p:cNvSpPr txBox="1"/>
          <p:nvPr/>
        </p:nvSpPr>
        <p:spPr>
          <a:xfrm rot="5400000">
            <a:off x="8213500" y="1603875"/>
            <a:ext cx="1531200" cy="36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rPr>
              <a:t>Parent Email Notifications</a:t>
            </a:r>
            <a:endParaRPr/>
          </a:p>
        </p:txBody>
      </p:sp>
      <p:sp>
        <p:nvSpPr>
          <p:cNvPr id="320" name="Google Shape;320;p21">
            <a:hlinkClick r:id="rId11" action="ppaction://hlinksldjump"/>
          </p:cNvPr>
          <p:cNvSpPr txBox="1"/>
          <p:nvPr/>
        </p:nvSpPr>
        <p:spPr>
          <a:xfrm rot="5400000">
            <a:off x="8273025" y="3139800"/>
            <a:ext cx="1444500" cy="35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rPr>
              <a:t>Parent Text Notifications</a:t>
            </a:r>
            <a:endParaRPr/>
          </a:p>
        </p:txBody>
      </p:sp>
      <p:sp>
        <p:nvSpPr>
          <p:cNvPr id="321" name="Google Shape;321;p21"/>
          <p:cNvSpPr/>
          <p:nvPr/>
        </p:nvSpPr>
        <p:spPr>
          <a:xfrm>
            <a:off x="583750" y="366750"/>
            <a:ext cx="7113600" cy="4675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22" name="Google Shape;322;p21">
            <a:hlinkClick r:id="rId12" action="ppaction://hlinksldjump"/>
          </p:cNvPr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718825" y="4041300"/>
            <a:ext cx="502500" cy="502500"/>
          </a:xfrm>
          <a:prstGeom prst="rect">
            <a:avLst/>
          </a:prstGeom>
          <a:noFill/>
          <a:ln>
            <a:noFill/>
          </a:ln>
        </p:spPr>
      </p:pic>
      <p:sp>
        <p:nvSpPr>
          <p:cNvPr id="323" name="Google Shape;323;p21"/>
          <p:cNvSpPr/>
          <p:nvPr/>
        </p:nvSpPr>
        <p:spPr>
          <a:xfrm>
            <a:off x="2167170" y="438299"/>
            <a:ext cx="4166407" cy="272055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rgbClr val="595959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0187E0"/>
                </a:solidFill>
                <a:latin typeface="Arial"/>
              </a:rPr>
              <a:t>Parent Email Notifications</a:t>
            </a:r>
          </a:p>
        </p:txBody>
      </p:sp>
      <p:sp>
        <p:nvSpPr>
          <p:cNvPr id="324" name="Google Shape;324;p21"/>
          <p:cNvSpPr/>
          <p:nvPr/>
        </p:nvSpPr>
        <p:spPr>
          <a:xfrm>
            <a:off x="4106300" y="788325"/>
            <a:ext cx="3541200" cy="41844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8575" cap="flat" cmpd="sng">
            <a:solidFill>
              <a:srgbClr val="3943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>
              <a:latin typeface="Handlee"/>
              <a:ea typeface="Handlee"/>
              <a:cs typeface="Handlee"/>
              <a:sym typeface="Handlee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Cabin"/>
              <a:buAutoNum type="arabicPeriod"/>
            </a:pPr>
            <a:r>
              <a:rPr lang="en" sz="1200">
                <a:latin typeface="Cabin"/>
                <a:ea typeface="Cabin"/>
                <a:cs typeface="Cabin"/>
                <a:sym typeface="Cabin"/>
              </a:rPr>
              <a:t>Once signed on, click your profile picture to get access to your students' account.  (Message one of your student’s teachers if you need the parent sign-in code.)</a:t>
            </a:r>
            <a:endParaRPr sz="1200">
              <a:latin typeface="Cabin"/>
              <a:ea typeface="Cabin"/>
              <a:cs typeface="Cabin"/>
              <a:sym typeface="Cabin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Cabin"/>
              <a:buAutoNum type="arabicPeriod"/>
            </a:pPr>
            <a:r>
              <a:rPr lang="en" sz="1200">
                <a:latin typeface="Cabin"/>
                <a:ea typeface="Cabin"/>
                <a:cs typeface="Cabin"/>
                <a:sym typeface="Cabin"/>
              </a:rPr>
              <a:t>Click on your student (or student's) name.</a:t>
            </a:r>
            <a:endParaRPr sz="1200">
              <a:latin typeface="Cabin"/>
              <a:ea typeface="Cabin"/>
              <a:cs typeface="Cabin"/>
              <a:sym typeface="Cabin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Cabin"/>
              <a:buAutoNum type="arabicPeriod"/>
            </a:pPr>
            <a:r>
              <a:rPr lang="en" sz="1200">
                <a:latin typeface="Cabin"/>
                <a:ea typeface="Cabin"/>
                <a:cs typeface="Cabin"/>
                <a:sym typeface="Cabin"/>
              </a:rPr>
              <a:t>Once in your students' account, click their profile picture again and click "settings" at the bottom.</a:t>
            </a:r>
            <a:endParaRPr sz="1200">
              <a:latin typeface="Cabin"/>
              <a:ea typeface="Cabin"/>
              <a:cs typeface="Cabin"/>
              <a:sym typeface="Cabin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Cabin"/>
              <a:buAutoNum type="arabicPeriod"/>
            </a:pPr>
            <a:r>
              <a:rPr lang="en" sz="1200">
                <a:latin typeface="Cabin"/>
                <a:ea typeface="Cabin"/>
                <a:cs typeface="Cabin"/>
                <a:sym typeface="Cabin"/>
              </a:rPr>
              <a:t>Then click the "notifications" tab on the left.</a:t>
            </a:r>
            <a:endParaRPr sz="1200">
              <a:latin typeface="Cabin"/>
              <a:ea typeface="Cabin"/>
              <a:cs typeface="Cabin"/>
              <a:sym typeface="Cabin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Cabin"/>
              <a:buAutoNum type="arabicPeriod"/>
            </a:pPr>
            <a:r>
              <a:rPr lang="en" sz="1200">
                <a:latin typeface="Cabin"/>
                <a:ea typeface="Cabin"/>
                <a:cs typeface="Cabin"/>
                <a:sym typeface="Cabin"/>
              </a:rPr>
              <a:t>You can then pick either daily or weekly email summaries.  You can also get an email when an item has not been submitted through Schoology by your student.  </a:t>
            </a:r>
            <a:br>
              <a:rPr lang="en" sz="1200">
                <a:latin typeface="Cabin"/>
                <a:ea typeface="Cabin"/>
                <a:cs typeface="Cabin"/>
                <a:sym typeface="Cabin"/>
              </a:rPr>
            </a:br>
            <a:r>
              <a:rPr lang="en" sz="1200" b="1">
                <a:latin typeface="Cabin"/>
                <a:ea typeface="Cabin"/>
                <a:cs typeface="Cabin"/>
                <a:sym typeface="Cabin"/>
              </a:rPr>
              <a:t>(NOTE:  This only works for assignments that need submissions).</a:t>
            </a:r>
            <a:endParaRPr sz="1200">
              <a:solidFill>
                <a:srgbClr val="000000"/>
              </a:solidFill>
              <a:latin typeface="Cabin"/>
              <a:ea typeface="Cabin"/>
              <a:cs typeface="Cabin"/>
              <a:sym typeface="Cabin"/>
            </a:endParaRPr>
          </a:p>
          <a:p>
            <a:pPr marL="457200" marR="1397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325" name="Google Shape;325;p21" descr="Getting Started on Schoology - For Instructors – Schoology Support">
            <a:hlinkClick r:id="rId14"/>
          </p:cNvPr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1331600" y="4068157"/>
            <a:ext cx="448800" cy="44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6" name="Google Shape;326;p21" descr="This is a tutorial for parents to show them how to set up parent email notifications when logging in to a parent Schoology account." title="Parent email notifications">
            <a:hlinkClick r:id="rId16"/>
          </p:cNvPr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648226" y="1350825"/>
            <a:ext cx="3408150" cy="2556139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327" name="Google Shape;327;p21">
            <a:hlinkClick r:id="rId18"/>
          </p:cNvPr>
          <p:cNvPicPr preferRelativeResize="0"/>
          <p:nvPr/>
        </p:nvPicPr>
        <p:blipFill>
          <a:blip r:embed="rId19">
            <a:alphaModFix/>
          </a:blip>
          <a:stretch>
            <a:fillRect/>
          </a:stretch>
        </p:blipFill>
        <p:spPr>
          <a:xfrm>
            <a:off x="1890675" y="4083850"/>
            <a:ext cx="558900" cy="558900"/>
          </a:xfrm>
          <a:prstGeom prst="rect">
            <a:avLst/>
          </a:prstGeom>
          <a:noFill/>
          <a:ln w="28575" cap="flat" cmpd="sng">
            <a:solidFill>
              <a:srgbClr val="8BD3F1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1197</Words>
  <Application>Microsoft Office PowerPoint</Application>
  <PresentationFormat>On-screen Show (16:9)</PresentationFormat>
  <Paragraphs>169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Comfortaa</vt:lpstr>
      <vt:lpstr>Lexend Deca</vt:lpstr>
      <vt:lpstr>Fredoka One</vt:lpstr>
      <vt:lpstr>Handlee</vt:lpstr>
      <vt:lpstr>Trebuchet MS</vt:lpstr>
      <vt:lpstr>Cabin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Dana's Computer</dc:creator>
  <cp:lastModifiedBy>Dana Hedke</cp:lastModifiedBy>
  <cp:revision>1</cp:revision>
  <dcterms:modified xsi:type="dcterms:W3CDTF">2020-09-01T19:46:54Z</dcterms:modified>
</cp:coreProperties>
</file>