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1e403388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1e403388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g71e4033889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71e4033889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Google Shape;72;g71e4033889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71e4033889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Google Shape;79;g71e4033889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71e4033889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www.oakdale.k12.ca.us/cms/page_view?d=x&amp;piid=&amp;vpid=1428998217557"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hyperlink" Target="https://youtu.be/uFM2j-5_SMI"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hyperlink" Target="https://drive.google.com/file/d/1cm6wrjhImRBL0JjBW7qWWa7gkT6BQ9uA/view?usp=shar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1800">
                <a:highlight>
                  <a:srgbClr val="FFFF00"/>
                </a:highlight>
              </a:rPr>
              <a:t>Content Objectives</a:t>
            </a:r>
            <a:r>
              <a:rPr lang="en" sz="1800"/>
              <a:t> : I can solve word problems involving the volume of rectangular prism with whole number edge lengths by using Read Draw and Write (RDW) strategy</a:t>
            </a:r>
            <a:endParaRPr sz="1800"/>
          </a:p>
          <a:p>
            <a:pPr indent="0" lvl="0" marL="0" rtl="0" algn="l">
              <a:spcBef>
                <a:spcPts val="0"/>
              </a:spcBef>
              <a:spcAft>
                <a:spcPts val="0"/>
              </a:spcAft>
              <a:buNone/>
            </a:pPr>
            <a:r>
              <a:rPr lang="en" sz="1800">
                <a:highlight>
                  <a:srgbClr val="FFFF00"/>
                </a:highlight>
              </a:rPr>
              <a:t>Language</a:t>
            </a:r>
            <a:r>
              <a:rPr lang="en" sz="1800">
                <a:highlight>
                  <a:srgbClr val="FFFF00"/>
                </a:highlight>
              </a:rPr>
              <a:t> Objectives:</a:t>
            </a:r>
            <a:r>
              <a:rPr lang="en" sz="1800"/>
              <a:t>  I can in writing solve lesson 7 problems on my Succeed book. </a:t>
            </a:r>
            <a:endParaRPr sz="1800"/>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Lesson 7</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Lesson 6 Answer Key </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342900" lvl="0" marL="457200" rtl="0" algn="l">
              <a:spcBef>
                <a:spcPts val="1600"/>
              </a:spcBef>
              <a:spcAft>
                <a:spcPts val="0"/>
              </a:spcAft>
              <a:buSzPts val="1800"/>
              <a:buChar char="●"/>
            </a:pPr>
            <a:r>
              <a:rPr lang="en" u="sng">
                <a:solidFill>
                  <a:schemeClr val="hlink"/>
                </a:solidFill>
                <a:hlinkClick r:id="rId3"/>
              </a:rPr>
              <a:t>http://www.oakdale.k12.ca.us/cms/page_view?d=x&amp;piid=&amp;vpid=1428998217557</a:t>
            </a:r>
            <a:endParaRPr/>
          </a:p>
          <a:p>
            <a:pPr indent="-342900" lvl="0" marL="457200" rtl="0" algn="l">
              <a:spcBef>
                <a:spcPts val="0"/>
              </a:spcBef>
              <a:spcAft>
                <a:spcPts val="0"/>
              </a:spcAft>
              <a:buSzPts val="1800"/>
              <a:buChar char="●"/>
            </a:pPr>
            <a:r>
              <a:rPr lang="en"/>
              <a:t>Watch the video ,and check your lesson 6 answers. Make the </a:t>
            </a:r>
            <a:r>
              <a:rPr lang="en"/>
              <a:t>necessary</a:t>
            </a:r>
            <a:r>
              <a:rPr lang="en"/>
              <a:t> corrections.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457200" rtl="0" algn="l">
              <a:spcBef>
                <a:spcPts val="160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123275"/>
            <a:ext cx="8520600" cy="102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Application</a:t>
            </a:r>
            <a:r>
              <a:rPr lang="en"/>
              <a:t> Problem Lesson 7 </a:t>
            </a:r>
            <a:r>
              <a:rPr lang="en">
                <a:highlight>
                  <a:srgbClr val="FF0000"/>
                </a:highlight>
              </a:rPr>
              <a:t>Submit your answer via Remind or text message </a:t>
            </a:r>
            <a:endParaRPr>
              <a:highlight>
                <a:srgbClr val="FF0000"/>
              </a:highlight>
            </a:endParaRPr>
          </a:p>
        </p:txBody>
      </p:sp>
      <p:sp>
        <p:nvSpPr>
          <p:cNvPr id="67" name="Google Shape;67;p1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pic>
        <p:nvPicPr>
          <p:cNvPr descr="Screen Shot 2014-06-21 at 1.52.23 PM.png" id="68" name="Google Shape;68;p15"/>
          <p:cNvPicPr preferRelativeResize="0"/>
          <p:nvPr/>
        </p:nvPicPr>
        <p:blipFill>
          <a:blip r:embed="rId3">
            <a:alphaModFix/>
          </a:blip>
          <a:stretch>
            <a:fillRect/>
          </a:stretch>
        </p:blipFill>
        <p:spPr>
          <a:xfrm>
            <a:off x="1320075" y="1181538"/>
            <a:ext cx="3067050" cy="2721899"/>
          </a:xfrm>
          <a:prstGeom prst="rect">
            <a:avLst/>
          </a:prstGeom>
          <a:noFill/>
          <a:ln>
            <a:noFill/>
          </a:ln>
        </p:spPr>
      </p:pic>
      <p:sp>
        <p:nvSpPr>
          <p:cNvPr id="69" name="Google Shape;69;p15"/>
          <p:cNvSpPr txBox="1"/>
          <p:nvPr/>
        </p:nvSpPr>
        <p:spPr>
          <a:xfrm>
            <a:off x="255650" y="1181552"/>
            <a:ext cx="3000000" cy="2646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1100"/>
          </a:p>
          <a:p>
            <a:pPr indent="0" lvl="0" marL="0" rtl="0" algn="l">
              <a:spcBef>
                <a:spcPts val="0"/>
              </a:spcBef>
              <a:spcAft>
                <a:spcPts val="0"/>
              </a:spcAft>
              <a:buNone/>
            </a:pPr>
            <a:r>
              <a:rPr lang="en" sz="1100"/>
              <a:t>                       </a:t>
            </a:r>
            <a:endParaRPr sz="1100"/>
          </a:p>
        </p:txBody>
      </p:sp>
      <p:sp>
        <p:nvSpPr>
          <p:cNvPr id="70" name="Google Shape;70;p1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800">
                <a:solidFill>
                  <a:schemeClr val="dk1"/>
                </a:solidFill>
              </a:rPr>
              <a:t>The captain of a ship has a chart to help him navigate through the islands. He must follow points that show the deepest part of the channel. List the coordinates the captain needs to follow in the order he will encounter them.</a:t>
            </a:r>
            <a:endParaRPr sz="1800">
              <a:solidFill>
                <a:schemeClr val="dk1"/>
              </a:solidFill>
            </a:endParaRPr>
          </a:p>
          <a:p>
            <a:pPr indent="0" lvl="0" marL="0" rtl="0" algn="l">
              <a:lnSpc>
                <a:spcPct val="100000"/>
              </a:lnSpc>
              <a:spcBef>
                <a:spcPts val="0"/>
              </a:spcBef>
              <a:spcAft>
                <a:spcPts val="0"/>
              </a:spcAft>
              <a:buNone/>
            </a:pPr>
            <a:r>
              <a:t/>
            </a:r>
            <a:endParaRPr sz="1100">
              <a:solidFill>
                <a:schemeClr val="dk1"/>
              </a:solidFill>
            </a:endParaRPr>
          </a:p>
          <a:p>
            <a:pPr indent="0" lvl="0" marL="0" rtl="0" algn="l">
              <a:lnSpc>
                <a:spcPct val="100000"/>
              </a:lnSpc>
              <a:spcBef>
                <a:spcPts val="0"/>
              </a:spcBef>
              <a:spcAft>
                <a:spcPts val="0"/>
              </a:spcAft>
              <a:buNone/>
            </a:pPr>
            <a:r>
              <a:rPr lang="en" sz="1100">
                <a:solidFill>
                  <a:schemeClr val="dk1"/>
                </a:solidFill>
              </a:rPr>
              <a:t>1. (_____,_____)     2.  (_____,_____)</a:t>
            </a:r>
            <a:endParaRPr sz="1100">
              <a:solidFill>
                <a:schemeClr val="dk1"/>
              </a:solidFill>
            </a:endParaRPr>
          </a:p>
          <a:p>
            <a:pPr indent="0" lvl="0" marL="0" rtl="0" algn="l">
              <a:lnSpc>
                <a:spcPct val="100000"/>
              </a:lnSpc>
              <a:spcBef>
                <a:spcPts val="0"/>
              </a:spcBef>
              <a:spcAft>
                <a:spcPts val="0"/>
              </a:spcAft>
              <a:buNone/>
            </a:pPr>
            <a:r>
              <a:t/>
            </a:r>
            <a:endParaRPr sz="1100">
              <a:solidFill>
                <a:schemeClr val="dk1"/>
              </a:solidFill>
            </a:endParaRPr>
          </a:p>
          <a:p>
            <a:pPr indent="0" lvl="0" marL="0" rtl="0" algn="l">
              <a:lnSpc>
                <a:spcPct val="100000"/>
              </a:lnSpc>
              <a:spcBef>
                <a:spcPts val="0"/>
              </a:spcBef>
              <a:spcAft>
                <a:spcPts val="0"/>
              </a:spcAft>
              <a:buNone/>
            </a:pPr>
            <a:r>
              <a:rPr lang="en" sz="1100">
                <a:solidFill>
                  <a:schemeClr val="dk1"/>
                </a:solidFill>
              </a:rPr>
              <a:t>3.                             4. </a:t>
            </a:r>
            <a:endParaRPr sz="1100">
              <a:solidFill>
                <a:schemeClr val="dk1"/>
              </a:solidFill>
            </a:endParaRPr>
          </a:p>
          <a:p>
            <a:pPr indent="0" lvl="0" marL="0" rtl="0" algn="l">
              <a:lnSpc>
                <a:spcPct val="100000"/>
              </a:lnSpc>
              <a:spcBef>
                <a:spcPts val="0"/>
              </a:spcBef>
              <a:spcAft>
                <a:spcPts val="0"/>
              </a:spcAft>
              <a:buNone/>
            </a:pPr>
            <a:r>
              <a:t/>
            </a:r>
            <a:endParaRPr sz="1100">
              <a:solidFill>
                <a:schemeClr val="dk1"/>
              </a:solidFill>
            </a:endParaRPr>
          </a:p>
          <a:p>
            <a:pPr indent="0" lvl="0" marL="0" rtl="0" algn="l">
              <a:lnSpc>
                <a:spcPct val="100000"/>
              </a:lnSpc>
              <a:spcBef>
                <a:spcPts val="0"/>
              </a:spcBef>
              <a:spcAft>
                <a:spcPts val="0"/>
              </a:spcAft>
              <a:buNone/>
            </a:pPr>
            <a:r>
              <a:rPr lang="en" sz="1100">
                <a:solidFill>
                  <a:schemeClr val="dk1"/>
                </a:solidFill>
              </a:rPr>
              <a:t>5.                             6. </a:t>
            </a:r>
            <a:endParaRPr sz="1100">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sz="11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Lesson 7 Concept Development </a:t>
            </a:r>
            <a:endParaRPr/>
          </a:p>
        </p:txBody>
      </p:sp>
      <p:sp>
        <p:nvSpPr>
          <p:cNvPr id="76" name="Google Shape;76;p16"/>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400"/>
              <a:t>Watch the video as </a:t>
            </a:r>
            <a:r>
              <a:rPr lang="en" sz="2400"/>
              <a:t>many</a:t>
            </a:r>
            <a:r>
              <a:rPr lang="en" sz="2400"/>
              <a:t> times as you need. If you </a:t>
            </a:r>
            <a:r>
              <a:rPr lang="en" sz="2400"/>
              <a:t>don't</a:t>
            </a:r>
            <a:r>
              <a:rPr lang="en" sz="2400"/>
              <a:t> watch the video and understand it you will have hard time understanding the upcoming lessons </a:t>
            </a:r>
            <a:endParaRPr sz="2400"/>
          </a:p>
        </p:txBody>
      </p:sp>
      <p:sp>
        <p:nvSpPr>
          <p:cNvPr id="77" name="Google Shape;77;p16"/>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a:p>
          <a:p>
            <a:pPr indent="-317500" lvl="0" marL="457200" rtl="0" algn="l">
              <a:spcBef>
                <a:spcPts val="1600"/>
              </a:spcBef>
              <a:spcAft>
                <a:spcPts val="0"/>
              </a:spcAft>
              <a:buSzPts val="1400"/>
              <a:buChar char="●"/>
            </a:pPr>
            <a:r>
              <a:rPr lang="en"/>
              <a:t> </a:t>
            </a:r>
            <a:r>
              <a:rPr lang="en" u="sng">
                <a:solidFill>
                  <a:schemeClr val="hlink"/>
                </a:solidFill>
                <a:hlinkClick r:id="rId3"/>
              </a:rPr>
              <a:t>https://youtu.be/uFM2j-5_SMI</a:t>
            </a:r>
            <a:endParaRPr/>
          </a:p>
          <a:p>
            <a:pPr indent="-317500" lvl="0" marL="457200" rtl="0" algn="l">
              <a:spcBef>
                <a:spcPts val="0"/>
              </a:spcBef>
              <a:spcAft>
                <a:spcPts val="0"/>
              </a:spcAft>
              <a:buSzPts val="1400"/>
              <a:buChar char="●"/>
            </a:pPr>
            <a:r>
              <a:rPr lang="en"/>
              <a:t>Click here to watch. WATCH the Whole Video ! I will know if you did not watch the whole thing. </a:t>
            </a:r>
            <a:endParaRPr/>
          </a:p>
          <a:p>
            <a:pPr indent="0" lvl="0" marL="457200" rtl="0" algn="l">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1" name="Shape 81"/>
        <p:cNvGrpSpPr/>
        <p:nvPr/>
      </p:nvGrpSpPr>
      <p:grpSpPr>
        <a:xfrm>
          <a:off x="0" y="0"/>
          <a:ext cx="0" cy="0"/>
          <a:chOff x="0" y="0"/>
          <a:chExt cx="0" cy="0"/>
        </a:xfrm>
      </p:grpSpPr>
      <p:sp>
        <p:nvSpPr>
          <p:cNvPr id="82" name="Google Shape;82;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Succeed Problems</a:t>
            </a:r>
            <a:endParaRPr/>
          </a:p>
        </p:txBody>
      </p:sp>
      <p:sp>
        <p:nvSpPr>
          <p:cNvPr id="83" name="Google Shape;83;p17"/>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317500" lvl="0" marL="457200" rtl="0" algn="l">
              <a:spcBef>
                <a:spcPts val="1600"/>
              </a:spcBef>
              <a:spcAft>
                <a:spcPts val="0"/>
              </a:spcAft>
              <a:buSzPts val="1400"/>
              <a:buChar char="●"/>
            </a:pPr>
            <a:r>
              <a:rPr lang="en"/>
              <a:t>Work on your Succeed problems! Read </a:t>
            </a:r>
            <a:r>
              <a:rPr lang="en"/>
              <a:t>the</a:t>
            </a:r>
            <a:r>
              <a:rPr lang="en"/>
              <a:t> problems more than one time so you </a:t>
            </a:r>
            <a:r>
              <a:rPr lang="en"/>
              <a:t>understand</a:t>
            </a:r>
            <a:r>
              <a:rPr lang="en"/>
              <a:t> them. The problems are not hard! </a:t>
            </a:r>
            <a:endParaRPr/>
          </a:p>
        </p:txBody>
      </p:sp>
      <p:sp>
        <p:nvSpPr>
          <p:cNvPr id="84" name="Google Shape;84;p17"/>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a:t>If you do not have the book click on this </a:t>
            </a:r>
            <a:r>
              <a:rPr lang="en" u="sng">
                <a:solidFill>
                  <a:schemeClr val="hlink"/>
                </a:solidFill>
                <a:hlinkClick r:id="rId3"/>
              </a:rPr>
              <a:t>link </a:t>
            </a:r>
            <a:endParaRPr/>
          </a:p>
          <a:p>
            <a:pPr indent="0" lvl="0" marL="457200" rtl="0" algn="l">
              <a:spcBef>
                <a:spcPts val="16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