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0" Type="http://schemas.openxmlformats.org/officeDocument/2006/relationships/slide" Target="slides/slide5.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81c6799d8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81c6799d8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Google Shape;63;g81c6799d8d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81c6799d8d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8" name="Shape 68"/>
        <p:cNvGrpSpPr/>
        <p:nvPr/>
      </p:nvGrpSpPr>
      <p:grpSpPr>
        <a:xfrm>
          <a:off x="0" y="0"/>
          <a:ext cx="0" cy="0"/>
          <a:chOff x="0" y="0"/>
          <a:chExt cx="0" cy="0"/>
        </a:xfrm>
      </p:grpSpPr>
      <p:sp>
        <p:nvSpPr>
          <p:cNvPr id="69" name="Google Shape;69;g81c6799d8d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81c6799d8d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 name="Shape 74"/>
        <p:cNvGrpSpPr/>
        <p:nvPr/>
      </p:nvGrpSpPr>
      <p:grpSpPr>
        <a:xfrm>
          <a:off x="0" y="0"/>
          <a:ext cx="0" cy="0"/>
          <a:chOff x="0" y="0"/>
          <a:chExt cx="0" cy="0"/>
        </a:xfrm>
      </p:grpSpPr>
      <p:sp>
        <p:nvSpPr>
          <p:cNvPr id="75" name="Google Shape;75;g81c6799d8d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81c6799d8d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www.oakdale.k12.ca.us/cms/page_view?d=x&amp;piid=&amp;vpid=142899821686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youtu.be/x7Dh3YmJaII"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rive.google.com/file/d/1cm6wrjhImRBL0JjBW7qWWa7gkT6BQ9uA/view?usp=sharing"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0" y="243650"/>
            <a:ext cx="8520600" cy="22830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1800">
                <a:highlight>
                  <a:srgbClr val="FFFF00"/>
                </a:highlight>
              </a:rPr>
              <a:t>Content Objectives: </a:t>
            </a:r>
            <a:r>
              <a:rPr lang="en" sz="1800"/>
              <a:t>I can find the total volume of solid figures that are </a:t>
            </a:r>
            <a:r>
              <a:rPr lang="en" sz="1800"/>
              <a:t>composed </a:t>
            </a:r>
            <a:r>
              <a:rPr lang="en" sz="1800"/>
              <a:t>of two non-overlapping rectangular prism</a:t>
            </a:r>
            <a:endParaRPr sz="1800"/>
          </a:p>
          <a:p>
            <a:pPr indent="0" lvl="0" marL="0" rtl="0" algn="l">
              <a:spcBef>
                <a:spcPts val="0"/>
              </a:spcBef>
              <a:spcAft>
                <a:spcPts val="0"/>
              </a:spcAft>
              <a:buNone/>
            </a:pPr>
            <a:r>
              <a:rPr lang="en" sz="1800">
                <a:highlight>
                  <a:srgbClr val="FFFF00"/>
                </a:highlight>
              </a:rPr>
              <a:t>Language</a:t>
            </a:r>
            <a:r>
              <a:rPr lang="en" sz="1800">
                <a:highlight>
                  <a:srgbClr val="FFFF00"/>
                </a:highlight>
              </a:rPr>
              <a:t> Objectives :</a:t>
            </a:r>
            <a:r>
              <a:rPr lang="en" sz="1800"/>
              <a:t> I can in writing answer the questions on my Succeed book by using video </a:t>
            </a:r>
            <a:r>
              <a:rPr lang="en" sz="1800"/>
              <a:t>demonstration.</a:t>
            </a:r>
            <a:r>
              <a:rPr lang="en" sz="1800"/>
              <a:t> </a:t>
            </a:r>
            <a:endParaRPr sz="1800"/>
          </a:p>
          <a:p>
            <a:pPr indent="0" lvl="0" marL="0" rtl="0" algn="ctr">
              <a:spcBef>
                <a:spcPts val="0"/>
              </a:spcBef>
              <a:spcAft>
                <a:spcPts val="0"/>
              </a:spcAft>
              <a:buNone/>
            </a:pPr>
            <a:r>
              <a:t/>
            </a:r>
            <a:endParaRPr sz="1800"/>
          </a:p>
          <a:p>
            <a:pPr indent="0" lvl="0" marL="0" rtl="0" algn="ctr">
              <a:spcBef>
                <a:spcPts val="0"/>
              </a:spcBef>
              <a:spcAft>
                <a:spcPts val="0"/>
              </a:spcAft>
              <a:buNone/>
            </a:pPr>
            <a:r>
              <a:t/>
            </a:r>
            <a:endParaRPr sz="1800"/>
          </a:p>
          <a:p>
            <a:pPr indent="0" lvl="0" marL="0" rtl="0" algn="ctr">
              <a:spcBef>
                <a:spcPts val="0"/>
              </a:spcBef>
              <a:spcAft>
                <a:spcPts val="0"/>
              </a:spcAft>
              <a:buNone/>
            </a:pPr>
            <a:r>
              <a:t/>
            </a:r>
            <a:endParaRPr sz="1800"/>
          </a:p>
          <a:p>
            <a:pPr indent="0" lvl="0" marL="0" rtl="0" algn="ctr">
              <a:spcBef>
                <a:spcPts val="0"/>
              </a:spcBef>
              <a:spcAft>
                <a:spcPts val="0"/>
              </a:spcAft>
              <a:buNone/>
            </a:pPr>
            <a:r>
              <a:t/>
            </a:r>
            <a:endParaRPr sz="1800"/>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Lesson 6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Lesson 5 </a:t>
            </a:r>
            <a:r>
              <a:rPr lang="en"/>
              <a:t>Answer</a:t>
            </a:r>
            <a:r>
              <a:rPr lang="en"/>
              <a:t> Key </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Check your lesson 5 answers and make </a:t>
            </a:r>
            <a:r>
              <a:rPr lang="en"/>
              <a:t>necessary</a:t>
            </a:r>
            <a:r>
              <a:rPr lang="en"/>
              <a:t> corrections. </a:t>
            </a:r>
            <a:endParaRPr/>
          </a:p>
          <a:p>
            <a:pPr indent="0" lvl="0" marL="0" rtl="0" algn="l">
              <a:spcBef>
                <a:spcPts val="1600"/>
              </a:spcBef>
              <a:spcAft>
                <a:spcPts val="0"/>
              </a:spcAft>
              <a:buNone/>
            </a:pPr>
            <a:r>
              <a:t/>
            </a:r>
            <a:endParaRPr/>
          </a:p>
          <a:p>
            <a:pPr indent="-342900" lvl="0" marL="457200" rtl="0" algn="l">
              <a:spcBef>
                <a:spcPts val="1600"/>
              </a:spcBef>
              <a:spcAft>
                <a:spcPts val="0"/>
              </a:spcAft>
              <a:buSzPts val="1800"/>
              <a:buChar char="●"/>
            </a:pPr>
            <a:r>
              <a:rPr lang="en" u="sng">
                <a:solidFill>
                  <a:schemeClr val="hlink"/>
                </a:solidFill>
                <a:hlinkClick r:id="rId3"/>
              </a:rPr>
              <a:t>http://www.oakdale.k12.ca.us/cms/page_view?d=x&amp;piid=&amp;vpid=1428998216860</a:t>
            </a:r>
            <a:endParaRPr/>
          </a:p>
          <a:p>
            <a:pPr indent="-342900" lvl="0" marL="457200" rtl="0" algn="l">
              <a:spcBef>
                <a:spcPts val="0"/>
              </a:spcBef>
              <a:spcAft>
                <a:spcPts val="0"/>
              </a:spcAft>
              <a:buSzPts val="1800"/>
              <a:buChar char="●"/>
            </a:pPr>
            <a:r>
              <a:t/>
            </a:r>
            <a:endParaRPr/>
          </a:p>
          <a:p>
            <a:pPr indent="0" lvl="0" marL="457200" rtl="0" algn="l">
              <a:spcBef>
                <a:spcPts val="1600"/>
              </a:spcBef>
              <a:spcAft>
                <a:spcPts val="16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Application Problem</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1600"/>
              </a:spcBef>
              <a:spcAft>
                <a:spcPts val="0"/>
              </a:spcAft>
              <a:buNone/>
            </a:pPr>
            <a:r>
              <a:rPr lang="en"/>
              <a:t>Answer the problem below and</a:t>
            </a:r>
            <a:r>
              <a:rPr lang="en">
                <a:highlight>
                  <a:srgbClr val="FF9900"/>
                </a:highlight>
              </a:rPr>
              <a:t> send the answers via Remind or text message . Due 6:00 Monday ,March  23</a:t>
            </a:r>
            <a:endParaRPr>
              <a:highlight>
                <a:srgbClr val="FF9900"/>
              </a:highlight>
            </a:endParaRPr>
          </a:p>
          <a:p>
            <a:pPr indent="-342900" lvl="0" marL="457200" rtl="0" algn="l">
              <a:lnSpc>
                <a:spcPct val="100000"/>
              </a:lnSpc>
              <a:spcBef>
                <a:spcPts val="1600"/>
              </a:spcBef>
              <a:spcAft>
                <a:spcPts val="0"/>
              </a:spcAft>
              <a:buSzPts val="1800"/>
              <a:buChar char="●"/>
            </a:pPr>
            <a:r>
              <a:rPr lang="en">
                <a:solidFill>
                  <a:srgbClr val="000000"/>
                </a:solidFill>
              </a:rPr>
              <a:t>A storage company advertises three different choices for all your storage needs: “The Cube,” a true cube with a volume of 64 m</a:t>
            </a:r>
            <a:r>
              <a:rPr baseline="30000" lang="en">
                <a:solidFill>
                  <a:srgbClr val="000000"/>
                </a:solidFill>
              </a:rPr>
              <a:t>3</a:t>
            </a:r>
            <a:r>
              <a:rPr lang="en">
                <a:solidFill>
                  <a:srgbClr val="000000"/>
                </a:solidFill>
              </a:rPr>
              <a:t>, “The Double” (double the volume of the cube), and “The Half” (half the volume of the cube). What could be the dimensions of the three storage units? How might they be oriented to give the most floor space? The most height?</a:t>
            </a:r>
            <a:endParaRPr>
              <a:solidFill>
                <a:srgbClr val="000000"/>
              </a:solidFill>
            </a:endParaRPr>
          </a:p>
          <a:p>
            <a:pPr indent="0" lvl="0" marL="457200" rtl="0" algn="l">
              <a:spcBef>
                <a:spcPts val="0"/>
              </a:spcBef>
              <a:spcAft>
                <a:spcPts val="16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Lesson 6 Concept Development </a:t>
            </a:r>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1600"/>
              </a:spcBef>
              <a:spcAft>
                <a:spcPts val="0"/>
              </a:spcAft>
              <a:buNone/>
            </a:pPr>
            <a:r>
              <a:rPr lang="en"/>
              <a:t>Watch and listen to </a:t>
            </a:r>
            <a:r>
              <a:rPr lang="en"/>
              <a:t>the</a:t>
            </a:r>
            <a:r>
              <a:rPr lang="en"/>
              <a:t> videos as many time as you want.The video will help you solve the problems of lesson 6 . It is a long video you need to watch it all . </a:t>
            </a:r>
            <a:endParaRPr/>
          </a:p>
          <a:p>
            <a:pPr indent="0" lvl="0" marL="0" rtl="0" algn="l">
              <a:spcBef>
                <a:spcPts val="1600"/>
              </a:spcBef>
              <a:spcAft>
                <a:spcPts val="0"/>
              </a:spcAft>
              <a:buNone/>
            </a:pPr>
            <a:r>
              <a:t/>
            </a:r>
            <a:endParaRPr/>
          </a:p>
          <a:p>
            <a:pPr indent="0" lvl="0" marL="0" rtl="0" algn="l">
              <a:spcBef>
                <a:spcPts val="1600"/>
              </a:spcBef>
              <a:spcAft>
                <a:spcPts val="0"/>
              </a:spcAft>
              <a:buNone/>
            </a:pPr>
            <a:r>
              <a:rPr lang="en"/>
              <a:t> </a:t>
            </a:r>
            <a:r>
              <a:rPr lang="en" u="sng">
                <a:solidFill>
                  <a:schemeClr val="hlink"/>
                </a:solidFill>
                <a:hlinkClick r:id="rId3"/>
              </a:rPr>
              <a:t>https://youtu.be/x7Dh3YmJaII</a:t>
            </a:r>
            <a:endParaRPr/>
          </a:p>
          <a:p>
            <a:pPr indent="0" lvl="0" marL="0" rtl="0" algn="l">
              <a:spcBef>
                <a:spcPts val="1600"/>
              </a:spcBef>
              <a:spcAft>
                <a:spcPts val="16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Succeed Lesson 6</a:t>
            </a:r>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342900" lvl="0" marL="457200" rtl="0" algn="l">
              <a:spcBef>
                <a:spcPts val="1600"/>
              </a:spcBef>
              <a:spcAft>
                <a:spcPts val="0"/>
              </a:spcAft>
              <a:buSzPts val="1800"/>
              <a:buChar char="●"/>
            </a:pPr>
            <a:r>
              <a:rPr lang="en"/>
              <a:t>Answer the questions on your Succeed book. </a:t>
            </a:r>
            <a:endParaRPr/>
          </a:p>
          <a:p>
            <a:pPr indent="-342900" lvl="0" marL="457200" rtl="0" algn="l">
              <a:spcBef>
                <a:spcPts val="0"/>
              </a:spcBef>
              <a:spcAft>
                <a:spcPts val="0"/>
              </a:spcAft>
              <a:buSzPts val="1800"/>
              <a:buChar char="●"/>
            </a:pPr>
            <a:r>
              <a:rPr lang="en"/>
              <a:t>If you don’t have the book use this </a:t>
            </a:r>
            <a:r>
              <a:rPr lang="en" u="sng">
                <a:solidFill>
                  <a:schemeClr val="hlink"/>
                </a:solidFill>
                <a:hlinkClick r:id="rId3"/>
              </a:rPr>
              <a:t>link</a:t>
            </a:r>
            <a:r>
              <a:rPr lang="en"/>
              <a:t> and scroll to lesson 6 and make copy or solve the questions on a notebook.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