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71e403388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71e403388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739d0a3554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739d0a3554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71e4033889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71e4033889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71e4033889_0_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71e4033889_0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71e4033889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71e4033889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7379802e53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7379802e53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7379802e53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7379802e53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drive.google.com/open?id=0B29R1_6nLoEteDNWQTJOSk1pSGc" TargetMode="External"/><Relationship Id="rId4" Type="http://schemas.openxmlformats.org/officeDocument/2006/relationships/hyperlink" Target="https://gm.greatminds.org/kotg-em/knowledge-for-grade-5-em-m5-l20?wchannelid=sa3ari3tl1&amp;wvideoid=vy2fudx0nt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gm.greatminds.org/en-us/knowledge-for-grade-5-em-m5l7?wchannelid=pd6f8lypps&amp;wvideoid=my9a5d8ve8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fast.wistia.net/embed/iframe/9jr1ua3jl4?videoFoam=true&amp;playerColor=ff0000&amp;time=40m40s" TargetMode="External"/><Relationship Id="rId4" Type="http://schemas.openxmlformats.org/officeDocument/2006/relationships/hyperlink" Target="https://fast.wistia.net/embed/iframe/h6wh7fgajx?videoFoam=true&amp;playerColor=ff0000&amp;time=63m21s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drive.google.com/file/d/1cm6wrjhImRBL0JjBW7qWWa7gkT6BQ9uA/view?usp=sharing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youtu.be/5CeBlu260Rw" TargetMode="External"/><Relationship Id="rId4" Type="http://schemas.openxmlformats.org/officeDocument/2006/relationships/hyperlink" Target="https://youtu.be/wPZIa3SjPF0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312675"/>
            <a:ext cx="8520600" cy="146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highlight>
                  <a:srgbClr val="FFFF00"/>
                </a:highlight>
              </a:rPr>
              <a:t>Content Objectives</a:t>
            </a:r>
            <a:r>
              <a:rPr lang="en" sz="1800"/>
              <a:t> : I can draw and identify varied two-dimensional figures from given attributes. </a:t>
            </a:r>
            <a:endParaRPr sz="1800">
              <a:highlight>
                <a:srgbClr val="FFFF00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highlight>
                  <a:srgbClr val="FFFF00"/>
                </a:highlight>
              </a:rPr>
              <a:t>Language</a:t>
            </a:r>
            <a:r>
              <a:rPr lang="en" sz="1800">
                <a:highlight>
                  <a:srgbClr val="FFFF00"/>
                </a:highlight>
              </a:rPr>
              <a:t> Objectives:</a:t>
            </a:r>
            <a:r>
              <a:rPr lang="en" sz="1800"/>
              <a:t>  I can in writing solve lesson 21 problems in my Succeed book by applying my understanding of </a:t>
            </a:r>
            <a:r>
              <a:rPr lang="en" sz="1800"/>
              <a:t>the</a:t>
            </a:r>
            <a:r>
              <a:rPr lang="en" sz="1800"/>
              <a:t> attributes of specific quadrilaterals/ two-</a:t>
            </a:r>
            <a:r>
              <a:rPr lang="en" sz="1800"/>
              <a:t>dimensional</a:t>
            </a:r>
            <a:r>
              <a:rPr lang="en" sz="1800"/>
              <a:t> </a:t>
            </a:r>
            <a:r>
              <a:rPr lang="en" sz="1800"/>
              <a:t>figures</a:t>
            </a:r>
            <a:r>
              <a:rPr lang="en" sz="1800"/>
              <a:t>  </a:t>
            </a:r>
            <a:endParaRPr sz="1800"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777700"/>
            <a:ext cx="8520600" cy="1416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Lesson </a:t>
            </a:r>
            <a:r>
              <a:rPr lang="en"/>
              <a:t>21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Lesson 20 Answer Key/ Feedback  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8937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 </a:t>
            </a:r>
            <a:r>
              <a:rPr lang="en">
                <a:highlight>
                  <a:srgbClr val="FFFF00"/>
                </a:highlight>
              </a:rPr>
              <a:t>Lesson 20 : Answers for the problems you worked on yesterday !</a:t>
            </a:r>
            <a:endParaRPr>
              <a:highlight>
                <a:srgbClr val="FFFF00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00"/>
                </a:highlight>
              </a:rPr>
              <a:t> Clickhere:   </a:t>
            </a:r>
            <a:r>
              <a:rPr b="1" lang="en" u="sng">
                <a:solidFill>
                  <a:schemeClr val="hlink"/>
                </a:solidFill>
                <a:hlinkClick r:id="rId3"/>
              </a:rPr>
              <a:t>https://drive.google.com/open?id=0B29R1_6nLoEteDNWQTJOSk1pSGc</a:t>
            </a:r>
            <a:endParaRPr b="1"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>
                <a:highlight>
                  <a:srgbClr val="00FF00"/>
                </a:highlight>
              </a:rPr>
              <a:t>Lesson 20 Application video . This video will further explain what we talked about during our meeting ! I love it!. I will be </a:t>
            </a:r>
            <a:r>
              <a:rPr lang="en">
                <a:highlight>
                  <a:srgbClr val="00FF00"/>
                </a:highlight>
              </a:rPr>
              <a:t>posting</a:t>
            </a:r>
            <a:r>
              <a:rPr lang="en">
                <a:highlight>
                  <a:srgbClr val="00FF00"/>
                </a:highlight>
              </a:rPr>
              <a:t> old application problem videos so you get more smarter !!!! I am </a:t>
            </a:r>
            <a:r>
              <a:rPr lang="en">
                <a:highlight>
                  <a:srgbClr val="00FF00"/>
                </a:highlight>
              </a:rPr>
              <a:t>excited</a:t>
            </a:r>
            <a:r>
              <a:rPr lang="en">
                <a:highlight>
                  <a:srgbClr val="00FF00"/>
                </a:highlight>
              </a:rPr>
              <a:t> that is All ! </a:t>
            </a:r>
            <a:endParaRPr>
              <a:highlight>
                <a:srgbClr val="00FF00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highlight>
                  <a:srgbClr val="00FF00"/>
                </a:highlight>
              </a:rPr>
              <a:t> Click here  Watch Me!!</a:t>
            </a:r>
            <a:endParaRPr>
              <a:highlight>
                <a:srgbClr val="00FF00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4"/>
              </a:rPr>
              <a:t>https://gm.greatminds.org/kotg-em/knowledge-for-grade-5-em-m5-l20?wchannelid=sa3ari3tl1&amp;wvideoid=vy2fudx0nt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Fluency Practice !  New addition 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116250" y="1152475"/>
            <a:ext cx="3999900" cy="259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F</a:t>
            </a:r>
            <a:r>
              <a:rPr lang="en">
                <a:highlight>
                  <a:srgbClr val="FFFF00"/>
                </a:highlight>
              </a:rPr>
              <a:t>luency Practice only 4 minutes  you need a pencil and paper ! </a:t>
            </a:r>
            <a:endParaRPr>
              <a:highlight>
                <a:srgbClr val="FFFF00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https://gm.greatminds.org/en-us/knowledge-for-grade-5-em-m5l7?wchannelid=pd6f8lypps&amp;wvideoid=my9a5d8ve8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 Watch </a:t>
            </a:r>
            <a:r>
              <a:rPr lang="en"/>
              <a:t>the</a:t>
            </a:r>
            <a:r>
              <a:rPr lang="en"/>
              <a:t> fluency activity and work out </a:t>
            </a:r>
            <a:r>
              <a:rPr lang="en"/>
              <a:t>the</a:t>
            </a:r>
            <a:r>
              <a:rPr lang="en"/>
              <a:t> problems in </a:t>
            </a:r>
            <a:r>
              <a:rPr lang="en"/>
              <a:t>your</a:t>
            </a:r>
            <a:r>
              <a:rPr lang="en"/>
              <a:t> math journal . I will be be </a:t>
            </a:r>
            <a:r>
              <a:rPr lang="en"/>
              <a:t>discussing</a:t>
            </a:r>
            <a:r>
              <a:rPr lang="en"/>
              <a:t> them in our future meeting. 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Great Learning </a:t>
            </a:r>
            <a:r>
              <a:rPr lang="en"/>
              <a:t>opportunity</a:t>
            </a:r>
            <a:r>
              <a:rPr lang="en"/>
              <a:t> </a:t>
            </a:r>
            <a:r>
              <a:rPr lang="en"/>
              <a:t>don't</a:t>
            </a:r>
            <a:r>
              <a:rPr lang="en"/>
              <a:t> miss out on it !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Application</a:t>
            </a:r>
            <a:r>
              <a:rPr lang="en"/>
              <a:t> Problem Lesson 20  </a:t>
            </a:r>
            <a:r>
              <a:rPr lang="en">
                <a:highlight>
                  <a:srgbClr val="FF0000"/>
                </a:highlight>
              </a:rPr>
              <a:t>Submit your answer via Remind or text message </a:t>
            </a:r>
            <a:r>
              <a:rPr lang="en" sz="1400">
                <a:solidFill>
                  <a:schemeClr val="dk2"/>
                </a:solidFill>
                <a:highlight>
                  <a:srgbClr val="00FFFF"/>
                </a:highlight>
              </a:rPr>
              <a:t>Remember! Integrity is doing the right thing when no one is watching!</a:t>
            </a:r>
            <a:endParaRPr>
              <a:highlight>
                <a:srgbClr val="FF0000"/>
              </a:highlight>
            </a:endParaRPr>
          </a:p>
        </p:txBody>
      </p:sp>
      <p:sp>
        <p:nvSpPr>
          <p:cNvPr id="74" name="Google Shape;74;p16"/>
          <p:cNvSpPr txBox="1"/>
          <p:nvPr>
            <p:ph idx="4294967295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16"/>
          <p:cNvSpPr txBox="1"/>
          <p:nvPr/>
        </p:nvSpPr>
        <p:spPr>
          <a:xfrm>
            <a:off x="349800" y="1569800"/>
            <a:ext cx="3617700" cy="336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highlight>
                <a:srgbClr val="FFFF00"/>
              </a:highlight>
            </a:endParaRPr>
          </a:p>
        </p:txBody>
      </p:sp>
      <p:sp>
        <p:nvSpPr>
          <p:cNvPr id="76" name="Google Shape;76;p16"/>
          <p:cNvSpPr txBox="1"/>
          <p:nvPr>
            <p:ph idx="4294967295" type="body"/>
          </p:nvPr>
        </p:nvSpPr>
        <p:spPr>
          <a:xfrm>
            <a:off x="349800" y="1726650"/>
            <a:ext cx="8364900" cy="32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Answer in a complete sentence. 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Why all </a:t>
            </a:r>
            <a:r>
              <a:rPr lang="en">
                <a:solidFill>
                  <a:schemeClr val="dk1"/>
                </a:solidFill>
              </a:rPr>
              <a:t>trapezoids</a:t>
            </a:r>
            <a:r>
              <a:rPr lang="en">
                <a:solidFill>
                  <a:schemeClr val="dk1"/>
                </a:solidFill>
              </a:rPr>
              <a:t> are </a:t>
            </a:r>
            <a:r>
              <a:rPr lang="en">
                <a:solidFill>
                  <a:schemeClr val="dk1"/>
                </a:solidFill>
              </a:rPr>
              <a:t>quadrilaterals</a:t>
            </a:r>
            <a:r>
              <a:rPr lang="en">
                <a:solidFill>
                  <a:schemeClr val="dk1"/>
                </a:solidFill>
              </a:rPr>
              <a:t>?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Why not all </a:t>
            </a:r>
            <a:r>
              <a:rPr lang="en">
                <a:solidFill>
                  <a:schemeClr val="dk1"/>
                </a:solidFill>
              </a:rPr>
              <a:t>parallelograms</a:t>
            </a:r>
            <a:r>
              <a:rPr lang="en">
                <a:solidFill>
                  <a:schemeClr val="dk1"/>
                </a:solidFill>
              </a:rPr>
              <a:t> are rhombuses?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Why all squares are </a:t>
            </a:r>
            <a:r>
              <a:rPr lang="en">
                <a:solidFill>
                  <a:schemeClr val="dk1"/>
                </a:solidFill>
              </a:rPr>
              <a:t>trapezoids?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Why not all </a:t>
            </a:r>
            <a:r>
              <a:rPr lang="en">
                <a:solidFill>
                  <a:schemeClr val="dk1"/>
                </a:solidFill>
              </a:rPr>
              <a:t>rectangles</a:t>
            </a:r>
            <a:r>
              <a:rPr lang="en">
                <a:solidFill>
                  <a:schemeClr val="dk1"/>
                </a:solidFill>
              </a:rPr>
              <a:t> are squares?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Why </a:t>
            </a:r>
            <a:r>
              <a:rPr lang="en">
                <a:solidFill>
                  <a:schemeClr val="dk1"/>
                </a:solidFill>
              </a:rPr>
              <a:t>rectangles</a:t>
            </a:r>
            <a:r>
              <a:rPr lang="en">
                <a:solidFill>
                  <a:schemeClr val="dk1"/>
                </a:solidFill>
              </a:rPr>
              <a:t> are always a </a:t>
            </a:r>
            <a:r>
              <a:rPr lang="en">
                <a:solidFill>
                  <a:schemeClr val="dk1"/>
                </a:solidFill>
              </a:rPr>
              <a:t>parallelogram</a:t>
            </a:r>
            <a:r>
              <a:rPr lang="en">
                <a:solidFill>
                  <a:schemeClr val="dk1"/>
                </a:solidFill>
              </a:rPr>
              <a:t> ? 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Why not all rhombuses are rectangles?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Why all squares are kites?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Why not all kites are </a:t>
            </a:r>
            <a:r>
              <a:rPr lang="en">
                <a:solidFill>
                  <a:schemeClr val="dk1"/>
                </a:solidFill>
              </a:rPr>
              <a:t>squares</a:t>
            </a:r>
            <a:r>
              <a:rPr lang="en">
                <a:solidFill>
                  <a:schemeClr val="dk1"/>
                </a:solidFill>
              </a:rPr>
              <a:t>? 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Lesson 20 Concept Development </a:t>
            </a:r>
            <a:endParaRPr/>
          </a:p>
        </p:txBody>
      </p:sp>
      <p:sp>
        <p:nvSpPr>
          <p:cNvPr id="82" name="Google Shape;82;p17"/>
          <p:cNvSpPr txBox="1"/>
          <p:nvPr>
            <p:ph idx="1" type="body"/>
          </p:nvPr>
        </p:nvSpPr>
        <p:spPr>
          <a:xfrm>
            <a:off x="311700" y="110702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/>
              <a:t>Watch the video as </a:t>
            </a:r>
            <a:r>
              <a:rPr lang="en" sz="2400"/>
              <a:t>many</a:t>
            </a:r>
            <a:r>
              <a:rPr lang="en" sz="2400"/>
              <a:t> times as you need. If you </a:t>
            </a:r>
            <a:r>
              <a:rPr lang="en" sz="2400"/>
              <a:t>don't</a:t>
            </a:r>
            <a:r>
              <a:rPr lang="en" sz="2400"/>
              <a:t> watch the video and understand it you will have hard time understanding the upcoming lessons </a:t>
            </a:r>
            <a:endParaRPr sz="2400"/>
          </a:p>
        </p:txBody>
      </p:sp>
      <p:sp>
        <p:nvSpPr>
          <p:cNvPr id="83" name="Google Shape;83;p17"/>
          <p:cNvSpPr txBox="1"/>
          <p:nvPr>
            <p:ph idx="2" type="body"/>
          </p:nvPr>
        </p:nvSpPr>
        <p:spPr>
          <a:xfrm>
            <a:off x="4749075" y="110702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u="sng">
                <a:solidFill>
                  <a:schemeClr val="hlink"/>
                </a:solidFill>
                <a:hlinkClick r:id="rId3"/>
              </a:rPr>
              <a:t>       </a:t>
            </a:r>
            <a:endParaRPr/>
          </a:p>
          <a:p>
            <a:pPr indent="-317500" lvl="0" marL="457200" rtl="0" algn="l">
              <a:spcBef>
                <a:spcPts val="1600"/>
              </a:spcBef>
              <a:spcAft>
                <a:spcPts val="0"/>
              </a:spcAft>
              <a:buSzPts val="1400"/>
              <a:buChar char="●"/>
            </a:pPr>
            <a:r>
              <a:rPr lang="en" u="sng">
                <a:solidFill>
                  <a:schemeClr val="hlink"/>
                </a:solidFill>
                <a:hlinkClick r:id="rId4"/>
              </a:rPr>
              <a:t>https://fast.wistia.net/embed/iframe/h6wh7fgajx?videoFoam=true&amp;playerColor=ff0000&amp;time=63m21s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00"/>
                </a:highlight>
              </a:rPr>
              <a:t> Watch lesson  21 and complete all the tasks on a separate piece of paper. </a:t>
            </a:r>
            <a:endParaRPr>
              <a:highlight>
                <a:srgbClr val="00FF00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>
                <a:highlight>
                  <a:srgbClr val="FFFF00"/>
                </a:highlight>
              </a:rPr>
              <a:t>I want you to take a picture of your Succeed  lesson 21 and send it via Remind.  </a:t>
            </a:r>
            <a:r>
              <a:rPr lang="en">
                <a:highlight>
                  <a:srgbClr val="FF0000"/>
                </a:highlight>
              </a:rPr>
              <a:t>Also the application problem. And the 6 tasks in the video </a:t>
            </a:r>
            <a:endParaRPr>
              <a:highlight>
                <a:srgbClr val="FF0000"/>
              </a:highligh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Succeed Problems</a:t>
            </a:r>
            <a:endParaRPr/>
          </a:p>
        </p:txBody>
      </p:sp>
      <p:sp>
        <p:nvSpPr>
          <p:cNvPr id="89" name="Google Shape;89;p18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0" marL="457200" rtl="0" algn="l">
              <a:spcBef>
                <a:spcPts val="160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Work on your Succeed problems! Read </a:t>
            </a:r>
            <a:r>
              <a:rPr lang="en"/>
              <a:t>the</a:t>
            </a:r>
            <a:r>
              <a:rPr lang="en"/>
              <a:t> problems more than one time so you </a:t>
            </a:r>
            <a:r>
              <a:rPr lang="en"/>
              <a:t>understand</a:t>
            </a:r>
            <a:r>
              <a:rPr lang="en"/>
              <a:t> them. The problems are not hard! </a:t>
            </a:r>
            <a:endParaRPr/>
          </a:p>
        </p:txBody>
      </p:sp>
      <p:sp>
        <p:nvSpPr>
          <p:cNvPr id="90" name="Google Shape;90;p18"/>
          <p:cNvSpPr txBox="1"/>
          <p:nvPr>
            <p:ph idx="2" type="body"/>
          </p:nvPr>
        </p:nvSpPr>
        <p:spPr>
          <a:xfrm>
            <a:off x="4832400" y="110502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If you do not have the book click on this </a:t>
            </a:r>
            <a:r>
              <a:rPr lang="en" u="sng">
                <a:solidFill>
                  <a:schemeClr val="hlink"/>
                </a:solidFill>
                <a:hlinkClick r:id="rId3"/>
              </a:rPr>
              <a:t>link </a:t>
            </a:r>
            <a:r>
              <a:rPr lang="en"/>
              <a:t> scroll to lesson </a:t>
            </a:r>
            <a:r>
              <a:rPr lang="en">
                <a:highlight>
                  <a:srgbClr val="FFFF00"/>
                </a:highlight>
              </a:rPr>
              <a:t>21</a:t>
            </a:r>
            <a:endParaRPr>
              <a:highlight>
                <a:srgbClr val="FFFF00"/>
              </a:highlight>
            </a:endParaRPr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Google meet Class  Discussion </a:t>
            </a:r>
            <a:endParaRPr/>
          </a:p>
        </p:txBody>
      </p:sp>
      <p:pic>
        <p:nvPicPr>
          <p:cNvPr id="96" name="Google Shape;96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170125"/>
            <a:ext cx="8416700" cy="382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Google Meet  Class Discussion </a:t>
            </a:r>
            <a:endParaRPr/>
          </a:p>
        </p:txBody>
      </p:sp>
      <p:sp>
        <p:nvSpPr>
          <p:cNvPr id="102" name="Google Shape;102;p20"/>
          <p:cNvSpPr txBox="1"/>
          <p:nvPr/>
        </p:nvSpPr>
        <p:spPr>
          <a:xfrm>
            <a:off x="889625" y="1717900"/>
            <a:ext cx="6606000" cy="27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      </a:t>
            </a:r>
            <a:r>
              <a:rPr lang="en" u="sng">
                <a:solidFill>
                  <a:schemeClr val="hlink"/>
                </a:solidFill>
                <a:hlinkClick r:id="rId3"/>
              </a:rPr>
              <a:t>https://youtu.be/5CeBlu260Rw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      </a:t>
            </a:r>
            <a:r>
              <a:rPr lang="en" u="sng">
                <a:solidFill>
                  <a:schemeClr val="hlink"/>
                </a:solidFill>
                <a:hlinkClick r:id="rId4"/>
              </a:rPr>
              <a:t>https://youtu.be/wPZIa3SjPF0</a:t>
            </a:r>
            <a:endParaRPr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