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39d0a3554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39d0a355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379802e5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379802e5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379802e5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379802e5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R3lQMTFPTk1sNW8" TargetMode="External"/><Relationship Id="rId4" Type="http://schemas.openxmlformats.org/officeDocument/2006/relationships/hyperlink" Target="https://gm.greatminds.org/kotg-em/knowledge-for-grade-5-em-m5-l18?wchannelid=54xj833luu&amp;wvideoid=gi944snpmx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m.greatminds.org/kotg-em/knowledge-for-grade-5-em-m5-l19?wchannelid=ywkako8ktu&amp;wvideoid=b4yo9mzw2i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fast.wistia.net/embed/iframe/9jr1ua3jl4?videoFoam=true&amp;playerColor=ff0000&amp;time=40m40s" TargetMode="External"/><Relationship Id="rId4" Type="http://schemas.openxmlformats.org/officeDocument/2006/relationships/hyperlink" Target="https://gm.greatminds.org/kotg-em/knowledge-for-grade-5-em-m5-l19?wchannelid=ywkako8ktu&amp;wvideoid=ks509slm2j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rive.google.com/file/d/1cm6wrjhImRBL0JjBW7qWWa7gkT6BQ9uA/view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youtu.be/5CeBlu260Rw" TargetMode="External"/><Relationship Id="rId4" Type="http://schemas.openxmlformats.org/officeDocument/2006/relationships/hyperlink" Target="https://youtu.be/wPZIa3SjP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draw a kite and a square to clarify their attributes, and </a:t>
            </a:r>
            <a:r>
              <a:rPr lang="en" sz="1800"/>
              <a:t>define</a:t>
            </a:r>
            <a:r>
              <a:rPr lang="en" sz="1800"/>
              <a:t> kites and squares based on those attributes.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18 problems in my Succeed book by defining the </a:t>
            </a:r>
            <a:r>
              <a:rPr lang="en" sz="1800"/>
              <a:t>attributes</a:t>
            </a:r>
            <a:r>
              <a:rPr lang="en" sz="1800"/>
              <a:t> of kites and squares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19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18 Answer Key/ Feedback 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93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>
                <a:highlight>
                  <a:srgbClr val="FFFF00"/>
                </a:highlight>
              </a:rPr>
              <a:t>Lesson 18 : Answers for the problems you worked on yesterday !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Clickhere: </a:t>
            </a:r>
            <a:r>
              <a:rPr b="1" lang="en" u="sng">
                <a:solidFill>
                  <a:schemeClr val="hlink"/>
                </a:solidFill>
                <a:hlinkClick r:id="rId3"/>
              </a:rPr>
              <a:t>https://drive.google.com/open?id=0B29R1_6nLoEtR3lQMTFPTk1sNW8</a:t>
            </a:r>
            <a:endParaRPr b="1">
              <a:highlight>
                <a:srgbClr val="FFFF00"/>
              </a:highlight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highlight>
                  <a:srgbClr val="00FF00"/>
                </a:highlight>
              </a:rPr>
              <a:t>Lesson 18 Application video . This video will further explain what we talked about during our meeting ! I love it!. I will be </a:t>
            </a:r>
            <a:r>
              <a:rPr lang="en">
                <a:highlight>
                  <a:srgbClr val="00FF00"/>
                </a:highlight>
              </a:rPr>
              <a:t>posting</a:t>
            </a:r>
            <a:r>
              <a:rPr lang="en">
                <a:highlight>
                  <a:srgbClr val="00FF00"/>
                </a:highlight>
              </a:rPr>
              <a:t> old application problem videos so you get more smarter !!!! I am </a:t>
            </a:r>
            <a:r>
              <a:rPr lang="en">
                <a:highlight>
                  <a:srgbClr val="00FF00"/>
                </a:highlight>
              </a:rPr>
              <a:t>excited</a:t>
            </a:r>
            <a:r>
              <a:rPr lang="en">
                <a:highlight>
                  <a:srgbClr val="00FF00"/>
                </a:highlight>
              </a:rPr>
              <a:t> that is All !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00"/>
                </a:highlight>
              </a:rPr>
              <a:t> Click here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4"/>
              </a:rPr>
              <a:t>https://gm.greatminds.org/kotg-em/knowledge-for-grade-5-em-m5-l18?wchannelid=54xj833luu&amp;wvideoid=gi944snpmx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Fluency Practice !  New addition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116250" y="1152475"/>
            <a:ext cx="3999900" cy="25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Fluency Practice Starts at min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https://gm.greatminds.org/kotg-em/knowledge-for-grade-5-em-m5-l19?wchannelid=ywkako8ktu&amp;wvideoid=b4yo9mzw2i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Watch </a:t>
            </a:r>
            <a:r>
              <a:rPr lang="en"/>
              <a:t>the</a:t>
            </a:r>
            <a:r>
              <a:rPr lang="en"/>
              <a:t> fluency activity and work out </a:t>
            </a:r>
            <a:r>
              <a:rPr lang="en"/>
              <a:t>the</a:t>
            </a:r>
            <a:r>
              <a:rPr lang="en"/>
              <a:t> problems in </a:t>
            </a:r>
            <a:r>
              <a:rPr lang="en"/>
              <a:t>your</a:t>
            </a:r>
            <a:r>
              <a:rPr lang="en"/>
              <a:t> math journal . I will be be </a:t>
            </a:r>
            <a:r>
              <a:rPr lang="en"/>
              <a:t>discussing</a:t>
            </a:r>
            <a:r>
              <a:rPr lang="en"/>
              <a:t> them in our future meeting.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Great Learning </a:t>
            </a:r>
            <a:r>
              <a:rPr lang="en"/>
              <a:t>opportunity</a:t>
            </a:r>
            <a:r>
              <a:rPr lang="en"/>
              <a:t> </a:t>
            </a:r>
            <a:r>
              <a:rPr lang="en"/>
              <a:t>don't</a:t>
            </a:r>
            <a:r>
              <a:rPr lang="en"/>
              <a:t> miss out on it !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100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19 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r>
              <a:rPr lang="en" sz="1400">
                <a:solidFill>
                  <a:schemeClr val="dk2"/>
                </a:solidFill>
                <a:highlight>
                  <a:srgbClr val="00FFFF"/>
                </a:highlight>
              </a:rPr>
              <a:t>Remember! Integrity is doing the right thing when no one is watching!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349800" y="1569800"/>
            <a:ext cx="3617700" cy="33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The teacher asked her class to draw parallelograms that are rectangles. </a:t>
            </a: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Kylie drew Figure 1,</a:t>
            </a:r>
            <a:r>
              <a:rPr lang="en" sz="1800">
                <a:solidFill>
                  <a:schemeClr val="dk1"/>
                </a:solidFill>
              </a:rPr>
              <a:t> and </a:t>
            </a: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Zach drew Figure 2</a:t>
            </a:r>
            <a:r>
              <a:rPr lang="en" sz="1800">
                <a:solidFill>
                  <a:schemeClr val="dk1"/>
                </a:solidFill>
              </a:rPr>
              <a:t>. Zach agrees that Kylie has drawn a parallelogram but says that it is not a rectangle. Is he correct? Use properties to justify your answer.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4192975" y="1544600"/>
            <a:ext cx="4521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00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7325" y="1983550"/>
            <a:ext cx="4610100" cy="133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19 Concept Development 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84" name="Google Shape;84;p17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       </a:t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https://gm.greatminds.org/kotg-em/knowledge-for-grade-5-em-m5-l19?wchannelid=ywkako8ktu&amp;wvideoid=ks509slm2j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Watch lesson  19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19 and send it via Remind.  </a:t>
            </a:r>
            <a:r>
              <a:rPr lang="en">
                <a:highlight>
                  <a:srgbClr val="FF0000"/>
                </a:highlight>
              </a:rPr>
              <a:t>Also the application problem. </a:t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91" name="Google Shape;91;p18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</a:t>
            </a:r>
            <a:r>
              <a:rPr lang="en">
                <a:highlight>
                  <a:srgbClr val="FFFF00"/>
                </a:highlight>
              </a:rPr>
              <a:t>19</a:t>
            </a:r>
            <a:endParaRPr>
              <a:highlight>
                <a:srgbClr val="FFFF00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Class  Discussion </a:t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416700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 Class Discussion </a:t>
            </a:r>
            <a:endParaRPr/>
          </a:p>
        </p:txBody>
      </p:sp>
      <p:sp>
        <p:nvSpPr>
          <p:cNvPr id="103" name="Google Shape;103;p20"/>
          <p:cNvSpPr txBox="1"/>
          <p:nvPr/>
        </p:nvSpPr>
        <p:spPr>
          <a:xfrm>
            <a:off x="889625" y="1717900"/>
            <a:ext cx="6606000" cy="27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https://youtu.be/5CeBlu260Rw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https://youtu.be/wPZIa3SjPF0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