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e40338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1e40338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39d0a3554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39d0a3554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1e403388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1e403388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1e403388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1e403388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1e403388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1e403388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379802e5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379802e5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379802e5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7379802e5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open?id=0B29R1_6nLoEtUVpLcS1Yc09kcWM" TargetMode="External"/><Relationship Id="rId4" Type="http://schemas.openxmlformats.org/officeDocument/2006/relationships/hyperlink" Target="https://gm.greatminds.org/kotg-em/knowledge-for-grade-5-em-m5-l17?wchannelid=7ohcxhymrh&amp;wvideoid=wapdv1i55z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gm.greatminds.org/en-us/knowledge-for-grade-5-em-m5l1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fast.wistia.net/embed/iframe/9jr1ua3jl4?videoFoam=true&amp;playerColor=ff0000&amp;time=40m40s" TargetMode="External"/><Relationship Id="rId4" Type="http://schemas.openxmlformats.org/officeDocument/2006/relationships/hyperlink" Target="https://fast.wistia.net/embed/iframe/h6wh7fgajx?videoFoam=true&amp;playerColor=ff0000&amp;time=5m11s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rive.google.com/file/d/1cm6wrjhImRBL0JjBW7qWWa7gkT6BQ9uA/view?usp=sharing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youtu.be/5CeBlu260Rw" TargetMode="External"/><Relationship Id="rId4" Type="http://schemas.openxmlformats.org/officeDocument/2006/relationships/hyperlink" Target="https://youtu.be/wPZIa3SjPF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12675"/>
            <a:ext cx="8520600" cy="146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Content Objectives</a:t>
            </a:r>
            <a:r>
              <a:rPr lang="en" sz="1800"/>
              <a:t> : I can draw a rectangles and a </a:t>
            </a:r>
            <a:r>
              <a:rPr lang="en" sz="1800"/>
              <a:t>rhombuses</a:t>
            </a:r>
            <a:r>
              <a:rPr lang="en" sz="1800"/>
              <a:t>  to clarify their attributes, and </a:t>
            </a:r>
            <a:r>
              <a:rPr lang="en" sz="1800"/>
              <a:t>define</a:t>
            </a:r>
            <a:r>
              <a:rPr lang="en" sz="1800"/>
              <a:t> rectangles and rhombuses based on those attributes.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Language</a:t>
            </a:r>
            <a:r>
              <a:rPr lang="en" sz="1800">
                <a:highlight>
                  <a:srgbClr val="FFFF00"/>
                </a:highlight>
              </a:rPr>
              <a:t> Objectives:</a:t>
            </a:r>
            <a:r>
              <a:rPr lang="en" sz="1800"/>
              <a:t>  I can in writing solve lesson 18 problems in my Succeed book by defining the attributes of rectangles and rhombuses</a:t>
            </a:r>
            <a:endParaRPr sz="1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777700"/>
            <a:ext cx="8520600" cy="141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18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17 Answer Key/ Feedback 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9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</a:t>
            </a:r>
            <a:r>
              <a:rPr lang="en">
                <a:highlight>
                  <a:srgbClr val="FFFF00"/>
                </a:highlight>
              </a:rPr>
              <a:t>Lesson 17 : Answers for the problems you worked on yesterday !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 Clickhere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https://drive.google.com/open?id=0B29R1_6nLoEtUVpLcS1Yc09kcWM</a:t>
            </a:r>
            <a:endParaRPr>
              <a:highlight>
                <a:srgbClr val="FFFF00"/>
              </a:highlight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highlight>
                  <a:srgbClr val="00FF00"/>
                </a:highlight>
              </a:rPr>
              <a:t>Lesson 17 Application video . This video will further explain what we talked about during our meeting ! I love it!. I will be </a:t>
            </a:r>
            <a:r>
              <a:rPr lang="en">
                <a:highlight>
                  <a:srgbClr val="00FF00"/>
                </a:highlight>
              </a:rPr>
              <a:t>posting</a:t>
            </a:r>
            <a:r>
              <a:rPr lang="en">
                <a:highlight>
                  <a:srgbClr val="00FF00"/>
                </a:highlight>
              </a:rPr>
              <a:t> old application problem videos so you get more smarter !!!! I am </a:t>
            </a:r>
            <a:r>
              <a:rPr lang="en">
                <a:highlight>
                  <a:srgbClr val="00FF00"/>
                </a:highlight>
              </a:rPr>
              <a:t>excited</a:t>
            </a:r>
            <a:r>
              <a:rPr lang="en">
                <a:highlight>
                  <a:srgbClr val="00FF00"/>
                </a:highlight>
              </a:rPr>
              <a:t> that is All ! 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00FF00"/>
                </a:highlight>
              </a:rPr>
              <a:t> Click here </a:t>
            </a:r>
            <a:r>
              <a:rPr lang="en" sz="1200" u="sng">
                <a:solidFill>
                  <a:srgbClr val="954F72"/>
                </a:solidFill>
                <a:hlinkClick r:id="rId4"/>
              </a:rPr>
              <a:t>https://gm.greatminds.org/kotg-em/knowledge-for-grade-5-em-m5-l17?wchannelid=7ohcxhymrh&amp;wvideoid=wapdv1i55z</a:t>
            </a:r>
            <a:endParaRPr sz="1200" u="sng">
              <a:solidFill>
                <a:srgbClr val="954F7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 u="sng">
              <a:solidFill>
                <a:srgbClr val="954F7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 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Check your answers </a:t>
            </a:r>
            <a:r>
              <a:rPr lang="en">
                <a:highlight>
                  <a:srgbClr val="FFFF00"/>
                </a:highlight>
              </a:rPr>
              <a:t>and make the necessary changes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Fluency Practice !  New addition 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3999900" cy="259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Fluency Practice Starts at min </a:t>
            </a:r>
            <a:r>
              <a:rPr lang="en">
                <a:highlight>
                  <a:srgbClr val="00FF00"/>
                </a:highlight>
              </a:rPr>
              <a:t>15:35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https://gm.greatminds.org/en-us/knowledge-for-grade-5-em-m5l1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Watch </a:t>
            </a:r>
            <a:r>
              <a:rPr lang="en"/>
              <a:t>the</a:t>
            </a:r>
            <a:r>
              <a:rPr lang="en"/>
              <a:t> fluency activity and work out </a:t>
            </a:r>
            <a:r>
              <a:rPr lang="en"/>
              <a:t>the</a:t>
            </a:r>
            <a:r>
              <a:rPr lang="en"/>
              <a:t> problems in </a:t>
            </a:r>
            <a:r>
              <a:rPr lang="en"/>
              <a:t>your</a:t>
            </a:r>
            <a:r>
              <a:rPr lang="en"/>
              <a:t> math journal . I will be be </a:t>
            </a:r>
            <a:r>
              <a:rPr lang="en"/>
              <a:t>discussing</a:t>
            </a:r>
            <a:r>
              <a:rPr lang="en"/>
              <a:t> them in our future meeting.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Great Learning </a:t>
            </a:r>
            <a:r>
              <a:rPr lang="en"/>
              <a:t>opportunity</a:t>
            </a:r>
            <a:r>
              <a:rPr lang="en"/>
              <a:t> </a:t>
            </a:r>
            <a:r>
              <a:rPr lang="en"/>
              <a:t>don't</a:t>
            </a:r>
            <a:r>
              <a:rPr lang="en"/>
              <a:t> miss out on it !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</a:t>
            </a:r>
            <a:r>
              <a:rPr lang="en"/>
              <a:t> Problem Lesson 17 </a:t>
            </a:r>
            <a:r>
              <a:rPr lang="en">
                <a:highlight>
                  <a:srgbClr val="FF0000"/>
                </a:highlight>
              </a:rPr>
              <a:t>Submit your answer via Remind or text message </a:t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/>
        </p:nvSpPr>
        <p:spPr>
          <a:xfrm>
            <a:off x="349800" y="1569800"/>
            <a:ext cx="3617700" cy="336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How many 2-inch cubes are needed to build a rectangular prism that measures 10 inches by 14 inches by 6 inches?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highlight>
                  <a:srgbClr val="FFFF00"/>
                </a:highlight>
              </a:rPr>
              <a:t>Draw a picture of a cube to help you!( hint) </a:t>
            </a:r>
            <a:r>
              <a:rPr lang="en" sz="1800">
                <a:solidFill>
                  <a:schemeClr val="dk1"/>
                </a:solidFill>
                <a:highlight>
                  <a:srgbClr val="FFFF00"/>
                </a:highlight>
              </a:rPr>
              <a:t>partition</a:t>
            </a:r>
            <a:r>
              <a:rPr lang="en" sz="1800">
                <a:solidFill>
                  <a:schemeClr val="dk1"/>
                </a:solidFill>
                <a:highlight>
                  <a:srgbClr val="FFFF00"/>
                </a:highlight>
              </a:rPr>
              <a:t> the sides as if you are placing 2 inch cubes inside! </a:t>
            </a:r>
            <a:endParaRPr sz="18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  <p:sp>
        <p:nvSpPr>
          <p:cNvPr id="76" name="Google Shape;76;p16"/>
          <p:cNvSpPr txBox="1"/>
          <p:nvPr>
            <p:ph idx="2" type="body"/>
          </p:nvPr>
        </p:nvSpPr>
        <p:spPr>
          <a:xfrm>
            <a:off x="4781275" y="154460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Do it on your own ! do not copy the answer. I will be posting a video of the solution on </a:t>
            </a:r>
            <a:r>
              <a:rPr lang="en"/>
              <a:t>tomorrow’s</a:t>
            </a:r>
            <a:r>
              <a:rPr lang="en"/>
              <a:t> lesson. Also , you can call me to work on it with me. I want to see your </a:t>
            </a:r>
            <a:r>
              <a:rPr lang="en"/>
              <a:t>thinking</a:t>
            </a:r>
            <a:r>
              <a:rPr lang="en"/>
              <a:t>!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>
                <a:highlight>
                  <a:srgbClr val="00FFFF"/>
                </a:highlight>
              </a:rPr>
              <a:t>Remember! </a:t>
            </a:r>
            <a:r>
              <a:rPr lang="en">
                <a:highlight>
                  <a:srgbClr val="00FFFF"/>
                </a:highlight>
              </a:rPr>
              <a:t>Integrity</a:t>
            </a:r>
            <a:r>
              <a:rPr lang="en">
                <a:highlight>
                  <a:srgbClr val="00FFFF"/>
                </a:highlight>
              </a:rPr>
              <a:t> is doing </a:t>
            </a:r>
            <a:r>
              <a:rPr lang="en">
                <a:highlight>
                  <a:srgbClr val="00FFFF"/>
                </a:highlight>
              </a:rPr>
              <a:t>the</a:t>
            </a:r>
            <a:r>
              <a:rPr lang="en">
                <a:highlight>
                  <a:srgbClr val="00FFFF"/>
                </a:highlight>
              </a:rPr>
              <a:t> right thing when no one is watching!</a:t>
            </a:r>
            <a:endParaRPr>
              <a:highlight>
                <a:srgbClr val="00FFFF"/>
              </a:highlight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>
                <a:highlight>
                  <a:srgbClr val="00FFFF"/>
                </a:highlight>
              </a:rPr>
              <a:t>Remember! Y</a:t>
            </a:r>
            <a:r>
              <a:rPr lang="en">
                <a:highlight>
                  <a:srgbClr val="00FFFF"/>
                </a:highlight>
              </a:rPr>
              <a:t>ou</a:t>
            </a:r>
            <a:r>
              <a:rPr lang="en">
                <a:highlight>
                  <a:srgbClr val="00FFFF"/>
                </a:highlight>
              </a:rPr>
              <a:t> will get credit if you submit your work </a:t>
            </a:r>
            <a:r>
              <a:rPr lang="en">
                <a:highlight>
                  <a:srgbClr val="00FFFF"/>
                </a:highlight>
              </a:rPr>
              <a:t>even</a:t>
            </a:r>
            <a:r>
              <a:rPr lang="en">
                <a:highlight>
                  <a:srgbClr val="00FFFF"/>
                </a:highlight>
              </a:rPr>
              <a:t> if it was not correct. I will work with you as long you show efforts.</a:t>
            </a:r>
            <a:endParaRPr>
              <a:highlight>
                <a:srgbClr val="00FFFF"/>
              </a:highlight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>
                <a:highlight>
                  <a:srgbClr val="FF0000"/>
                </a:highlight>
              </a:rPr>
              <a:t>You will not get any credit if you </a:t>
            </a:r>
            <a:r>
              <a:rPr lang="en">
                <a:highlight>
                  <a:srgbClr val="FF0000"/>
                </a:highlight>
              </a:rPr>
              <a:t>don't</a:t>
            </a:r>
            <a:r>
              <a:rPr lang="en">
                <a:highlight>
                  <a:srgbClr val="FF0000"/>
                </a:highlight>
              </a:rPr>
              <a:t> do  your work or you </a:t>
            </a:r>
            <a:r>
              <a:rPr lang="en">
                <a:highlight>
                  <a:srgbClr val="FF0000"/>
                </a:highlight>
              </a:rPr>
              <a:t>plagiarize/ cheat! </a:t>
            </a:r>
            <a:r>
              <a:rPr lang="en">
                <a:highlight>
                  <a:srgbClr val="FF0000"/>
                </a:highlight>
              </a:rPr>
              <a:t>  </a:t>
            </a:r>
            <a:endParaRPr>
              <a:highlight>
                <a:srgbClr val="FF00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00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18 Concept Development 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Watch the video as </a:t>
            </a:r>
            <a:r>
              <a:rPr lang="en" sz="2400"/>
              <a:t>many</a:t>
            </a:r>
            <a:r>
              <a:rPr lang="en" sz="2400"/>
              <a:t> times as you need. If you </a:t>
            </a:r>
            <a:r>
              <a:rPr lang="en" sz="2400"/>
              <a:t>don't</a:t>
            </a:r>
            <a:r>
              <a:rPr lang="en" sz="2400"/>
              <a:t> watch the video and understand it you will have hard time understanding the upcoming lessons </a:t>
            </a:r>
            <a:endParaRPr sz="2400"/>
          </a:p>
        </p:txBody>
      </p:sp>
      <p:sp>
        <p:nvSpPr>
          <p:cNvPr id="83" name="Google Shape;83;p17"/>
          <p:cNvSpPr txBox="1"/>
          <p:nvPr>
            <p:ph idx="2" type="body"/>
          </p:nvPr>
        </p:nvSpPr>
        <p:spPr>
          <a:xfrm>
            <a:off x="4749075" y="1107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      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https://fast.wistia.net/embed/iframe/h6wh7fgajx?videoFoam=true&amp;playerColor=ff0000&amp;time=5m11s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 Watch lesson 18 starts at  </a:t>
            </a:r>
            <a:r>
              <a:rPr lang="en">
                <a:highlight>
                  <a:srgbClr val="00FF00"/>
                </a:highlight>
              </a:rPr>
              <a:t> 28:35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00FF00"/>
                </a:highlight>
              </a:rPr>
              <a:t>Watch carefully how he is drawing the rhombus! 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highlight>
                  <a:srgbClr val="FFFF00"/>
                </a:highlight>
              </a:rPr>
              <a:t>I want you to take a picture of your Succeed  lesson 18 and send it via Remind.  </a:t>
            </a:r>
            <a:r>
              <a:rPr lang="en">
                <a:highlight>
                  <a:srgbClr val="FF0000"/>
                </a:highlight>
              </a:rPr>
              <a:t>Also the application problem. </a:t>
            </a:r>
            <a:endParaRPr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Problems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 on your Succeed problems! Read </a:t>
            </a:r>
            <a:r>
              <a:rPr lang="en"/>
              <a:t>the</a:t>
            </a:r>
            <a:r>
              <a:rPr lang="en"/>
              <a:t> problems more than one time so you </a:t>
            </a:r>
            <a:r>
              <a:rPr lang="en"/>
              <a:t>understand</a:t>
            </a:r>
            <a:r>
              <a:rPr lang="en"/>
              <a:t> them. The problems are not hard! </a:t>
            </a:r>
            <a:endParaRPr/>
          </a:p>
        </p:txBody>
      </p:sp>
      <p:sp>
        <p:nvSpPr>
          <p:cNvPr id="90" name="Google Shape;90;p18"/>
          <p:cNvSpPr txBox="1"/>
          <p:nvPr>
            <p:ph idx="2" type="body"/>
          </p:nvPr>
        </p:nvSpPr>
        <p:spPr>
          <a:xfrm>
            <a:off x="4832400" y="1105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If you do not have the book click on this </a:t>
            </a:r>
            <a:r>
              <a:rPr lang="en" u="sng">
                <a:solidFill>
                  <a:schemeClr val="hlink"/>
                </a:solidFill>
                <a:hlinkClick r:id="rId3"/>
              </a:rPr>
              <a:t>link </a:t>
            </a:r>
            <a:r>
              <a:rPr lang="en"/>
              <a:t> scroll to lesson </a:t>
            </a:r>
            <a:r>
              <a:rPr lang="en">
                <a:highlight>
                  <a:srgbClr val="FFFF00"/>
                </a:highlight>
              </a:rPr>
              <a:t>19</a:t>
            </a:r>
            <a:endParaRPr>
              <a:highlight>
                <a:srgbClr val="FFFF00"/>
              </a:highlight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meet Class  Discussion </a:t>
            </a:r>
            <a:endParaRPr/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8416700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Meet  Class Discussion </a:t>
            </a:r>
            <a:endParaRPr/>
          </a:p>
        </p:txBody>
      </p:sp>
      <p:sp>
        <p:nvSpPr>
          <p:cNvPr id="102" name="Google Shape;102;p20"/>
          <p:cNvSpPr txBox="1"/>
          <p:nvPr/>
        </p:nvSpPr>
        <p:spPr>
          <a:xfrm>
            <a:off x="889625" y="1717900"/>
            <a:ext cx="6606000" cy="27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    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https://youtu.be/5CeBlu260Rw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    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https://youtu.be/wPZIa3SjPF0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