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1e403388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1e403388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71e4033889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71e4033889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71e4033889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71e4033889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71e4033889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71e4033889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7379802e5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7379802e5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7379802e53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7379802e53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rive.google.com/open?id=0B29R1_6nLoEtTVEyNFpYTzNEanM" TargetMode="External"/><Relationship Id="rId4" Type="http://schemas.openxmlformats.org/officeDocument/2006/relationships/hyperlink" Target="http://www.oakdale.k12.ca.us/cms/page_view?d=x&amp;piid=&amp;vpid=1428998220348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fast.wistia.net/embed/iframe/9jr1ua3jl4?videoFoam=true&amp;playerColor=ff0000&amp;time=40m40s" TargetMode="External"/><Relationship Id="rId4" Type="http://schemas.openxmlformats.org/officeDocument/2006/relationships/hyperlink" Target="https://fast.wistia.net/embed/iframe/h6wh7fgajx?videoFoam=true&amp;playerColor=ff0000&amp;time=5m11s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drive.google.com/file/d/1cm6wrjhImRBL0JjBW7qWWa7gkT6BQ9uA/view?usp=sharing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youtu.be/5CeBlu260Rw" TargetMode="External"/><Relationship Id="rId4" Type="http://schemas.openxmlformats.org/officeDocument/2006/relationships/hyperlink" Target="https://youtu.be/wPZIa3SjPF0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312675"/>
            <a:ext cx="8520600" cy="146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highlight>
                  <a:srgbClr val="FFFF00"/>
                </a:highlight>
              </a:rPr>
              <a:t>Content Objectives</a:t>
            </a:r>
            <a:r>
              <a:rPr lang="en" sz="1800"/>
              <a:t> : I can draw a parallelogram to clarify their attributes, and </a:t>
            </a:r>
            <a:r>
              <a:rPr lang="en" sz="1800"/>
              <a:t>define</a:t>
            </a:r>
            <a:r>
              <a:rPr lang="en" sz="1800"/>
              <a:t> </a:t>
            </a:r>
            <a:r>
              <a:rPr lang="en" sz="1800"/>
              <a:t>parallelograms</a:t>
            </a:r>
            <a:r>
              <a:rPr lang="en" sz="1800"/>
              <a:t> based on those attributes. 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highlight>
                  <a:srgbClr val="FFFF00"/>
                </a:highlight>
              </a:rPr>
              <a:t>Language</a:t>
            </a:r>
            <a:r>
              <a:rPr lang="en" sz="1800">
                <a:highlight>
                  <a:srgbClr val="FFFF00"/>
                </a:highlight>
              </a:rPr>
              <a:t> Objectives:</a:t>
            </a:r>
            <a:r>
              <a:rPr lang="en" sz="1800"/>
              <a:t>  I can in writing solve lesson 17 problems in my Succeed book by defining the attributes of </a:t>
            </a:r>
            <a:r>
              <a:rPr lang="en" sz="1800"/>
              <a:t>parallelogram</a:t>
            </a:r>
            <a:endParaRPr sz="18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777700"/>
            <a:ext cx="8520600" cy="141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17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16 Answer Key 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87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 </a:t>
            </a:r>
            <a:r>
              <a:rPr lang="en">
                <a:highlight>
                  <a:srgbClr val="FFFF00"/>
                </a:highlight>
              </a:rPr>
              <a:t>PDF shows you all the problems </a:t>
            </a:r>
            <a:endParaRPr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https://drive.google.com/open?id=0B29R1_6nLoEtTVEyNFpYTzNEanM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>
                <a:highlight>
                  <a:srgbClr val="FFFF00"/>
                </a:highlight>
              </a:rPr>
              <a:t>Video  only shows two problems </a:t>
            </a:r>
            <a:endParaRPr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http://www.oakdale.k12.ca.us/cms/page_view?d=x&amp;piid=&amp;vpid=1428998220348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Check your answers </a:t>
            </a:r>
            <a:r>
              <a:rPr lang="en">
                <a:highlight>
                  <a:srgbClr val="FFFF00"/>
                </a:highlight>
              </a:rPr>
              <a:t>and make the necessary changes 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Application</a:t>
            </a:r>
            <a:r>
              <a:rPr lang="en"/>
              <a:t> Problem Lesson 17 </a:t>
            </a:r>
            <a:r>
              <a:rPr lang="en">
                <a:highlight>
                  <a:srgbClr val="FF0000"/>
                </a:highlight>
              </a:rPr>
              <a:t>Submit your answer via Remind or text message </a:t>
            </a:r>
            <a:endParaRPr>
              <a:highlight>
                <a:srgbClr val="FF0000"/>
              </a:highlight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/>
        </p:nvSpPr>
        <p:spPr>
          <a:xfrm>
            <a:off x="349800" y="1569800"/>
            <a:ext cx="3617700" cy="336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</a:rPr>
              <a:t>Ava drew the quadrilateral below and called it a trapezoid. Adam said Ava is wrong. Explain how a set square can be used to determine who is correct. </a:t>
            </a:r>
            <a:r>
              <a:rPr lang="en" sz="1800">
                <a:solidFill>
                  <a:schemeClr val="dk1"/>
                </a:solidFill>
                <a:highlight>
                  <a:srgbClr val="FFFF00"/>
                </a:highlight>
              </a:rPr>
              <a:t>Support your answer using the properties of trapezoids.</a:t>
            </a:r>
            <a:endParaRPr sz="1800">
              <a:solidFill>
                <a:schemeClr val="dk1"/>
              </a:solidFill>
              <a:highlight>
                <a:srgbClr val="FFFF00"/>
              </a:highlight>
            </a:endParaRPr>
          </a:p>
        </p:txBody>
      </p:sp>
      <p:sp>
        <p:nvSpPr>
          <p:cNvPr id="69" name="Google Shape;69;p15"/>
          <p:cNvSpPr txBox="1"/>
          <p:nvPr>
            <p:ph idx="2" type="body"/>
          </p:nvPr>
        </p:nvSpPr>
        <p:spPr>
          <a:xfrm>
            <a:off x="4781275" y="1544600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5"/>
          <p:cNvSpPr/>
          <p:nvPr/>
        </p:nvSpPr>
        <p:spPr>
          <a:xfrm>
            <a:off x="5475425" y="2362500"/>
            <a:ext cx="3261475" cy="2222825"/>
          </a:xfrm>
          <a:custGeom>
            <a:rect b="b" l="l" r="r" t="t"/>
            <a:pathLst>
              <a:path extrusionOk="0" h="88913" w="130459">
                <a:moveTo>
                  <a:pt x="18027" y="0"/>
                </a:moveTo>
                <a:lnTo>
                  <a:pt x="130459" y="0"/>
                </a:lnTo>
                <a:lnTo>
                  <a:pt x="114883" y="58130"/>
                </a:lnTo>
                <a:lnTo>
                  <a:pt x="0" y="88913"/>
                </a:lnTo>
                <a:close/>
              </a:path>
            </a:pathLst>
          </a:custGeom>
          <a:noFill/>
          <a:ln cap="flat" cmpd="sng" w="28575">
            <a:solidFill>
              <a:srgbClr val="595959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14 Concept Development </a:t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/>
              <a:t>Watch the video as </a:t>
            </a:r>
            <a:r>
              <a:rPr lang="en" sz="2400"/>
              <a:t>many</a:t>
            </a:r>
            <a:r>
              <a:rPr lang="en" sz="2400"/>
              <a:t> times as you need. If you </a:t>
            </a:r>
            <a:r>
              <a:rPr lang="en" sz="2400"/>
              <a:t>don't</a:t>
            </a:r>
            <a:r>
              <a:rPr lang="en" sz="2400"/>
              <a:t> watch the video and understand it you will have hard time understanding the upcoming lessons </a:t>
            </a:r>
            <a:endParaRPr sz="2400"/>
          </a:p>
        </p:txBody>
      </p:sp>
      <p:sp>
        <p:nvSpPr>
          <p:cNvPr id="77" name="Google Shape;77;p16"/>
          <p:cNvSpPr txBox="1"/>
          <p:nvPr>
            <p:ph idx="2" type="body"/>
          </p:nvPr>
        </p:nvSpPr>
        <p:spPr>
          <a:xfrm>
            <a:off x="4749075" y="110702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100" u="sng">
                <a:solidFill>
                  <a:schemeClr val="hlink"/>
                </a:solidFill>
                <a:hlinkClick r:id="rId3"/>
              </a:rPr>
              <a:t>       </a:t>
            </a:r>
            <a:r>
              <a:rPr lang="en" u="sng">
                <a:solidFill>
                  <a:schemeClr val="hlink"/>
                </a:solidFill>
                <a:hlinkClick r:id="rId4"/>
              </a:rPr>
              <a:t>https://fast.wistia.net/embed/iframe/h6wh7fgajx?videoFoam=true&amp;playerColor=ff0000&amp;time=5m11s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00"/>
                </a:highlight>
              </a:rPr>
              <a:t> Watch lesson 17 starts at  </a:t>
            </a:r>
            <a:r>
              <a:rPr lang="en">
                <a:highlight>
                  <a:srgbClr val="00FF00"/>
                </a:highlight>
              </a:rPr>
              <a:t> 18:55</a:t>
            </a:r>
            <a:endParaRPr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highlight>
                  <a:srgbClr val="FFFF00"/>
                </a:highlight>
              </a:rPr>
              <a:t>I want you to take a picture of your Succeed  lesson 17 and send it via Remind.  </a:t>
            </a:r>
            <a:r>
              <a:rPr lang="en">
                <a:highlight>
                  <a:srgbClr val="FF0000"/>
                </a:highlight>
              </a:rPr>
              <a:t>Also the application problem. </a:t>
            </a:r>
            <a:endParaRPr>
              <a:highlight>
                <a:srgbClr val="FF0000"/>
              </a:highligh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Succeed Problems</a:t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Work on your Succeed problems! Read </a:t>
            </a:r>
            <a:r>
              <a:rPr lang="en"/>
              <a:t>the</a:t>
            </a:r>
            <a:r>
              <a:rPr lang="en"/>
              <a:t> problems more than one time so you </a:t>
            </a:r>
            <a:r>
              <a:rPr lang="en"/>
              <a:t>understand</a:t>
            </a:r>
            <a:r>
              <a:rPr lang="en"/>
              <a:t> them. The problems are not hard! </a:t>
            </a:r>
            <a:endParaRPr/>
          </a:p>
        </p:txBody>
      </p:sp>
      <p:sp>
        <p:nvSpPr>
          <p:cNvPr id="84" name="Google Shape;84;p17"/>
          <p:cNvSpPr txBox="1"/>
          <p:nvPr>
            <p:ph idx="2" type="body"/>
          </p:nvPr>
        </p:nvSpPr>
        <p:spPr>
          <a:xfrm>
            <a:off x="4832400" y="110502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If you do not have the book click on this </a:t>
            </a:r>
            <a:r>
              <a:rPr lang="en" u="sng">
                <a:solidFill>
                  <a:schemeClr val="hlink"/>
                </a:solidFill>
                <a:hlinkClick r:id="rId3"/>
              </a:rPr>
              <a:t>link </a:t>
            </a:r>
            <a:r>
              <a:rPr lang="en"/>
              <a:t> scroll to lesson </a:t>
            </a:r>
            <a:r>
              <a:rPr lang="en">
                <a:highlight>
                  <a:srgbClr val="FFFF00"/>
                </a:highlight>
              </a:rPr>
              <a:t>17</a:t>
            </a:r>
            <a:endParaRPr>
              <a:highlight>
                <a:srgbClr val="FFFF00"/>
              </a:highlight>
            </a:endParaRPr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Google meet Class  Discussion </a:t>
            </a:r>
            <a:endParaRPr/>
          </a:p>
        </p:txBody>
      </p:sp>
      <p:pic>
        <p:nvPicPr>
          <p:cNvPr id="90" name="Google Shape;9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170125"/>
            <a:ext cx="8416700" cy="382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Google Meet  Class Discussion </a:t>
            </a:r>
            <a:endParaRPr/>
          </a:p>
        </p:txBody>
      </p:sp>
      <p:sp>
        <p:nvSpPr>
          <p:cNvPr id="96" name="Google Shape;96;p19"/>
          <p:cNvSpPr txBox="1"/>
          <p:nvPr/>
        </p:nvSpPr>
        <p:spPr>
          <a:xfrm>
            <a:off x="889625" y="1717900"/>
            <a:ext cx="6606000" cy="27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     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https://youtu.be/5CeBlu260Rw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      </a:t>
            </a:r>
            <a:r>
              <a:rPr lang="en" u="sng">
                <a:solidFill>
                  <a:schemeClr val="hlink"/>
                </a:solidFill>
                <a:hlinkClick r:id="rId4"/>
              </a:rPr>
              <a:t>https://youtu.be/wPZIa3SjPF0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