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1e403388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1e403388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71e4033889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71e4033889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71e4033889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71e4033889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71e4033889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71e4033889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oakdale.k12.ca.us/cms/page_view?d=x&amp;piid=&amp;vpid=1428998219191" TargetMode="External"/><Relationship Id="rId4" Type="http://schemas.openxmlformats.org/officeDocument/2006/relationships/hyperlink" Target="https://drive.google.com/open?id=0B29R1_6nLoEtV1owbmdOZnZ3M3M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fast.wistia.net/embed/iframe/9jr1ua3jl4?videoFoam=true&amp;playerColor=ff0000&amp;time=40m40s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drive.google.com/file/d/1cm6wrjhImRBL0JjBW7qWWa7gkT6BQ9uA/view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312675"/>
            <a:ext cx="8520600" cy="146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highlight>
                  <a:srgbClr val="FFFF00"/>
                </a:highlight>
              </a:rPr>
              <a:t>Content Objectives</a:t>
            </a:r>
            <a:r>
              <a:rPr lang="en" sz="1800"/>
              <a:t> : I can solve real -word problems involving area of figures with fractional side lengths by using visual </a:t>
            </a:r>
            <a:r>
              <a:rPr lang="en" sz="1800"/>
              <a:t>models</a:t>
            </a:r>
            <a:r>
              <a:rPr lang="en" sz="1800"/>
              <a:t> and/or equations. 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highlight>
                  <a:srgbClr val="FFFF00"/>
                </a:highlight>
              </a:rPr>
              <a:t>Language</a:t>
            </a:r>
            <a:r>
              <a:rPr lang="en" sz="1800">
                <a:highlight>
                  <a:srgbClr val="FFFF00"/>
                </a:highlight>
              </a:rPr>
              <a:t> Objectives:</a:t>
            </a:r>
            <a:r>
              <a:rPr lang="en" sz="1800"/>
              <a:t>  I can in writing solve lesson 14 problems in my Succeed book by using </a:t>
            </a:r>
            <a:r>
              <a:rPr lang="en" sz="1800"/>
              <a:t>visual models and/or equations.</a:t>
            </a:r>
            <a:endParaRPr sz="18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777700"/>
            <a:ext cx="8520600" cy="141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14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must read </a:t>
            </a:r>
            <a:r>
              <a:rPr lang="en"/>
              <a:t>the</a:t>
            </a:r>
            <a:r>
              <a:rPr lang="en"/>
              <a:t> problem and </a:t>
            </a:r>
            <a:r>
              <a:rPr lang="en"/>
              <a:t>draw</a:t>
            </a:r>
            <a:r>
              <a:rPr lang="en"/>
              <a:t> a picture before you attempt to solve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13 Answer Key 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>
                <a:highlight>
                  <a:srgbClr val="FFFF00"/>
                </a:highlight>
              </a:rPr>
              <a:t>Video </a:t>
            </a:r>
            <a:r>
              <a:rPr lang="en">
                <a:highlight>
                  <a:srgbClr val="FFFF00"/>
                </a:highlight>
              </a:rPr>
              <a:t> only shows you the first 2 </a:t>
            </a:r>
            <a:r>
              <a:rPr lang="en"/>
              <a:t>problems.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http://www.oakdale.k12.ca.us/cms/page_view?d=x&amp;piid=&amp;vpid=1428998219191</a:t>
            </a:r>
            <a:r>
              <a:rPr lang="en"/>
              <a:t>   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 </a:t>
            </a:r>
            <a:r>
              <a:rPr lang="en">
                <a:highlight>
                  <a:srgbClr val="FFFF00"/>
                </a:highlight>
              </a:rPr>
              <a:t>PDF shows you all the problems </a:t>
            </a:r>
            <a:endParaRPr>
              <a:highlight>
                <a:srgbClr val="FFFF00"/>
              </a:highlight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https://drive.google.com/open?id=0B29R1_6nLoEtV1owbmdOZnZ3M3M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Check your answers </a:t>
            </a:r>
            <a:r>
              <a:rPr lang="en">
                <a:highlight>
                  <a:srgbClr val="FFFF00"/>
                </a:highlight>
              </a:rPr>
              <a:t>Remember when you have mixed numbers don't not change them into improper fractions use </a:t>
            </a:r>
            <a:r>
              <a:rPr lang="en">
                <a:highlight>
                  <a:srgbClr val="00FF00"/>
                </a:highlight>
              </a:rPr>
              <a:t>distributive property to multiply.</a:t>
            </a:r>
            <a:r>
              <a:rPr lang="en">
                <a:highlight>
                  <a:srgbClr val="FFFF00"/>
                </a:highlight>
              </a:rPr>
              <a:t> </a:t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97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Application</a:t>
            </a:r>
            <a:r>
              <a:rPr lang="en"/>
              <a:t> Problem Lesson 14 </a:t>
            </a:r>
            <a:r>
              <a:rPr lang="en">
                <a:highlight>
                  <a:srgbClr val="FF0000"/>
                </a:highlight>
              </a:rPr>
              <a:t>Submit your answer via Remind or text message </a:t>
            </a:r>
            <a:endParaRPr>
              <a:highlight>
                <a:srgbClr val="FF0000"/>
              </a:highlight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777675"/>
            <a:ext cx="8520600" cy="279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/>
        </p:nvSpPr>
        <p:spPr>
          <a:xfrm>
            <a:off x="349800" y="1569800"/>
            <a:ext cx="8444400" cy="336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</a:rPr>
              <a:t>Adam built a toy box for his children’s wooden blocks.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LcPeriod"/>
            </a:pPr>
            <a:r>
              <a:rPr lang="en" sz="1800">
                <a:solidFill>
                  <a:schemeClr val="dk1"/>
                </a:solidFill>
              </a:rPr>
              <a:t>If the inside dimensions of the box are 18 inches by 12 inches by 6 inches, </a:t>
            </a:r>
            <a:r>
              <a:rPr lang="en" sz="1800">
                <a:solidFill>
                  <a:schemeClr val="dk1"/>
                </a:solidFill>
                <a:highlight>
                  <a:srgbClr val="FFFF00"/>
                </a:highlight>
              </a:rPr>
              <a:t>what is the maximum number of 2-inch wooden cubes that will fit in the toy box? </a:t>
            </a:r>
            <a:endParaRPr sz="1800">
              <a:solidFill>
                <a:schemeClr val="dk1"/>
              </a:solidFill>
              <a:highlight>
                <a:srgbClr val="FFFF00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LcPeriod"/>
            </a:pPr>
            <a:r>
              <a:rPr lang="en" sz="1800">
                <a:solidFill>
                  <a:schemeClr val="dk1"/>
                </a:solidFill>
              </a:rPr>
              <a:t>What if Adam had built the box 16 inches by 9 inches by 9 inches? </a:t>
            </a:r>
            <a:r>
              <a:rPr lang="en" sz="1800">
                <a:solidFill>
                  <a:schemeClr val="dk1"/>
                </a:solidFill>
                <a:highlight>
                  <a:srgbClr val="00FF00"/>
                </a:highlight>
              </a:rPr>
              <a:t>What is the maximum number of 2-inch wooden cubes that would fit in this size box?</a:t>
            </a:r>
            <a:r>
              <a:rPr lang="en" sz="1800">
                <a:solidFill>
                  <a:schemeClr val="dk1"/>
                </a:solidFill>
                <a:highlight>
                  <a:srgbClr val="FCE5CD"/>
                </a:highlight>
              </a:rPr>
              <a:t> </a:t>
            </a:r>
            <a:endParaRPr sz="1800">
              <a:solidFill>
                <a:schemeClr val="dk1"/>
              </a:solidFill>
              <a:highlight>
                <a:srgbClr val="FCE5CD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highlight>
                <a:srgbClr val="FCE5CD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                       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14 Concept Development 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/>
              <a:t>Watch the video as </a:t>
            </a:r>
            <a:r>
              <a:rPr lang="en" sz="2400"/>
              <a:t>many</a:t>
            </a:r>
            <a:r>
              <a:rPr lang="en" sz="2400"/>
              <a:t> times as you need. If you </a:t>
            </a:r>
            <a:r>
              <a:rPr lang="en" sz="2400"/>
              <a:t>don't</a:t>
            </a:r>
            <a:r>
              <a:rPr lang="en" sz="2400"/>
              <a:t> watch the video and understand it you will have hard time understanding the upcoming lessons </a:t>
            </a:r>
            <a:endParaRPr sz="2400"/>
          </a:p>
        </p:txBody>
      </p:sp>
      <p:sp>
        <p:nvSpPr>
          <p:cNvPr id="75" name="Google Shape;75;p16"/>
          <p:cNvSpPr txBox="1"/>
          <p:nvPr>
            <p:ph idx="2" type="body"/>
          </p:nvPr>
        </p:nvSpPr>
        <p:spPr>
          <a:xfrm>
            <a:off x="4749075" y="110702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100" u="sng">
                <a:solidFill>
                  <a:schemeClr val="hlink"/>
                </a:solidFill>
                <a:hlinkClick r:id="rId3"/>
              </a:rPr>
              <a:t>Teach Eureka G5 M5 Lesson 14       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00"/>
                </a:highlight>
              </a:rPr>
              <a:t> Watch lesson 14 starts at  </a:t>
            </a:r>
            <a:r>
              <a:rPr lang="en">
                <a:highlight>
                  <a:srgbClr val="00FF00"/>
                </a:highlight>
              </a:rPr>
              <a:t>58:56  </a:t>
            </a:r>
            <a:endParaRPr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highlight>
                  <a:srgbClr val="FFFF00"/>
                </a:highlight>
              </a:rPr>
              <a:t>I want you to take a picture of your Succeed  lesson 14  and send it via Remind.  </a:t>
            </a:r>
            <a:r>
              <a:rPr lang="en">
                <a:highlight>
                  <a:srgbClr val="FF0000"/>
                </a:highlight>
              </a:rPr>
              <a:t>Also the application problem. </a:t>
            </a:r>
            <a:endParaRPr>
              <a:highlight>
                <a:srgbClr val="FF0000"/>
              </a:highligh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Succeed Problems</a:t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Work on your Succeed problems! Read </a:t>
            </a:r>
            <a:r>
              <a:rPr lang="en"/>
              <a:t>the</a:t>
            </a:r>
            <a:r>
              <a:rPr lang="en"/>
              <a:t> problems more than one time so you </a:t>
            </a:r>
            <a:r>
              <a:rPr lang="en"/>
              <a:t>understand</a:t>
            </a:r>
            <a:r>
              <a:rPr lang="en"/>
              <a:t> them. The problems are not hard! </a:t>
            </a:r>
            <a:endParaRPr/>
          </a:p>
        </p:txBody>
      </p:sp>
      <p:sp>
        <p:nvSpPr>
          <p:cNvPr id="82" name="Google Shape;82;p17"/>
          <p:cNvSpPr txBox="1"/>
          <p:nvPr>
            <p:ph idx="2" type="body"/>
          </p:nvPr>
        </p:nvSpPr>
        <p:spPr>
          <a:xfrm>
            <a:off x="4832400" y="110502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If you do not have the book click on this </a:t>
            </a:r>
            <a:r>
              <a:rPr lang="en" u="sng">
                <a:solidFill>
                  <a:schemeClr val="hlink"/>
                </a:solidFill>
                <a:hlinkClick r:id="rId3"/>
              </a:rPr>
              <a:t>link </a:t>
            </a:r>
            <a:r>
              <a:rPr lang="en"/>
              <a:t> scroll to lesson 14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