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81b5177cb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1b5177cb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81b5177cb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81b5177cb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81b5177cb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81b5177cb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81b5177cb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81b5177cb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www.oakdale.k12.ca.us/cms/page_view?d=x&amp;piid=&amp;vpid=142899821656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youtu.be/K2n3NMEQb5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rive.google.com/file/d/1cm6wrjhImRBL0JjBW7qWWa7gkT6BQ9uA/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87575" y="0"/>
            <a:ext cx="8520600" cy="3541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Clr>
                <a:schemeClr val="dk1"/>
              </a:buClr>
              <a:buSzPts val="1100"/>
              <a:buFont typeface="Arial"/>
              <a:buNone/>
            </a:pPr>
            <a:r>
              <a:rPr lang="en" sz="2400">
                <a:highlight>
                  <a:srgbClr val="FFFF00"/>
                </a:highlight>
              </a:rPr>
              <a:t>Content Objectives</a:t>
            </a:r>
            <a:r>
              <a:rPr lang="en" sz="2400"/>
              <a:t>: I can use multiplication to connect volume as packing with volume as filling</a:t>
            </a:r>
            <a:endParaRPr sz="2400"/>
          </a:p>
          <a:p>
            <a:pPr indent="0" lvl="0" marL="0" rtl="0" algn="l">
              <a:spcBef>
                <a:spcPts val="0"/>
              </a:spcBef>
              <a:spcAft>
                <a:spcPts val="0"/>
              </a:spcAft>
              <a:buNone/>
            </a:pPr>
            <a:r>
              <a:t/>
            </a:r>
            <a:endParaRPr sz="2400">
              <a:highlight>
                <a:srgbClr val="FFFF00"/>
              </a:highlight>
            </a:endParaRPr>
          </a:p>
          <a:p>
            <a:pPr indent="0" lvl="0" marL="0" rtl="0" algn="l">
              <a:spcBef>
                <a:spcPts val="0"/>
              </a:spcBef>
              <a:spcAft>
                <a:spcPts val="0"/>
              </a:spcAft>
              <a:buNone/>
            </a:pPr>
            <a:r>
              <a:rPr lang="en" sz="2400">
                <a:highlight>
                  <a:srgbClr val="FFFF00"/>
                </a:highlight>
              </a:rPr>
              <a:t>Language Objectives</a:t>
            </a:r>
            <a:r>
              <a:rPr lang="en" sz="2400"/>
              <a:t>: I can in writing solve the problems of lesson 5 on my Succeed book.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Math Lesson 5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000"/>
              <a:t>Lesson 4 Homework Answer Key.</a:t>
            </a:r>
            <a:r>
              <a:rPr lang="en" sz="3000">
                <a:highlight>
                  <a:srgbClr val="FFFF00"/>
                </a:highlight>
              </a:rPr>
              <a:t> Go back to lesson 4 and fix your answers. </a:t>
            </a:r>
            <a:endParaRPr>
              <a:highlight>
                <a:srgbClr val="FFFF00"/>
              </a:highlight>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r>
              <a:rPr lang="en" sz="1800" u="sng">
                <a:solidFill>
                  <a:schemeClr val="hlink"/>
                </a:solidFill>
                <a:hlinkClick r:id="rId3"/>
              </a:rPr>
              <a:t>http://www.oakdale.k12.ca.us/cms/page_view?d=x&amp;piid=&amp;vpid=1428998216562</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97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highlight>
                  <a:srgbClr val="00FF00"/>
                </a:highlight>
              </a:rPr>
              <a:t>A</a:t>
            </a:r>
            <a:r>
              <a:rPr lang="en" sz="1400">
                <a:highlight>
                  <a:srgbClr val="00FF00"/>
                </a:highlight>
              </a:rPr>
              <a:t>pplication Problem </a:t>
            </a:r>
            <a:r>
              <a:rPr lang="en" sz="1400">
                <a:highlight>
                  <a:srgbClr val="00FF00"/>
                </a:highlight>
              </a:rPr>
              <a:t>students must make sense of the fractional units marked on a number line. This prepares students for today’s work with creating number lines in various orientations and with various fractional units. Be aware that the problem cannot be solved correctly by simply dividing 2 yards by one-third since a marigold is being planted at the zero hash mark.</a:t>
            </a:r>
            <a:endParaRPr sz="1400">
              <a:highlight>
                <a:srgbClr val="00FF00"/>
              </a:highlight>
            </a:endParaRPr>
          </a:p>
        </p:txBody>
      </p:sp>
      <p:sp>
        <p:nvSpPr>
          <p:cNvPr id="67" name="Google Shape;67;p15"/>
          <p:cNvSpPr txBox="1"/>
          <p:nvPr>
            <p:ph idx="1" type="body"/>
          </p:nvPr>
        </p:nvSpPr>
        <p:spPr>
          <a:xfrm>
            <a:off x="311700" y="1411950"/>
            <a:ext cx="8520600" cy="315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Solve the application problem below and send the answers via </a:t>
            </a:r>
            <a:r>
              <a:rPr lang="en">
                <a:highlight>
                  <a:srgbClr val="FFFF00"/>
                </a:highlight>
              </a:rPr>
              <a:t>Remind</a:t>
            </a:r>
            <a:r>
              <a:rPr lang="en"/>
              <a:t> or text messages.</a:t>
            </a:r>
            <a:endParaRPr/>
          </a:p>
          <a:p>
            <a:pPr indent="0" lvl="0" marL="0" rtl="0" algn="l">
              <a:lnSpc>
                <a:spcPct val="100000"/>
              </a:lnSpc>
              <a:spcBef>
                <a:spcPts val="1600"/>
              </a:spcBef>
              <a:spcAft>
                <a:spcPts val="0"/>
              </a:spcAft>
              <a:buClr>
                <a:schemeClr val="dk1"/>
              </a:buClr>
              <a:buSzPts val="1100"/>
              <a:buFont typeface="Arial"/>
              <a:buNone/>
            </a:pPr>
            <a:r>
              <a:rPr lang="en">
                <a:solidFill>
                  <a:schemeClr val="dk1"/>
                </a:solidFill>
              </a:rPr>
              <a:t>A landscaper is planting some marigolds in a row. The row is 2 yards long. The flowers must be spaced 1/3 yard apart so that they will have proper room to grow. The landscaper plants the first flower at 0. Place points on the number line to show where the landscaper should place the other flowers. How many marigolds will fit in this row? </a:t>
            </a:r>
            <a:endParaRPr>
              <a:solidFill>
                <a:schemeClr val="dk1"/>
              </a:solidFill>
            </a:endParaRPr>
          </a:p>
          <a:p>
            <a:pPr indent="0" lvl="0" marL="0" rtl="0" algn="l">
              <a:spcBef>
                <a:spcPts val="0"/>
              </a:spcBef>
              <a:spcAft>
                <a:spcPts val="0"/>
              </a:spcAft>
              <a:buNone/>
            </a:pPr>
            <a:r>
              <a:t/>
            </a:r>
            <a:endParaRPr/>
          </a:p>
          <a:p>
            <a:pPr indent="0" lvl="0" marL="0" rtl="0" algn="l">
              <a:spcBef>
                <a:spcPts val="1600"/>
              </a:spcBef>
              <a:spcAft>
                <a:spcPts val="1600"/>
              </a:spcAft>
              <a:buNone/>
            </a:pPr>
            <a:r>
              <a:rPr lang="en"/>
              <a:t> </a:t>
            </a:r>
            <a:endParaRPr/>
          </a:p>
        </p:txBody>
      </p:sp>
      <p:pic>
        <p:nvPicPr>
          <p:cNvPr id="68" name="Google Shape;68;p15"/>
          <p:cNvPicPr preferRelativeResize="0"/>
          <p:nvPr/>
        </p:nvPicPr>
        <p:blipFill>
          <a:blip r:embed="rId3">
            <a:alphaModFix/>
          </a:blip>
          <a:stretch>
            <a:fillRect/>
          </a:stretch>
        </p:blipFill>
        <p:spPr>
          <a:xfrm>
            <a:off x="422713" y="3985600"/>
            <a:ext cx="8409575" cy="97860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Concept</a:t>
            </a:r>
            <a:r>
              <a:rPr lang="en"/>
              <a:t> Develop for Lesson 5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Watch the video below to understand the concepts of lesson 5. Watch the video as many times as you need. </a:t>
            </a:r>
            <a:endParaRPr/>
          </a:p>
          <a:p>
            <a:pPr indent="0" lvl="0" marL="0" rtl="0" algn="l">
              <a:spcBef>
                <a:spcPts val="1600"/>
              </a:spcBef>
              <a:spcAft>
                <a:spcPts val="0"/>
              </a:spcAft>
              <a:buNone/>
            </a:pPr>
            <a:r>
              <a:rPr lang="en" u="sng">
                <a:solidFill>
                  <a:schemeClr val="hlink"/>
                </a:solidFill>
                <a:hlinkClick r:id="rId3"/>
              </a:rPr>
              <a:t>https://youtu.be/K2n3NMEQb5U</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Succeed Time ! </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Solve the problems in your Succeed book.  </a:t>
            </a:r>
            <a:r>
              <a:rPr lang="en">
                <a:highlight>
                  <a:srgbClr val="FFFF00"/>
                </a:highlight>
              </a:rPr>
              <a:t>Make sure your parents sign the page for completion</a:t>
            </a:r>
            <a:r>
              <a:rPr lang="en"/>
              <a:t>. </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If you </a:t>
            </a:r>
            <a:r>
              <a:rPr lang="en"/>
              <a:t>don't</a:t>
            </a:r>
            <a:r>
              <a:rPr lang="en"/>
              <a:t> have S</a:t>
            </a:r>
            <a:r>
              <a:rPr lang="en"/>
              <a:t>ucceed</a:t>
            </a:r>
            <a:r>
              <a:rPr lang="en"/>
              <a:t> book use this </a:t>
            </a:r>
            <a:r>
              <a:rPr lang="en" u="sng">
                <a:solidFill>
                  <a:schemeClr val="hlink"/>
                </a:solidFill>
                <a:hlinkClick r:id="rId3"/>
              </a:rPr>
              <a:t>link </a:t>
            </a:r>
            <a:r>
              <a:rPr lang="en"/>
              <a:t> and open to lesson 5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