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1" r:id="rId6"/>
    <p:sldId id="262" r:id="rId7"/>
    <p:sldId id="263" r:id="rId8"/>
    <p:sldId id="264" r:id="rId9"/>
    <p:sldId id="265" r:id="rId10"/>
    <p:sldId id="267" r:id="rId11"/>
    <p:sldId id="268" r:id="rId12"/>
    <p:sldId id="269" r:id="rId13"/>
    <p:sldId id="270" r:id="rId14"/>
  </p:sldIdLst>
  <p:sldSz cx="9144000" cy="5143500" type="screen16x9"/>
  <p:notesSz cx="6858000" cy="9144000"/>
  <p:embeddedFontLst>
    <p:embeddedFont>
      <p:font typeface="Open Sans" panose="020B0606030504020204" pitchFamily="34" charset="0"/>
      <p:regular r:id="rId16"/>
      <p:bold r:id="rId17"/>
    </p:embeddedFont>
    <p:embeddedFont>
      <p:font typeface="PT Sans Narrow" panose="020B0604020202020204" charset="0"/>
      <p:regular r:id="rId18"/>
      <p:bold r:id="rId19"/>
    </p:embeddedFont>
    <p:embeddedFont>
      <p:font typeface="Helvetica Neue" panose="020B060402020202020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774"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69556797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0400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92986e8885_0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92986e8885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35787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92986e8885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92986e8885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5555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92986e8885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92986e8885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998703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95ef3b9cc3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95ef3b9cc3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06674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92986e888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92986e888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4238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92986e8885_0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92986e8885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1137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2986e8885_0_2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2986e8885_0_2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15305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92986e8885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92986e8885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79997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92986e8885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92986e8885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5422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92986e8885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92986e8885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2902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92986e888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92986e8885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9529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95ef3b9cc3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95ef3b9cc3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6047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dearbornschools.org/backtoschoo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iblog.dearbornschools.org/kibilk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Student /Parent Orientation</a:t>
            </a:r>
            <a:endParaRPr/>
          </a:p>
        </p:txBody>
      </p:sp>
      <p:sp>
        <p:nvSpPr>
          <p:cNvPr id="67" name="Google Shape;67;p13"/>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August 31-September 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Schoology Login information</a:t>
            </a:r>
            <a:endParaRPr/>
          </a:p>
        </p:txBody>
      </p:sp>
      <p:sp>
        <p:nvSpPr>
          <p:cNvPr id="133" name="Google Shape;133;p2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Information will be provided to you through my blog on how to use this system when available.  Teachers are still learning how to use this platform.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Learning Labs	 </a:t>
            </a:r>
            <a:endParaRPr/>
          </a:p>
        </p:txBody>
      </p:sp>
      <p:sp>
        <p:nvSpPr>
          <p:cNvPr id="139" name="Google Shape;139;p2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rgbClr val="000000"/>
              </a:buClr>
              <a:buSzPts val="1800"/>
              <a:buChar char="●"/>
            </a:pPr>
            <a:r>
              <a:rPr lang="en" dirty="0">
                <a:solidFill>
                  <a:srgbClr val="000000"/>
                </a:solidFill>
              </a:rPr>
              <a:t>Small groups that will offer additional in-person assistance to students for academic and social-emotional issues. </a:t>
            </a:r>
            <a:endParaRPr dirty="0">
              <a:solidFill>
                <a:srgbClr val="000000"/>
              </a:solidFill>
            </a:endParaRPr>
          </a:p>
          <a:p>
            <a:pPr marL="457200" lvl="0" indent="-342900" algn="l" rtl="0">
              <a:lnSpc>
                <a:spcPct val="115000"/>
              </a:lnSpc>
              <a:spcBef>
                <a:spcPts val="0"/>
              </a:spcBef>
              <a:spcAft>
                <a:spcPts val="0"/>
              </a:spcAft>
              <a:buClr>
                <a:srgbClr val="000000"/>
              </a:buClr>
              <a:buSzPts val="1800"/>
              <a:buChar char="●"/>
            </a:pPr>
            <a:r>
              <a:rPr lang="en" dirty="0">
                <a:solidFill>
                  <a:srgbClr val="000000"/>
                </a:solidFill>
              </a:rPr>
              <a:t>Learning labs are intended to support and supplement online learning.</a:t>
            </a:r>
            <a:endParaRPr dirty="0">
              <a:solidFill>
                <a:srgbClr val="000000"/>
              </a:solidFill>
            </a:endParaRPr>
          </a:p>
          <a:p>
            <a:pPr marL="457200" lvl="0" indent="-342900" algn="l" rtl="0">
              <a:lnSpc>
                <a:spcPct val="115000"/>
              </a:lnSpc>
              <a:spcBef>
                <a:spcPts val="0"/>
              </a:spcBef>
              <a:spcAft>
                <a:spcPts val="0"/>
              </a:spcAft>
              <a:buClr>
                <a:srgbClr val="000000"/>
              </a:buClr>
              <a:buSzPts val="1800"/>
              <a:buChar char="●"/>
            </a:pPr>
            <a:r>
              <a:rPr lang="en" dirty="0">
                <a:solidFill>
                  <a:srgbClr val="000000"/>
                </a:solidFill>
              </a:rPr>
              <a:t>Learning labs will begin on </a:t>
            </a:r>
            <a:r>
              <a:rPr lang="en" b="1" dirty="0">
                <a:solidFill>
                  <a:srgbClr val="000000"/>
                </a:solidFill>
              </a:rPr>
              <a:t>September 21, 2020.  </a:t>
            </a:r>
            <a:endParaRPr b="1" dirty="0">
              <a:solidFill>
                <a:srgbClr val="000000"/>
              </a:solidFill>
            </a:endParaRPr>
          </a:p>
          <a:p>
            <a:pPr marL="457200" lvl="0" indent="0" algn="l" rtl="0">
              <a:lnSpc>
                <a:spcPct val="115000"/>
              </a:lnSpc>
              <a:spcBef>
                <a:spcPts val="600"/>
              </a:spcBef>
              <a:spcAft>
                <a:spcPts val="0"/>
              </a:spcAft>
              <a:buNone/>
            </a:pPr>
            <a:endParaRPr dirty="0">
              <a:solidFill>
                <a:srgbClr val="000000"/>
              </a:solidFill>
            </a:endParaRPr>
          </a:p>
          <a:p>
            <a:pPr marL="457200" lvl="0" indent="-342900" algn="l" rtl="0">
              <a:lnSpc>
                <a:spcPct val="115000"/>
              </a:lnSpc>
              <a:spcBef>
                <a:spcPts val="600"/>
              </a:spcBef>
              <a:spcAft>
                <a:spcPts val="0"/>
              </a:spcAft>
              <a:buSzPts val="1800"/>
              <a:buChar char="●"/>
            </a:pPr>
            <a:r>
              <a:rPr lang="en" dirty="0"/>
              <a:t>By invitation only</a:t>
            </a:r>
            <a:endParaRPr dirty="0"/>
          </a:p>
          <a:p>
            <a:pPr marL="914400" lvl="1" indent="-317500" algn="l" rtl="0">
              <a:lnSpc>
                <a:spcPct val="115000"/>
              </a:lnSpc>
              <a:spcBef>
                <a:spcPts val="0"/>
              </a:spcBef>
              <a:spcAft>
                <a:spcPts val="0"/>
              </a:spcAft>
              <a:buSzPts val="1400"/>
              <a:buChar char="○"/>
            </a:pPr>
            <a:r>
              <a:rPr lang="en" dirty="0"/>
              <a:t>Parents will provide timely drop off and pick up</a:t>
            </a:r>
            <a:endParaRPr dirty="0"/>
          </a:p>
          <a:p>
            <a:pPr marL="914400" lvl="0" indent="0" algn="l" rtl="0">
              <a:spcBef>
                <a:spcPts val="1600"/>
              </a:spcBef>
              <a:spcAft>
                <a:spcPts val="0"/>
              </a:spcAft>
              <a:buNone/>
            </a:pPr>
            <a:endParaRPr dirty="0"/>
          </a:p>
          <a:p>
            <a:pPr marL="0" lvl="0" indent="0" algn="l" rtl="0">
              <a:spcBef>
                <a:spcPts val="1600"/>
              </a:spcBef>
              <a:spcAft>
                <a:spcPts val="600"/>
              </a:spcAft>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Learning Labs Continued	</a:t>
            </a:r>
            <a:endParaRPr/>
          </a:p>
        </p:txBody>
      </p:sp>
      <p:sp>
        <p:nvSpPr>
          <p:cNvPr id="145" name="Google Shape;145;p26"/>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Learning Labs </a:t>
            </a:r>
            <a:endParaRPr/>
          </a:p>
          <a:p>
            <a:pPr marL="457200" lvl="0" indent="-342900" algn="l" rtl="0">
              <a:spcBef>
                <a:spcPts val="1600"/>
              </a:spcBef>
              <a:spcAft>
                <a:spcPts val="0"/>
              </a:spcAft>
              <a:buSzPts val="1800"/>
              <a:buChar char="●"/>
            </a:pPr>
            <a:r>
              <a:rPr lang="en"/>
              <a:t>Will follow social distancing guidelines (6 feet apart)</a:t>
            </a:r>
            <a:endParaRPr/>
          </a:p>
          <a:p>
            <a:pPr marL="457200" lvl="0" indent="-342900" algn="l" rtl="0">
              <a:spcBef>
                <a:spcPts val="0"/>
              </a:spcBef>
              <a:spcAft>
                <a:spcPts val="0"/>
              </a:spcAft>
              <a:buSzPts val="1800"/>
              <a:buChar char="●"/>
            </a:pPr>
            <a:r>
              <a:rPr lang="en"/>
              <a:t>Students need to bring and wear a mask</a:t>
            </a:r>
            <a:endParaRPr/>
          </a:p>
          <a:p>
            <a:pPr marL="457200" lvl="0" indent="-342900" algn="l" rtl="0">
              <a:spcBef>
                <a:spcPts val="0"/>
              </a:spcBef>
              <a:spcAft>
                <a:spcPts val="0"/>
              </a:spcAft>
              <a:buSzPts val="1800"/>
              <a:buChar char="●"/>
            </a:pPr>
            <a:r>
              <a:rPr lang="en"/>
              <a:t>Students will bring all necessary materials</a:t>
            </a:r>
            <a:endParaRPr/>
          </a:p>
          <a:p>
            <a:pPr marL="914400" lvl="1" indent="-317500" algn="l" rtl="0">
              <a:spcBef>
                <a:spcPts val="0"/>
              </a:spcBef>
              <a:spcAft>
                <a:spcPts val="0"/>
              </a:spcAft>
              <a:buSzPts val="1400"/>
              <a:buChar char="○"/>
            </a:pPr>
            <a:r>
              <a:rPr lang="en"/>
              <a:t>(the materials that students should bring will be the materials that were given to each child and kept in the white nautical bag.)</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Conclusion</a:t>
            </a:r>
            <a:endParaRPr/>
          </a:p>
        </p:txBody>
      </p:sp>
      <p:sp>
        <p:nvSpPr>
          <p:cNvPr id="151" name="Google Shape;151;p27"/>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500" dirty="0">
                <a:solidFill>
                  <a:srgbClr val="333333"/>
                </a:solidFill>
                <a:highlight>
                  <a:srgbClr val="FFFFFF"/>
                </a:highlight>
                <a:latin typeface="Helvetica Neue"/>
                <a:ea typeface="Helvetica Neue"/>
                <a:cs typeface="Helvetica Neue"/>
                <a:sym typeface="Helvetica Neue"/>
              </a:rPr>
              <a:t>We will be </a:t>
            </a:r>
            <a:r>
              <a:rPr lang="en" sz="1500" dirty="0" smtClean="0">
                <a:solidFill>
                  <a:srgbClr val="333333"/>
                </a:solidFill>
                <a:highlight>
                  <a:srgbClr val="FFFFFF"/>
                </a:highlight>
                <a:latin typeface="Helvetica Neue"/>
                <a:ea typeface="Helvetica Neue"/>
                <a:cs typeface="Helvetica Neue"/>
                <a:sym typeface="Helvetica Neue"/>
              </a:rPr>
              <a:t>entering</a:t>
            </a:r>
            <a:r>
              <a:rPr lang="en" sz="1500" dirty="0" smtClean="0">
                <a:solidFill>
                  <a:srgbClr val="333333"/>
                </a:solidFill>
                <a:highlight>
                  <a:srgbClr val="FFFFFF"/>
                </a:highlight>
                <a:latin typeface="Helvetica Neue"/>
                <a:ea typeface="Helvetica Neue"/>
                <a:cs typeface="Helvetica Neue"/>
                <a:sym typeface="Helvetica Neue"/>
              </a:rPr>
              <a:t> </a:t>
            </a:r>
            <a:r>
              <a:rPr lang="en" sz="1500" dirty="0">
                <a:solidFill>
                  <a:srgbClr val="333333"/>
                </a:solidFill>
                <a:highlight>
                  <a:srgbClr val="FFFFFF"/>
                </a:highlight>
                <a:latin typeface="Helvetica Neue"/>
                <a:ea typeface="Helvetica Neue"/>
                <a:cs typeface="Helvetica Neue"/>
                <a:sym typeface="Helvetica Neue"/>
              </a:rPr>
              <a:t>into a new school year with many adventures and challenges.  Although the beginning of this school year will be different than any in the past, all of </a:t>
            </a:r>
            <a:r>
              <a:rPr lang="en" sz="1500" b="1" dirty="0">
                <a:solidFill>
                  <a:srgbClr val="333333"/>
                </a:solidFill>
                <a:highlight>
                  <a:srgbClr val="FFFFFF"/>
                </a:highlight>
                <a:latin typeface="Helvetica Neue"/>
                <a:ea typeface="Helvetica Neue"/>
                <a:cs typeface="Helvetica Neue"/>
                <a:sym typeface="Helvetica Neue"/>
              </a:rPr>
              <a:t>us </a:t>
            </a:r>
            <a:r>
              <a:rPr lang="en" sz="1500" dirty="0">
                <a:solidFill>
                  <a:srgbClr val="333333"/>
                </a:solidFill>
                <a:highlight>
                  <a:srgbClr val="FFFFFF"/>
                </a:highlight>
                <a:latin typeface="Helvetica Neue"/>
                <a:ea typeface="Helvetica Neue"/>
                <a:cs typeface="Helvetica Neue"/>
                <a:sym typeface="Helvetica Neue"/>
              </a:rPr>
              <a:t>at Haigh School are anxious to welcome you all back to school! Please be patient and understanding.  We are all on this </a:t>
            </a:r>
            <a:r>
              <a:rPr lang="en" sz="1500" dirty="0" smtClean="0">
                <a:solidFill>
                  <a:srgbClr val="333333"/>
                </a:solidFill>
                <a:highlight>
                  <a:srgbClr val="FFFFFF"/>
                </a:highlight>
                <a:latin typeface="Helvetica Neue"/>
                <a:ea typeface="Helvetica Neue"/>
                <a:cs typeface="Helvetica Neue"/>
                <a:sym typeface="Helvetica Neue"/>
              </a:rPr>
              <a:t>journey</a:t>
            </a:r>
            <a:r>
              <a:rPr lang="en" sz="1500" dirty="0" smtClean="0">
                <a:solidFill>
                  <a:srgbClr val="333333"/>
                </a:solidFill>
                <a:highlight>
                  <a:srgbClr val="FFFFFF"/>
                </a:highlight>
                <a:latin typeface="Helvetica Neue"/>
                <a:ea typeface="Helvetica Neue"/>
                <a:cs typeface="Helvetica Neue"/>
                <a:sym typeface="Helvetica Neue"/>
              </a:rPr>
              <a:t> </a:t>
            </a:r>
            <a:r>
              <a:rPr lang="en" sz="1500" dirty="0">
                <a:solidFill>
                  <a:srgbClr val="333333"/>
                </a:solidFill>
                <a:highlight>
                  <a:srgbClr val="FFFFFF"/>
                </a:highlight>
                <a:latin typeface="Helvetica Neue"/>
                <a:ea typeface="Helvetica Neue"/>
                <a:cs typeface="Helvetica Neue"/>
                <a:sym typeface="Helvetica Neue"/>
              </a:rPr>
              <a:t>together!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Virtual Learning	</a:t>
            </a:r>
            <a:endParaRPr/>
          </a:p>
        </p:txBody>
      </p:sp>
      <p:sp>
        <p:nvSpPr>
          <p:cNvPr id="73" name="Google Shape;73;p1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Your child will be participating in virtual learning at Haigh Elementary</a:t>
            </a:r>
            <a:endParaRPr/>
          </a:p>
          <a:p>
            <a:pPr marL="914400" lvl="0" indent="-342900" algn="l" rtl="0">
              <a:spcBef>
                <a:spcPts val="1600"/>
              </a:spcBef>
              <a:spcAft>
                <a:spcPts val="0"/>
              </a:spcAft>
              <a:buSzPts val="1800"/>
              <a:buChar char="●"/>
            </a:pPr>
            <a:r>
              <a:rPr lang="en"/>
              <a:t>August 31-Oct 1</a:t>
            </a:r>
            <a:endParaRPr/>
          </a:p>
          <a:p>
            <a:pPr marL="914400" lvl="0" indent="-342900" algn="l" rtl="0">
              <a:spcBef>
                <a:spcPts val="0"/>
              </a:spcBef>
              <a:spcAft>
                <a:spcPts val="0"/>
              </a:spcAft>
              <a:buSzPts val="1800"/>
              <a:buChar char="●"/>
            </a:pPr>
            <a:r>
              <a:rPr lang="en"/>
              <a:t>At this time the district will reassess with direction from the State of Michigan</a:t>
            </a:r>
            <a:endParaRPr/>
          </a:p>
          <a:p>
            <a:pPr marL="0" lvl="0" indent="0" algn="l" rtl="0">
              <a:spcBef>
                <a:spcPts val="1600"/>
              </a:spcBef>
              <a:spcAft>
                <a:spcPts val="0"/>
              </a:spcAft>
              <a:buNone/>
            </a:pPr>
            <a:r>
              <a:rPr lang="en"/>
              <a:t>What does this mean?</a:t>
            </a:r>
            <a:endParaRPr/>
          </a:p>
          <a:p>
            <a:pPr marL="457200" lvl="0" indent="-342900" algn="l" rtl="0">
              <a:spcBef>
                <a:spcPts val="1600"/>
              </a:spcBef>
              <a:spcAft>
                <a:spcPts val="0"/>
              </a:spcAft>
              <a:buSzPts val="1800"/>
              <a:buChar char="●"/>
            </a:pPr>
            <a:r>
              <a:rPr lang="en"/>
              <a:t>Lessons taught by Haigh Teacher</a:t>
            </a:r>
            <a:endParaRPr/>
          </a:p>
          <a:p>
            <a:pPr marL="457200" lvl="0" indent="-342900" algn="l" rtl="0">
              <a:spcBef>
                <a:spcPts val="0"/>
              </a:spcBef>
              <a:spcAft>
                <a:spcPts val="0"/>
              </a:spcAft>
              <a:buSzPts val="1800"/>
              <a:buChar char="●"/>
            </a:pPr>
            <a:r>
              <a:rPr lang="en"/>
              <a:t>Live lessons and assignments provided by Haigh Teachers</a:t>
            </a:r>
            <a:endParaRPr/>
          </a:p>
          <a:p>
            <a:pPr marL="0" lvl="0" indent="0" algn="l" rtl="0">
              <a:spcBef>
                <a:spcPts val="1600"/>
              </a:spcBef>
              <a:spcAft>
                <a:spcPts val="1600"/>
              </a:spcAft>
              <a:buNone/>
            </a:pPr>
            <a:r>
              <a:rPr lang="en" u="sng">
                <a:solidFill>
                  <a:schemeClr val="hlink"/>
                </a:solidFill>
                <a:hlinkClick r:id="rId3"/>
              </a:rPr>
              <a:t>Dearborn Public Schools Reopening Plan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Morning learning (8:55 to 11:45) </a:t>
            </a:r>
            <a:endParaRPr/>
          </a:p>
        </p:txBody>
      </p:sp>
      <p:sp>
        <p:nvSpPr>
          <p:cNvPr id="79" name="Google Shape;79;p1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a:solidFill>
                  <a:srgbClr val="000000"/>
                </a:solidFill>
                <a:latin typeface="Arial"/>
                <a:ea typeface="Arial"/>
                <a:cs typeface="Arial"/>
                <a:sym typeface="Arial"/>
              </a:rPr>
              <a:t>Students</a:t>
            </a:r>
            <a:r>
              <a:rPr lang="en">
                <a:solidFill>
                  <a:srgbClr val="000000"/>
                </a:solidFill>
              </a:rPr>
              <a:t> will not be working online the entire school day.  Teachers will post more detailed schedules for students on Schoology and on their teacher’s blog once class begins. </a:t>
            </a:r>
            <a:endParaRPr>
              <a:solidFill>
                <a:srgbClr val="000000"/>
              </a:solidFill>
            </a:endParaRPr>
          </a:p>
          <a:p>
            <a:pPr marL="0" lvl="0" indent="0" algn="l" rtl="0">
              <a:lnSpc>
                <a:spcPct val="150000"/>
              </a:lnSpc>
              <a:spcBef>
                <a:spcPts val="600"/>
              </a:spcBef>
              <a:spcAft>
                <a:spcPts val="0"/>
              </a:spcAft>
              <a:buNone/>
            </a:pPr>
            <a:r>
              <a:rPr lang="en">
                <a:solidFill>
                  <a:srgbClr val="000000"/>
                </a:solidFill>
              </a:rPr>
              <a:t>In broad terms, elementary students will spend the time before lunch (8:55 to 11:45) working on reading and math with their teacher.  This will include a mix of lessons from the teacher, small group work with the teacher, and independent work at home.</a:t>
            </a:r>
            <a:endParaRPr>
              <a:solidFill>
                <a:srgbClr val="000000"/>
              </a:solidFill>
            </a:endParaRPr>
          </a:p>
          <a:p>
            <a:pPr marL="0" lvl="0" indent="0" algn="l" rtl="0">
              <a:lnSpc>
                <a:spcPct val="100000"/>
              </a:lnSpc>
              <a:spcBef>
                <a:spcPts val="600"/>
              </a:spcBef>
              <a:spcAft>
                <a:spcPts val="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Afternoon Learning (1:55 to 3:50)</a:t>
            </a:r>
            <a:endParaRPr/>
          </a:p>
        </p:txBody>
      </p:sp>
      <p:sp>
        <p:nvSpPr>
          <p:cNvPr id="85" name="Google Shape;85;p16"/>
          <p:cNvSpPr txBox="1">
            <a:spLocks noGrp="1"/>
          </p:cNvSpPr>
          <p:nvPr>
            <p:ph type="body" idx="4294967295"/>
          </p:nvPr>
        </p:nvSpPr>
        <p:spPr>
          <a:xfrm>
            <a:off x="464100" y="1665850"/>
            <a:ext cx="8520600" cy="30555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600"/>
              </a:spcAft>
              <a:buNone/>
            </a:pPr>
            <a:r>
              <a:rPr lang="en">
                <a:solidFill>
                  <a:srgbClr val="000000"/>
                </a:solidFill>
              </a:rPr>
              <a:t>The afternoons from (12:25 to 1:20) will be used for asynchronous or synchronous  work for  students with special area teachers.  From (1:20-3:50) teachers will reach out for more one-on-one or small groups with students for interventions and monitoring.  This is also the time where some students will be invited to come to their school in person to participate in learning labs.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Suggested Materials	</a:t>
            </a:r>
            <a:endParaRPr/>
          </a:p>
        </p:txBody>
      </p:sp>
      <p:sp>
        <p:nvSpPr>
          <p:cNvPr id="97" name="Google Shape;97;p1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addition to what you have received from me, you might consider having these materials at home during the virtual learning.</a:t>
            </a:r>
            <a:endParaRPr/>
          </a:p>
          <a:p>
            <a:pPr marL="0" lvl="0" indent="0" algn="l" rtl="0">
              <a:spcBef>
                <a:spcPts val="1600"/>
              </a:spcBef>
              <a:spcAft>
                <a:spcPts val="0"/>
              </a:spcAft>
              <a:buNone/>
            </a:pPr>
            <a:r>
              <a:rPr lang="en"/>
              <a:t>Suggested items:</a:t>
            </a:r>
            <a:endParaRPr/>
          </a:p>
          <a:p>
            <a:pPr marL="457200" lvl="0" indent="-342900" algn="l" rtl="0">
              <a:spcBef>
                <a:spcPts val="1600"/>
              </a:spcBef>
              <a:spcAft>
                <a:spcPts val="0"/>
              </a:spcAft>
              <a:buSzPts val="1800"/>
              <a:buChar char="●"/>
            </a:pPr>
            <a:r>
              <a:rPr lang="en"/>
              <a:t>Earphones for your computer to help your child focus and to block any noise distractions</a:t>
            </a:r>
            <a:endParaRPr/>
          </a:p>
          <a:p>
            <a:pPr marL="457200" lvl="0" indent="-342900" algn="l" rtl="0">
              <a:spcBef>
                <a:spcPts val="0"/>
              </a:spcBef>
              <a:spcAft>
                <a:spcPts val="0"/>
              </a:spcAft>
              <a:buSzPts val="1800"/>
              <a:buChar char="●"/>
            </a:pPr>
            <a:r>
              <a:rPr lang="en"/>
              <a:t>Create a special place for your child to learn</a:t>
            </a:r>
            <a:endParaRPr/>
          </a:p>
          <a:p>
            <a:pPr marL="0" lvl="0" indent="0" algn="l" rtl="0">
              <a:spcBef>
                <a:spcPts val="1600"/>
              </a:spcBef>
              <a:spcAft>
                <a:spcPts val="0"/>
              </a:spcAft>
              <a:buNone/>
            </a:pPr>
            <a:endParaRPr/>
          </a:p>
          <a:p>
            <a:pPr marL="457200" lvl="0" indent="0" algn="l" rtl="0">
              <a:spcBef>
                <a:spcPts val="1600"/>
              </a:spcBef>
              <a:spcAft>
                <a:spcPts val="1600"/>
              </a:spcAft>
              <a:buNone/>
            </a:pPr>
            <a:endParaRPr sz="1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Expectations	</a:t>
            </a:r>
            <a:endParaRPr/>
          </a:p>
        </p:txBody>
      </p:sp>
      <p:sp>
        <p:nvSpPr>
          <p:cNvPr id="103" name="Google Shape;103;p19"/>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Students are expected to log on everyday by </a:t>
            </a:r>
            <a:r>
              <a:rPr lang="en" b="1" dirty="0"/>
              <a:t>8:55am for attendance </a:t>
            </a:r>
            <a:r>
              <a:rPr lang="en" dirty="0"/>
              <a:t>and their first live lesson of the day.  </a:t>
            </a:r>
            <a:endParaRPr dirty="0"/>
          </a:p>
          <a:p>
            <a:pPr marL="457200" lvl="0" indent="-342900" algn="l" rtl="0">
              <a:spcBef>
                <a:spcPts val="0"/>
              </a:spcBef>
              <a:spcAft>
                <a:spcPts val="0"/>
              </a:spcAft>
              <a:buSzPts val="1800"/>
              <a:buChar char="●"/>
            </a:pPr>
            <a:r>
              <a:rPr lang="en" dirty="0"/>
              <a:t>Students will be expected to be available during the school day for live lessons as well as small group virtual lessons.</a:t>
            </a:r>
            <a:endParaRPr dirty="0"/>
          </a:p>
          <a:p>
            <a:pPr marL="457200" lvl="0" indent="-342900" algn="l" rtl="0">
              <a:spcBef>
                <a:spcPts val="0"/>
              </a:spcBef>
              <a:spcAft>
                <a:spcPts val="0"/>
              </a:spcAft>
              <a:buSzPts val="1800"/>
              <a:buChar char="●"/>
            </a:pPr>
            <a:r>
              <a:rPr lang="en" dirty="0"/>
              <a:t>Students are expected to participate during the lessons.</a:t>
            </a:r>
            <a:endParaRPr dirty="0"/>
          </a:p>
          <a:p>
            <a:pPr marL="457200" lvl="0" indent="-342900" algn="l" rtl="0">
              <a:spcBef>
                <a:spcPts val="0"/>
              </a:spcBef>
              <a:spcAft>
                <a:spcPts val="0"/>
              </a:spcAft>
              <a:buSzPts val="1800"/>
              <a:buChar char="●"/>
            </a:pPr>
            <a:r>
              <a:rPr lang="en" dirty="0"/>
              <a:t>Students are expected to be respectful of teacher and other students during lessons.</a:t>
            </a:r>
            <a:endParaRPr dirty="0"/>
          </a:p>
          <a:p>
            <a:pPr marL="457200" lvl="0" indent="-342900" algn="l" rtl="0">
              <a:spcBef>
                <a:spcPts val="0"/>
              </a:spcBef>
              <a:spcAft>
                <a:spcPts val="0"/>
              </a:spcAft>
              <a:buSzPts val="1800"/>
              <a:buChar char="●"/>
            </a:pPr>
            <a:r>
              <a:rPr lang="en" dirty="0"/>
              <a:t>Students are expected to be prepared with materials as directed by teacher.</a:t>
            </a:r>
            <a:endParaRPr dirty="0"/>
          </a:p>
          <a:p>
            <a:pPr marL="457200" lvl="0" indent="-342900" algn="l" rtl="0">
              <a:spcBef>
                <a:spcPts val="0"/>
              </a:spcBef>
              <a:spcAft>
                <a:spcPts val="0"/>
              </a:spcAft>
              <a:buSzPts val="1800"/>
              <a:buChar char="●"/>
            </a:pPr>
            <a:r>
              <a:rPr lang="en" dirty="0"/>
              <a:t>Students are expected to communicate with the teacher if they have any problems with technology, lessons or homework.</a:t>
            </a:r>
            <a:endParaRPr dirty="0"/>
          </a:p>
          <a:p>
            <a:pPr marL="0" lvl="0" indent="0" algn="l" rtl="0">
              <a:spcBef>
                <a:spcPts val="1600"/>
              </a:spcBef>
              <a:spcAft>
                <a:spcPts val="160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Parent Expectations	</a:t>
            </a:r>
            <a:endParaRPr/>
          </a:p>
        </p:txBody>
      </p:sp>
      <p:sp>
        <p:nvSpPr>
          <p:cNvPr id="109" name="Google Shape;109;p2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Parents are expected to make sure their child(ren) are available for virtual school each </a:t>
            </a:r>
            <a:r>
              <a:rPr lang="en" dirty="0" smtClean="0"/>
              <a:t>day.</a:t>
            </a:r>
            <a:r>
              <a:rPr lang="en" b="1" dirty="0" smtClean="0"/>
              <a:t>Please email if they will not be present</a:t>
            </a:r>
            <a:endParaRPr dirty="0"/>
          </a:p>
          <a:p>
            <a:pPr marL="457200" lvl="0" indent="-342900" algn="l" rtl="0">
              <a:spcBef>
                <a:spcPts val="0"/>
              </a:spcBef>
              <a:spcAft>
                <a:spcPts val="0"/>
              </a:spcAft>
              <a:buSzPts val="1800"/>
              <a:buChar char="●"/>
            </a:pPr>
            <a:r>
              <a:rPr lang="en" dirty="0"/>
              <a:t>Parents are expected to encourage students to participate during lessons respectfully.</a:t>
            </a:r>
            <a:endParaRPr dirty="0"/>
          </a:p>
          <a:p>
            <a:pPr marL="457200" lvl="0" indent="-342900" algn="l" rtl="0">
              <a:spcBef>
                <a:spcPts val="0"/>
              </a:spcBef>
              <a:spcAft>
                <a:spcPts val="0"/>
              </a:spcAft>
              <a:buSzPts val="1800"/>
              <a:buChar char="●"/>
            </a:pPr>
            <a:r>
              <a:rPr lang="en" dirty="0"/>
              <a:t>Parents are encouraged to provide their child(ren) a quiet spot for the live lessons as well as a quiet spot to complete any assignments.</a:t>
            </a:r>
            <a:endParaRPr dirty="0"/>
          </a:p>
          <a:p>
            <a:pPr marL="457200" lvl="0" indent="-342900" algn="l" rtl="0">
              <a:spcBef>
                <a:spcPts val="0"/>
              </a:spcBef>
              <a:spcAft>
                <a:spcPts val="0"/>
              </a:spcAft>
              <a:buSzPts val="1800"/>
              <a:buChar char="●"/>
            </a:pPr>
            <a:r>
              <a:rPr lang="en" dirty="0"/>
              <a:t>Parents are encouraged to contact the teacher with any problems or concerns.</a:t>
            </a:r>
            <a:endParaRPr dirty="0"/>
          </a:p>
          <a:p>
            <a:pPr marL="914400" lvl="1" indent="-317500" algn="l" rtl="0">
              <a:spcBef>
                <a:spcPts val="0"/>
              </a:spcBef>
              <a:spcAft>
                <a:spcPts val="0"/>
              </a:spcAft>
              <a:buSzPts val="1400"/>
              <a:buChar char="○"/>
            </a:pPr>
            <a:r>
              <a:rPr lang="en" dirty="0"/>
              <a:t>Teachers will be available during the normal school </a:t>
            </a:r>
            <a:r>
              <a:rPr lang="en" dirty="0" smtClean="0"/>
              <a:t>day</a:t>
            </a:r>
            <a:r>
              <a:rPr lang="en" dirty="0"/>
              <a:t> </a:t>
            </a:r>
            <a:r>
              <a:rPr lang="en" dirty="0" smtClean="0"/>
              <a:t>when concrete schedules are set I will let you know. I do my best to check and respont to emails promptly!</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Teacher Expectations	</a:t>
            </a:r>
            <a:endParaRPr/>
          </a:p>
        </p:txBody>
      </p:sp>
      <p:sp>
        <p:nvSpPr>
          <p:cNvPr id="115" name="Google Shape;115;p2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Teachers will be available during the school day.</a:t>
            </a:r>
            <a:endParaRPr/>
          </a:p>
          <a:p>
            <a:pPr marL="0" lvl="0" indent="0" algn="l" rtl="0">
              <a:spcBef>
                <a:spcPts val="1600"/>
              </a:spcBef>
              <a:spcAft>
                <a:spcPts val="0"/>
              </a:spcAft>
              <a:buNone/>
            </a:pPr>
            <a:r>
              <a:rPr lang="en"/>
              <a:t>	8:55-3:50 (during virtual school)</a:t>
            </a:r>
            <a:endParaRPr/>
          </a:p>
          <a:p>
            <a:pPr marL="0" lvl="0" indent="0" algn="l" rtl="0">
              <a:spcBef>
                <a:spcPts val="1600"/>
              </a:spcBef>
              <a:spcAft>
                <a:spcPts val="0"/>
              </a:spcAft>
              <a:buNone/>
            </a:pPr>
            <a:r>
              <a:rPr lang="en"/>
              <a:t>Teacher will provide live lessons during the day</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Additional Information</a:t>
            </a:r>
            <a:endParaRPr/>
          </a:p>
        </p:txBody>
      </p:sp>
      <p:sp>
        <p:nvSpPr>
          <p:cNvPr id="121" name="Google Shape;121;p2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Teacher email:  </a:t>
            </a:r>
            <a:r>
              <a:rPr lang="en" dirty="0" smtClean="0">
                <a:solidFill>
                  <a:schemeClr val="accent5"/>
                </a:solidFill>
              </a:rPr>
              <a:t>kibilks</a:t>
            </a:r>
            <a:r>
              <a:rPr lang="en" dirty="0" smtClean="0">
                <a:solidFill>
                  <a:schemeClr val="accent5"/>
                </a:solidFill>
              </a:rPr>
              <a:t> </a:t>
            </a:r>
            <a:r>
              <a:rPr lang="en" dirty="0">
                <a:solidFill>
                  <a:schemeClr val="accent5"/>
                </a:solidFill>
              </a:rPr>
              <a:t>@dearborn schools.org</a:t>
            </a:r>
            <a:endParaRPr dirty="0">
              <a:solidFill>
                <a:schemeClr val="accent5"/>
              </a:solidFill>
            </a:endParaRPr>
          </a:p>
          <a:p>
            <a:pPr marL="0" lvl="0" indent="0" algn="l" rtl="0">
              <a:spcBef>
                <a:spcPts val="1600"/>
              </a:spcBef>
              <a:spcAft>
                <a:spcPts val="0"/>
              </a:spcAft>
              <a:buNone/>
            </a:pPr>
            <a:r>
              <a:rPr lang="en" dirty="0"/>
              <a:t>Teacher blog: </a:t>
            </a:r>
            <a:r>
              <a:rPr lang="en" sz="1700" u="sng" dirty="0">
                <a:solidFill>
                  <a:schemeClr val="hlink"/>
                </a:solidFill>
                <a:latin typeface="Arial"/>
                <a:ea typeface="Arial"/>
                <a:cs typeface="Arial"/>
                <a:sym typeface="Arial"/>
                <a:hlinkClick r:id="rId3"/>
              </a:rPr>
              <a:t>https://</a:t>
            </a:r>
            <a:r>
              <a:rPr lang="en" sz="1700" u="sng" dirty="0" smtClean="0">
                <a:solidFill>
                  <a:schemeClr val="hlink"/>
                </a:solidFill>
                <a:latin typeface="Arial"/>
                <a:ea typeface="Arial"/>
                <a:cs typeface="Arial"/>
                <a:sym typeface="Arial"/>
                <a:hlinkClick r:id="rId3"/>
              </a:rPr>
              <a:t>iblog.dearbornschools.org/kibilks/</a:t>
            </a:r>
            <a:endParaRPr sz="3400" dirty="0"/>
          </a:p>
          <a:p>
            <a:pPr marL="0" lvl="0" indent="0" algn="l" rtl="0">
              <a:spcBef>
                <a:spcPts val="1600"/>
              </a:spcBef>
              <a:spcAft>
                <a:spcPts val="0"/>
              </a:spcAft>
              <a:buNone/>
            </a:pPr>
            <a:r>
              <a:rPr lang="en" dirty="0" smtClean="0"/>
              <a:t>Haigh </a:t>
            </a:r>
            <a:r>
              <a:rPr lang="en" dirty="0"/>
              <a:t>phone number is 313- 827-6200  </a:t>
            </a:r>
            <a:endParaRPr dirty="0"/>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713</Words>
  <Application>Microsoft Office PowerPoint</Application>
  <PresentationFormat>On-screen Show (16:9)</PresentationFormat>
  <Paragraphs>58</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Open Sans</vt:lpstr>
      <vt:lpstr>PT Sans Narrow</vt:lpstr>
      <vt:lpstr>Helvetica Neue</vt:lpstr>
      <vt:lpstr>Tropic</vt:lpstr>
      <vt:lpstr>Student /Parent Orientation</vt:lpstr>
      <vt:lpstr>Virtual Learning </vt:lpstr>
      <vt:lpstr>Morning learning (8:55 to 11:45) </vt:lpstr>
      <vt:lpstr>Afternoon Learning (1:55 to 3:50)</vt:lpstr>
      <vt:lpstr>Suggested Materials </vt:lpstr>
      <vt:lpstr>Student Expectations </vt:lpstr>
      <vt:lpstr>Parent Expectations </vt:lpstr>
      <vt:lpstr>Teacher Expectations </vt:lpstr>
      <vt:lpstr>Additional Information</vt:lpstr>
      <vt:lpstr>Schoology Login information</vt:lpstr>
      <vt:lpstr>Learning Labs  </vt:lpstr>
      <vt:lpstr>Learning Labs Continued </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/Parent Orientation</dc:title>
  <dc:creator>Kibilko, Stacey K</dc:creator>
  <cp:lastModifiedBy>Kibilko, Stacey K</cp:lastModifiedBy>
  <cp:revision>1</cp:revision>
  <dcterms:modified xsi:type="dcterms:W3CDTF">2020-09-01T17:36:40Z</dcterms:modified>
</cp:coreProperties>
</file>