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57" r:id="rId4"/>
    <p:sldId id="258" r:id="rId5"/>
    <p:sldId id="259" r:id="rId6"/>
    <p:sldId id="260" r:id="rId7"/>
    <p:sldId id="266" r:id="rId8"/>
    <p:sldId id="267" r:id="rId9"/>
    <p:sldId id="261" r:id="rId10"/>
    <p:sldId id="262" r:id="rId11"/>
    <p:sldId id="264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998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B9860-2C50-4FBD-BD2E-1AE5A5EC5444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C529A-CDE8-44F8-B555-E02AD3A50B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4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7E6C-CE1B-4C7F-8815-061756CE67C0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62B7-118B-4E30-B871-7B1FBD582F8E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571F-093A-4DDB-AABF-569B95F0BFA4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A218-4A70-4F85-ABE8-0DC9925DA25F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4203-69EE-452C-B93D-AD26A885C619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F7C2-48E3-425E-B689-F12248D27741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8169-3C36-4867-9567-65DDCC41D455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D70-D996-49CA-A8C2-0FB0B19BEC61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D351-EDEF-49FE-85B5-5730EB21EE7B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A772-E455-4FAF-8458-DF4030B7B686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7C92-1076-40CC-9085-DD3DE2E952B7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AF650-05F8-4085-94BF-E1FBF97B24C4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3459162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 Scientific </a:t>
            </a:r>
            <a:r>
              <a:rPr lang="en-US" sz="8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Method!</a:t>
            </a:r>
            <a:endParaRPr lang="en-US" sz="8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716448"/>
            <a:ext cx="4987969" cy="2895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354762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6: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Your Conclusion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“Compare the 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Hypothesis to the 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experiment” were you right about your Hypothesis or were you wrong?  Why? What could you do to get better results next time?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</a:b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557" y="89704"/>
            <a:ext cx="1775283" cy="30344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9704"/>
            <a:ext cx="2133600" cy="1995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76396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Listing your materials that you used is not a step in the Scientific Method, but it needs to be present.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962400"/>
            <a:ext cx="3051928" cy="228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942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Review: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/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What are Six Steps in </a:t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 Scientific Method?</a:t>
            </a:r>
            <a:endParaRPr lang="en-US" sz="48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8956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#1. State the Question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53340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#3. Form the Hypothesis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28194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#4. Test the Hypothesis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3886200"/>
            <a:ext cx="251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#5. Analysis &amp; Record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114800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#2. Collect Data &amp; Information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51054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#6. Conclusion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763" y="3586609"/>
            <a:ext cx="2048354" cy="2094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2667000" y="60960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#7. List of Materials &amp; References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Who Invented the Scientific Method?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6680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credit of this important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process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usually is given to Western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scientist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Roger Bacon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 However, the Muslims really invented it, perfected it,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&amp; presented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it to the West. </a:t>
            </a:r>
            <a:endParaRPr lang="en-US" sz="3600" dirty="0" smtClean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Al-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Biruni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(d. 1050 CE), the Persian genius of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his time wrote it down first. </a:t>
            </a:r>
            <a:endParaRPr lang="en-US" sz="36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2" y="4343400"/>
            <a:ext cx="75400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He conducted precise 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experiments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on laws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of gravity, momentum &amp; motion using the Scientific Method before Roger Bacon ever did. 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419600"/>
            <a:ext cx="1447800" cy="22440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2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267" y="609600"/>
            <a:ext cx="9144000" cy="2925762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1: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State the Question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“What is the Purpose?”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45267" y="3104035"/>
            <a:ext cx="9220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It seems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bvious, but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hy is it that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ou are doing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his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articular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xperiment?  What are you trying to discover?  This is different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hen Step 3.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" y="76200"/>
            <a:ext cx="2445289" cy="1524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12564"/>
            <a:ext cx="2171700" cy="16862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053" y="796721"/>
            <a:ext cx="9144000" cy="6049962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2: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/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Collect Data, </a:t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Information &amp; Do Research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Use books, the Internet &amp; primary/secondary resources. 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By finding more 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about your topic you know more about it &amp; can explain it.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558" y="55830"/>
            <a:ext cx="2062907" cy="22301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111"/>
            <a:ext cx="1752600" cy="21885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053" y="1143000"/>
            <a:ext cx="9144000" cy="6126162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3: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Form a Hypothesis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“Predict the outcome of the 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experiment or the problem”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This is an educated guess because of the research you did.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76200"/>
            <a:ext cx="2723877" cy="2362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76200"/>
            <a:ext cx="1760220" cy="27035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430962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4: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Test the </a:t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Hypothesis with a Measurable 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Experiment or Activity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“Develop a procedure or sequence of steps”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remember it has to be measurable… weight, height, time, speed, temperature, etc.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76199"/>
            <a:ext cx="1988820" cy="15847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198"/>
            <a:ext cx="1295400" cy="15914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5532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Good experiments should have more than one variable.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 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</a:t>
            </a:r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variable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is something that is not consistent or having a fixed pattern &amp; is liable to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change; there are two kinds 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dependent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&amp; 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independent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457824"/>
              </p:ext>
            </p:extLst>
          </p:nvPr>
        </p:nvGraphicFramePr>
        <p:xfrm>
          <a:off x="152400" y="2438400"/>
          <a:ext cx="883920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392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 smtClean="0">
                          <a:solidFill>
                            <a:srgbClr val="FFC000"/>
                          </a:solidFill>
                          <a:effectLst/>
                          <a:latin typeface="Book Antiqua" panose="02040602050305030304" pitchFamily="18" charset="0"/>
                        </a:rPr>
                        <a:t>Independent</a:t>
                      </a:r>
                      <a:r>
                        <a:rPr lang="en-US" sz="3600" u="sng" dirty="0">
                          <a:solidFill>
                            <a:srgbClr val="FFC000"/>
                          </a:solidFill>
                          <a:effectLst/>
                          <a:latin typeface="Book Antiqua" panose="02040602050305030304" pitchFamily="18" charset="0"/>
                        </a:rPr>
                        <a:t>:</a:t>
                      </a:r>
                      <a:r>
                        <a:rPr lang="en-US" sz="3600" u="none" dirty="0">
                          <a:solidFill>
                            <a:srgbClr val="FFC000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3600" dirty="0">
                          <a:effectLst/>
                          <a:latin typeface="Book Antiqua" panose="02040602050305030304" pitchFamily="18" charset="0"/>
                        </a:rPr>
                        <a:t>is defined as the </a:t>
                      </a:r>
                      <a:r>
                        <a:rPr lang="en-US" sz="3600" u="none" dirty="0" smtClean="0">
                          <a:effectLst/>
                          <a:latin typeface="Book Antiqua" panose="02040602050305030304" pitchFamily="18" charset="0"/>
                        </a:rPr>
                        <a:t>variable</a:t>
                      </a:r>
                      <a:r>
                        <a:rPr lang="en-US" sz="360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3600" dirty="0">
                          <a:effectLst/>
                          <a:latin typeface="Book Antiqua" panose="02040602050305030304" pitchFamily="18" charset="0"/>
                        </a:rPr>
                        <a:t>that is changed or controlled in a scientific experiment. It represents the cause or reason for an outcome; the manipulated “variable”.</a:t>
                      </a:r>
                      <a:endParaRPr lang="en-US" sz="3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185639"/>
              </p:ext>
            </p:extLst>
          </p:nvPr>
        </p:nvGraphicFramePr>
        <p:xfrm>
          <a:off x="152400" y="228600"/>
          <a:ext cx="8839200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392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 smtClean="0">
                          <a:solidFill>
                            <a:srgbClr val="FFC000"/>
                          </a:solidFill>
                          <a:effectLst/>
                          <a:latin typeface="Book Antiqua" panose="02040602050305030304" pitchFamily="18" charset="0"/>
                        </a:rPr>
                        <a:t>Dependent</a:t>
                      </a:r>
                      <a:r>
                        <a:rPr lang="en-US" sz="3600" u="sng" dirty="0">
                          <a:solidFill>
                            <a:srgbClr val="FFC000"/>
                          </a:solidFill>
                          <a:effectLst/>
                          <a:latin typeface="Book Antiqua" panose="02040602050305030304" pitchFamily="18" charset="0"/>
                        </a:rPr>
                        <a:t>:</a:t>
                      </a:r>
                      <a:r>
                        <a:rPr lang="en-US" sz="3600" u="none" dirty="0">
                          <a:solidFill>
                            <a:srgbClr val="FFC000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3600" u="none" dirty="0">
                          <a:effectLst/>
                          <a:latin typeface="Book Antiqua" panose="02040602050305030304" pitchFamily="18" charset="0"/>
                        </a:rPr>
                        <a:t>is the</a:t>
                      </a:r>
                      <a:r>
                        <a:rPr lang="en-US" sz="3600" u="none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r>
                        <a:rPr lang="en-US" sz="3600" u="none" dirty="0" smtClean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variable</a:t>
                      </a:r>
                      <a:r>
                        <a:rPr lang="en-US" sz="3600" u="none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 being tested in a scientific experiment and is “'dependent'’ on the </a:t>
                      </a:r>
                      <a:r>
                        <a:rPr lang="en-US" sz="3600" u="none" strike="noStrike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independent </a:t>
                      </a:r>
                      <a:r>
                        <a:rPr lang="en-US" sz="3600" u="none" strike="noStrike" dirty="0" smtClean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variable</a:t>
                      </a:r>
                      <a:r>
                        <a:rPr lang="en-US" sz="3600" u="none" dirty="0">
                          <a:effectLst/>
                          <a:latin typeface="Book Antiqua" panose="02040602050305030304" pitchFamily="18" charset="0"/>
                        </a:rPr>
                        <a:t>.</a:t>
                      </a:r>
                      <a:endParaRPr lang="en-US" sz="3600" u="none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886850"/>
              </p:ext>
            </p:extLst>
          </p:nvPr>
        </p:nvGraphicFramePr>
        <p:xfrm>
          <a:off x="152400" y="5410200"/>
          <a:ext cx="8839200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39200"/>
              </a:tblGrid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i="0" u="sng" dirty="0" smtClean="0">
                          <a:solidFill>
                            <a:srgbClr val="FFC000"/>
                          </a:solidFill>
                          <a:effectLst/>
                          <a:latin typeface="Book Antiqua" panose="02040602050305030304" pitchFamily="18" charset="0"/>
                        </a:rPr>
                        <a:t>Constant</a:t>
                      </a:r>
                      <a:r>
                        <a:rPr lang="en-US" sz="3600" i="0" u="sng" dirty="0">
                          <a:solidFill>
                            <a:srgbClr val="FFC000"/>
                          </a:solidFill>
                          <a:effectLst/>
                          <a:latin typeface="Book Antiqua" panose="02040602050305030304" pitchFamily="18" charset="0"/>
                        </a:rPr>
                        <a:t>:</a:t>
                      </a:r>
                      <a:r>
                        <a:rPr lang="en-US" sz="3600" i="0" u="none" dirty="0">
                          <a:solidFill>
                            <a:srgbClr val="FFC000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3600" dirty="0">
                          <a:effectLst/>
                          <a:latin typeface="Book Antiqua" panose="02040602050305030304" pitchFamily="18" charset="0"/>
                        </a:rPr>
                        <a:t>is the part that doesn't change during the experiment.</a:t>
                      </a:r>
                      <a:endParaRPr lang="en-US" sz="3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16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12838"/>
            <a:ext cx="9144000" cy="5745162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5: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Observe, Analyze &amp; </a:t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Record Your Results 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By recording your results you can analyze them better.  You should create charts and/or graphs.  It’s </a:t>
            </a:r>
            <a:r>
              <a:rPr lang="en-US" sz="480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your proof.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828800" cy="20444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01887"/>
            <a:ext cx="1661160" cy="23680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267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Scientific Method!</vt:lpstr>
      <vt:lpstr>Who Invented the Scientific Method?</vt:lpstr>
      <vt:lpstr>Step 1: State the Question  “What is the Purpose?”</vt:lpstr>
      <vt:lpstr>Step 2: Collect Data,  Information &amp; Do Research Use books, the Internet &amp; primary/secondary resources.  By finding more  about your topic you know more about it &amp; can explain it.</vt:lpstr>
      <vt:lpstr>Step 3: Form a Hypothesis  “Predict the outcome of the  experiment or the problem” This is an educated guess because of the research you did.</vt:lpstr>
      <vt:lpstr>Step 4: Test the  Hypothesis with a Measurable  Experiment or Activity “Develop a procedure or sequence of steps” remember it has to be measurable… weight, height, time, speed, temperature, etc.</vt:lpstr>
      <vt:lpstr>Good experiments should have more than one variable.    A variable is something that is not consistent or having a fixed pattern &amp; is liable to change; there are two kinds dependent &amp; independent. </vt:lpstr>
      <vt:lpstr>PowerPoint Presentation</vt:lpstr>
      <vt:lpstr>Step 5: Observe, Analyze &amp;  Record Your Results   By recording your results you can analyze them better.  You should create charts and/or graphs.  It’s your proof.</vt:lpstr>
      <vt:lpstr>Step 6: Your Conclusion “Compare the  Hypothesis to the  experiment” were you right about your Hypothesis or were you wrong?  Why? What could you do to get better results next time? </vt:lpstr>
      <vt:lpstr>Listing your materials that you used is not a step in the Scientific Method, but it needs to be present.</vt:lpstr>
      <vt:lpstr>Review: What are Six Steps in  the Scientific Method?</vt:lpstr>
    </vt:vector>
  </TitlesOfParts>
  <Company>Oakwood Healthcare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Method</dc:title>
  <dc:creator>riverap</dc:creator>
  <cp:lastModifiedBy>Windows User</cp:lastModifiedBy>
  <cp:revision>17</cp:revision>
  <dcterms:created xsi:type="dcterms:W3CDTF">2011-08-23T19:03:21Z</dcterms:created>
  <dcterms:modified xsi:type="dcterms:W3CDTF">2020-01-22T14:40:03Z</dcterms:modified>
</cp:coreProperties>
</file>