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260" r:id="rId3"/>
    <p:sldId id="261" r:id="rId4"/>
    <p:sldId id="262" r:id="rId5"/>
    <p:sldId id="263" r:id="rId6"/>
    <p:sldId id="264" r:id="rId7"/>
    <p:sldId id="265" r:id="rId8"/>
    <p:sldId id="266" r:id="rId9"/>
    <p:sldId id="267" r:id="rId10"/>
    <p:sldId id="268" r:id="rId11"/>
    <p:sldId id="269" r:id="rId12"/>
    <p:sldId id="271" r:id="rId13"/>
    <p:sldId id="270" r:id="rId14"/>
    <p:sldId id="273" r:id="rId15"/>
    <p:sldId id="274" r:id="rId16"/>
    <p:sldId id="272" r:id="rId17"/>
    <p:sldId id="276" r:id="rId18"/>
    <p:sldId id="277" r:id="rId19"/>
    <p:sldId id="275" r:id="rId20"/>
    <p:sldId id="278" r:id="rId21"/>
    <p:sldId id="279" r:id="rId22"/>
    <p:sldId id="281" r:id="rId23"/>
    <p:sldId id="282" r:id="rId24"/>
    <p:sldId id="283" r:id="rId25"/>
    <p:sldId id="284" r:id="rId26"/>
    <p:sldId id="285" r:id="rId27"/>
    <p:sldId id="286" r:id="rId28"/>
    <p:sldId id="287" r:id="rId29"/>
    <p:sldId id="288" r:id="rId30"/>
    <p:sldId id="289" r:id="rId31"/>
    <p:sldId id="290" r:id="rId32"/>
    <p:sldId id="259" r:id="rId33"/>
    <p:sldId id="299" r:id="rId34"/>
    <p:sldId id="291" r:id="rId35"/>
    <p:sldId id="292" r:id="rId36"/>
    <p:sldId id="293" r:id="rId37"/>
    <p:sldId id="294" r:id="rId38"/>
    <p:sldId id="296" r:id="rId39"/>
    <p:sldId id="295" r:id="rId40"/>
    <p:sldId id="297" r:id="rId41"/>
    <p:sldId id="298"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96" y="-61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79B6F85-9F93-4209-8648-9C08BD39E809}" type="datetimeFigureOut">
              <a:rPr lang="en-US" smtClean="0"/>
              <a:t>4/24/2013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30DFB8D-92B2-4A20-A540-3EE3C7513A16}" type="slidenum">
              <a:rPr lang="en-US" smtClean="0"/>
              <a:t>‹#›</a:t>
            </a:fld>
            <a:endParaRPr lang="en-US" dirty="0"/>
          </a:p>
        </p:txBody>
      </p:sp>
    </p:spTree>
    <p:extLst>
      <p:ext uri="{BB962C8B-B14F-4D97-AF65-F5344CB8AC3E}">
        <p14:creationId xmlns:p14="http://schemas.microsoft.com/office/powerpoint/2010/main" val="3935475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99D33ED-F74B-4238-9D06-E86FAD7B9378}" type="datetimeFigureOut">
              <a:rPr lang="en-US" smtClean="0"/>
              <a:t>4/24/2013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7CE299D-2AB9-43D8-8968-81B929BA224F}" type="slidenum">
              <a:rPr lang="en-US" smtClean="0"/>
              <a:t>‹#›</a:t>
            </a:fld>
            <a:endParaRPr lang="en-US" dirty="0"/>
          </a:p>
        </p:txBody>
      </p:sp>
    </p:spTree>
    <p:extLst>
      <p:ext uri="{BB962C8B-B14F-4D97-AF65-F5344CB8AC3E}">
        <p14:creationId xmlns:p14="http://schemas.microsoft.com/office/powerpoint/2010/main" val="3063367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08535B-6196-4460-A07A-C75E2E2800C3}" type="datetime1">
              <a:rPr lang="en-US" smtClean="0"/>
              <a:t>4/24/2013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2127375796"/>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F8AF0-71BD-4F91-9E90-3A1AD77EBE0F}" type="datetime1">
              <a:rPr lang="en-US" smtClean="0"/>
              <a:t>4/24/2013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2972666027"/>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29706-3432-4ACD-AD30-328099A30BEB}" type="datetime1">
              <a:rPr lang="en-US" smtClean="0"/>
              <a:t>4/24/2013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126553018"/>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46E5F-AA13-4A54-845C-875D89FC884B}" type="datetime1">
              <a:rPr lang="en-US" smtClean="0"/>
              <a:t>4/24/2013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2121236931"/>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4CE0B-E45D-4764-B1CF-3628903569AE}" type="datetime1">
              <a:rPr lang="en-US" smtClean="0"/>
              <a:t>4/24/2013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554337719"/>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19A6EA-E06C-4086-8826-B5E1C2003004}" type="datetime1">
              <a:rPr lang="en-US" smtClean="0"/>
              <a:t>4/24/2013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1588238027"/>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F97248-F388-4E52-85F9-C90F6987B368}" type="datetime1">
              <a:rPr lang="en-US" smtClean="0"/>
              <a:t>4/24/2013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3612644950"/>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7E1398-AEFC-413F-8B8E-A89B5FA4F84A}" type="datetime1">
              <a:rPr lang="en-US" smtClean="0"/>
              <a:t>4/24/2013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1914240091"/>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D8845-6C8F-48A7-AF74-A724CE61009C}" type="datetime1">
              <a:rPr lang="en-US" smtClean="0"/>
              <a:t>4/24/2013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2444821853"/>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6C752-878E-4149-A913-5941B8C52898}" type="datetime1">
              <a:rPr lang="en-US" smtClean="0"/>
              <a:t>4/24/2013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1858357963"/>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9D355-1C2F-4292-866C-264A188C3C04}" type="datetime1">
              <a:rPr lang="en-US" smtClean="0"/>
              <a:t>4/24/2013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AA6623-F948-4E34-A17E-70875D2F0C73}" type="slidenum">
              <a:rPr lang="en-US" smtClean="0"/>
              <a:t>‹#›</a:t>
            </a:fld>
            <a:endParaRPr lang="en-US" dirty="0"/>
          </a:p>
        </p:txBody>
      </p:sp>
    </p:spTree>
    <p:extLst>
      <p:ext uri="{BB962C8B-B14F-4D97-AF65-F5344CB8AC3E}">
        <p14:creationId xmlns:p14="http://schemas.microsoft.com/office/powerpoint/2010/main" val="2493082980"/>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46CA9-BF18-4E80-9DAD-465FBA548A9D}" type="datetime1">
              <a:rPr lang="en-US" smtClean="0"/>
              <a:t>4/24/2013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A6623-F948-4E34-A17E-70875D2F0C73}" type="slidenum">
              <a:rPr lang="en-US" smtClean="0"/>
              <a:t>‹#›</a:t>
            </a:fld>
            <a:endParaRPr lang="en-US" dirty="0"/>
          </a:p>
        </p:txBody>
      </p:sp>
    </p:spTree>
    <p:extLst>
      <p:ext uri="{BB962C8B-B14F-4D97-AF65-F5344CB8AC3E}">
        <p14:creationId xmlns:p14="http://schemas.microsoft.com/office/powerpoint/2010/main" val="3447069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19.jpg"/><Relationship Id="rId4" Type="http://schemas.openxmlformats.org/officeDocument/2006/relationships/image" Target="../media/image18.jpg"/></Relationships>
</file>

<file path=ppt/slides/_rels/slide11.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23.jpg"/><Relationship Id="rId5" Type="http://schemas.openxmlformats.org/officeDocument/2006/relationships/image" Target="../media/image22.png"/><Relationship Id="rId4" Type="http://schemas.openxmlformats.org/officeDocument/2006/relationships/image" Target="../media/image21.jpg"/></Relationships>
</file>

<file path=ppt/slides/_rels/slide12.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eg"/><Relationship Id="rId1" Type="http://schemas.openxmlformats.org/officeDocument/2006/relationships/slideLayout" Target="../slideLayouts/slideLayout6.xml"/><Relationship Id="rId4" Type="http://schemas.openxmlformats.org/officeDocument/2006/relationships/image" Target="../media/image28.jpg"/></Relationships>
</file>

<file path=ppt/slides/_rels/slide15.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6.jpeg"/><Relationship Id="rId1" Type="http://schemas.openxmlformats.org/officeDocument/2006/relationships/slideLayout" Target="../slideLayouts/slideLayout6.xml"/><Relationship Id="rId4" Type="http://schemas.openxmlformats.org/officeDocument/2006/relationships/image" Target="../media/image30.jpg"/></Relationships>
</file>

<file path=ppt/slides/_rels/slide16.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2.jpg"/><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image" Target="../media/image38.jpg"/><Relationship Id="rId3" Type="http://schemas.openxmlformats.org/officeDocument/2006/relationships/image" Target="../media/image33.jpg"/><Relationship Id="rId7" Type="http://schemas.openxmlformats.org/officeDocument/2006/relationships/image" Target="../media/image37.jpg"/><Relationship Id="rId2" Type="http://schemas.openxmlformats.org/officeDocument/2006/relationships/image" Target="../media/image26.jpeg"/><Relationship Id="rId1" Type="http://schemas.openxmlformats.org/officeDocument/2006/relationships/slideLayout" Target="../slideLayouts/slideLayout6.xml"/><Relationship Id="rId6" Type="http://schemas.openxmlformats.org/officeDocument/2006/relationships/image" Target="../media/image36.jpg"/><Relationship Id="rId5" Type="http://schemas.openxmlformats.org/officeDocument/2006/relationships/image" Target="../media/image35.jpg"/><Relationship Id="rId4" Type="http://schemas.openxmlformats.org/officeDocument/2006/relationships/image" Target="../media/image34.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0.jpg"/><Relationship Id="rId2" Type="http://schemas.openxmlformats.org/officeDocument/2006/relationships/image" Target="../media/image39.jpg"/><Relationship Id="rId1" Type="http://schemas.openxmlformats.org/officeDocument/2006/relationships/slideLayout" Target="../slideLayouts/slideLayout6.xml"/><Relationship Id="rId6" Type="http://schemas.openxmlformats.org/officeDocument/2006/relationships/image" Target="../media/image43.jpg"/><Relationship Id="rId5" Type="http://schemas.openxmlformats.org/officeDocument/2006/relationships/image" Target="../media/image42.jpg"/><Relationship Id="rId4" Type="http://schemas.openxmlformats.org/officeDocument/2006/relationships/image" Target="../media/image41.jpg"/></Relationships>
</file>

<file path=ppt/slides/_rels/slide24.xml.rels><?xml version="1.0" encoding="UTF-8" standalone="yes"?>
<Relationships xmlns="http://schemas.openxmlformats.org/package/2006/relationships"><Relationship Id="rId3" Type="http://schemas.openxmlformats.org/officeDocument/2006/relationships/image" Target="../media/image44.jp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45.jp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46.jp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7.jp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48.jpg"/><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49.jpg"/><Relationship Id="rId2" Type="http://schemas.openxmlformats.org/officeDocument/2006/relationships/image" Target="../media/image26.jpeg"/><Relationship Id="rId1" Type="http://schemas.openxmlformats.org/officeDocument/2006/relationships/slideLayout" Target="../slideLayouts/slideLayout6.xml"/><Relationship Id="rId5" Type="http://schemas.openxmlformats.org/officeDocument/2006/relationships/image" Target="../media/image51.jpg"/><Relationship Id="rId4" Type="http://schemas.openxmlformats.org/officeDocument/2006/relationships/image" Target="../media/image50.jp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52.jpg"/><Relationship Id="rId2" Type="http://schemas.openxmlformats.org/officeDocument/2006/relationships/image" Target="../media/image26.jpeg"/><Relationship Id="rId1" Type="http://schemas.openxmlformats.org/officeDocument/2006/relationships/slideLayout" Target="../slideLayouts/slideLayout6.xml"/><Relationship Id="rId5" Type="http://schemas.openxmlformats.org/officeDocument/2006/relationships/image" Target="../media/image54.jpg"/><Relationship Id="rId4" Type="http://schemas.openxmlformats.org/officeDocument/2006/relationships/image" Target="../media/image53.jpg"/></Relationships>
</file>

<file path=ppt/slides/_rels/slide31.xml.rels><?xml version="1.0" encoding="UTF-8" standalone="yes"?>
<Relationships xmlns="http://schemas.openxmlformats.org/package/2006/relationships"><Relationship Id="rId3" Type="http://schemas.openxmlformats.org/officeDocument/2006/relationships/image" Target="../media/image56.jpg"/><Relationship Id="rId2" Type="http://schemas.openxmlformats.org/officeDocument/2006/relationships/image" Target="../media/image55.jp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8.jpg"/><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59.jp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60.jpg"/><Relationship Id="rId2" Type="http://schemas.openxmlformats.org/officeDocument/2006/relationships/image" Target="../media/image57.jpeg"/><Relationship Id="rId1" Type="http://schemas.openxmlformats.org/officeDocument/2006/relationships/slideLayout" Target="../slideLayouts/slideLayout6.xml"/><Relationship Id="rId4" Type="http://schemas.openxmlformats.org/officeDocument/2006/relationships/image" Target="../media/image61.jpg"/></Relationships>
</file>

<file path=ppt/slides/_rels/slide38.xml.rels><?xml version="1.0" encoding="UTF-8" standalone="yes"?>
<Relationships xmlns="http://schemas.openxmlformats.org/package/2006/relationships"><Relationship Id="rId2" Type="http://schemas.openxmlformats.org/officeDocument/2006/relationships/image" Target="../media/image62.jp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64.jpg"/><Relationship Id="rId2" Type="http://schemas.openxmlformats.org/officeDocument/2006/relationships/image" Target="../media/image57.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5.jpg"/><Relationship Id="rId2" Type="http://schemas.openxmlformats.org/officeDocument/2006/relationships/image" Target="../media/image5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7.jpg"/><Relationship Id="rId7" Type="http://schemas.openxmlformats.org/officeDocument/2006/relationships/image" Target="../media/image11.jp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14.jpg"/></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533400" y="1981200"/>
            <a:ext cx="8229600" cy="1143000"/>
          </a:xfrm>
        </p:spPr>
        <p:txBody>
          <a:bodyPr>
            <a:noAutofit/>
          </a:bodyPr>
          <a:lstStyle/>
          <a:p>
            <a:r>
              <a:rPr lang="en-US" sz="66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Chapter 12: Using Energy &amp; Heat</a:t>
            </a:r>
            <a:endParaRPr lang="en-US" sz="66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5" name="Slide Number Placeholder 4"/>
          <p:cNvSpPr>
            <a:spLocks noGrp="1"/>
          </p:cNvSpPr>
          <p:nvPr>
            <p:ph type="sldNum" sz="quarter" idx="12"/>
          </p:nvPr>
        </p:nvSpPr>
        <p:spPr/>
        <p:txBody>
          <a:bodyPr/>
          <a:lstStyle/>
          <a:p>
            <a:fld id="{FCAA6623-F948-4E34-A17E-70875D2F0C73}" type="slidenum">
              <a:rPr lang="en-US" smtClean="0"/>
              <a:t>1</a:t>
            </a:fld>
            <a:endParaRPr lang="en-US" dirty="0"/>
          </a:p>
        </p:txBody>
      </p:sp>
    </p:spTree>
    <p:extLst>
      <p:ext uri="{BB962C8B-B14F-4D97-AF65-F5344CB8AC3E}">
        <p14:creationId xmlns:p14="http://schemas.microsoft.com/office/powerpoint/2010/main" val="31800718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24685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Energy that travels in waves such as visible light, ultraviolet radiation, microwaves &amp; infrared radiation are called what? </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76200" y="2895600"/>
            <a:ext cx="8766142" cy="1323439"/>
          </a:xfrm>
          <a:prstGeom prst="rect">
            <a:avLst/>
          </a:prstGeom>
          <a:noFill/>
        </p:spPr>
        <p:txBody>
          <a:bodyPr wrap="square" rtlCol="0">
            <a:spAutoFit/>
          </a:bodyPr>
          <a:lstStyle/>
          <a:p>
            <a:pPr algn="ctr"/>
            <a:r>
              <a:rPr lang="en-US" sz="4000" b="1" dirty="0" smtClean="0">
                <a:solidFill>
                  <a:schemeClr val="tx2">
                    <a:lumMod val="50000"/>
                  </a:schemeClr>
                </a:solidFill>
              </a:rPr>
              <a:t>RADIANT OR </a:t>
            </a:r>
          </a:p>
          <a:p>
            <a:pPr algn="ctr"/>
            <a:r>
              <a:rPr lang="en-US" sz="4000" b="1" dirty="0" smtClean="0">
                <a:solidFill>
                  <a:schemeClr val="tx2">
                    <a:lumMod val="50000"/>
                  </a:schemeClr>
                </a:solidFill>
              </a:rPr>
              <a:t>ELECTROMAGNETIC ENERGY</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6675" y="4495800"/>
            <a:ext cx="2590800" cy="1850571"/>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481117"/>
            <a:ext cx="1905000" cy="1835183"/>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00800" y="4487501"/>
            <a:ext cx="2441542" cy="18288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FCAA6623-F948-4E34-A17E-70875D2F0C73}" type="slidenum">
              <a:rPr lang="en-US" smtClean="0"/>
              <a:t>10</a:t>
            </a:fld>
            <a:endParaRPr lang="en-US" dirty="0"/>
          </a:p>
        </p:txBody>
      </p:sp>
    </p:spTree>
    <p:extLst>
      <p:ext uri="{BB962C8B-B14F-4D97-AF65-F5344CB8AC3E}">
        <p14:creationId xmlns:p14="http://schemas.microsoft.com/office/powerpoint/2010/main" val="67446060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itle 2"/>
          <p:cNvSpPr txBox="1">
            <a:spLocks noGrp="1"/>
          </p:cNvSpPr>
          <p:nvPr>
            <p:ph type="title"/>
          </p:nvPr>
        </p:nvSpPr>
        <p:spPr>
          <a:xfrm>
            <a:off x="76200" y="152400"/>
            <a:ext cx="8915400" cy="317009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Energy that is made up of small particles, called atoms &amp; molecules; the faster the movement of particles the warmer it becomes; this is what kind of energy?</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TextBox 3"/>
          <p:cNvSpPr txBox="1"/>
          <p:nvPr/>
        </p:nvSpPr>
        <p:spPr>
          <a:xfrm>
            <a:off x="2642149" y="3301901"/>
            <a:ext cx="4038600" cy="1323439"/>
          </a:xfrm>
          <a:prstGeom prst="rect">
            <a:avLst/>
          </a:prstGeom>
          <a:noFill/>
        </p:spPr>
        <p:txBody>
          <a:bodyPr wrap="square" rtlCol="0">
            <a:spAutoFit/>
          </a:bodyPr>
          <a:lstStyle/>
          <a:p>
            <a:pPr algn="ctr"/>
            <a:r>
              <a:rPr lang="en-US" sz="4000" b="1" dirty="0" smtClean="0">
                <a:solidFill>
                  <a:schemeClr val="tx2">
                    <a:lumMod val="50000"/>
                  </a:schemeClr>
                </a:solidFill>
              </a:rPr>
              <a:t>THERMAL ENERGY</a:t>
            </a:r>
            <a:endParaRPr lang="en-US" sz="4000" b="1" dirty="0">
              <a:solidFill>
                <a:schemeClr val="tx2">
                  <a:lumMod val="50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3098750"/>
            <a:ext cx="2309292" cy="1729740"/>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5200" y="2826555"/>
            <a:ext cx="1524000" cy="1867829"/>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00400" y="4817793"/>
            <a:ext cx="1798196" cy="1798196"/>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38800" y="4505585"/>
            <a:ext cx="1461597" cy="2196389"/>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p:spPr>
      </p:pic>
      <p:sp>
        <p:nvSpPr>
          <p:cNvPr id="8" name="Slide Number Placeholder 7"/>
          <p:cNvSpPr>
            <a:spLocks noGrp="1"/>
          </p:cNvSpPr>
          <p:nvPr>
            <p:ph type="sldNum" sz="quarter" idx="12"/>
          </p:nvPr>
        </p:nvSpPr>
        <p:spPr/>
        <p:txBody>
          <a:bodyPr/>
          <a:lstStyle/>
          <a:p>
            <a:fld id="{FCAA6623-F948-4E34-A17E-70875D2F0C73}" type="slidenum">
              <a:rPr lang="en-US" smtClean="0"/>
              <a:t>11</a:t>
            </a:fld>
            <a:endParaRPr lang="en-US" dirty="0"/>
          </a:p>
        </p:txBody>
      </p:sp>
    </p:spTree>
    <p:extLst>
      <p:ext uri="{BB962C8B-B14F-4D97-AF65-F5344CB8AC3E}">
        <p14:creationId xmlns:p14="http://schemas.microsoft.com/office/powerpoint/2010/main" val="94489032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09" y="533400"/>
            <a:ext cx="9144000" cy="2554545"/>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What is a disturbance that transfers energy from place to place? In science remember energy is defined as the ability to do work.</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TextBox 3"/>
          <p:cNvSpPr txBox="1"/>
          <p:nvPr/>
        </p:nvSpPr>
        <p:spPr>
          <a:xfrm>
            <a:off x="5986604" y="4189217"/>
            <a:ext cx="3276600" cy="707886"/>
          </a:xfrm>
          <a:prstGeom prst="rect">
            <a:avLst/>
          </a:prstGeom>
          <a:noFill/>
        </p:spPr>
        <p:txBody>
          <a:bodyPr wrap="square" rtlCol="0">
            <a:spAutoFit/>
          </a:bodyPr>
          <a:lstStyle/>
          <a:p>
            <a:pPr algn="ctr"/>
            <a:r>
              <a:rPr lang="en-US" sz="4000" b="1" dirty="0" smtClean="0">
                <a:solidFill>
                  <a:schemeClr val="tx2">
                    <a:lumMod val="50000"/>
                  </a:schemeClr>
                </a:solidFill>
              </a:rPr>
              <a:t>A WAVE</a:t>
            </a:r>
            <a:endParaRPr lang="en-US" sz="4000" b="1" dirty="0">
              <a:solidFill>
                <a:schemeClr val="tx2">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352800"/>
            <a:ext cx="5905500" cy="2362200"/>
          </a:xfrm>
          <a:prstGeom prst="rect">
            <a:avLst/>
          </a:prstGeom>
        </p:spPr>
      </p:pic>
      <p:sp>
        <p:nvSpPr>
          <p:cNvPr id="6" name="Slide Number Placeholder 5"/>
          <p:cNvSpPr>
            <a:spLocks noGrp="1"/>
          </p:cNvSpPr>
          <p:nvPr>
            <p:ph type="sldNum" sz="quarter" idx="12"/>
          </p:nvPr>
        </p:nvSpPr>
        <p:spPr/>
        <p:txBody>
          <a:bodyPr/>
          <a:lstStyle/>
          <a:p>
            <a:fld id="{708E2D15-9A43-4B51-BDE5-B29FA661BC48}" type="slidenum">
              <a:rPr lang="en-US" smtClean="0"/>
              <a:t>12</a:t>
            </a:fld>
            <a:endParaRPr lang="en-US" dirty="0"/>
          </a:p>
        </p:txBody>
      </p:sp>
    </p:spTree>
    <p:extLst>
      <p:ext uri="{BB962C8B-B14F-4D97-AF65-F5344CB8AC3E}">
        <p14:creationId xmlns:p14="http://schemas.microsoft.com/office/powerpoint/2010/main" val="74197374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3772" y="228600"/>
            <a:ext cx="9144000" cy="1938992"/>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A disturbance that travels through a medium as a longitudinal wave &amp; carries energy is called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TextBox 3"/>
          <p:cNvSpPr txBox="1"/>
          <p:nvPr/>
        </p:nvSpPr>
        <p:spPr>
          <a:xfrm>
            <a:off x="2688880" y="2362200"/>
            <a:ext cx="3657600" cy="707886"/>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rPr>
              <a:t>A SOUND WAVE</a:t>
            </a:r>
            <a:endParaRPr lang="en-US" sz="4000" b="1" dirty="0">
              <a:solidFill>
                <a:schemeClr val="tx2">
                  <a:lumMod val="50000"/>
                </a:schemeClr>
              </a:solidFill>
              <a:effectLst>
                <a:outerShdw blurRad="50800" dist="50800" dir="5400000" algn="ctr" rotWithShape="0">
                  <a:srgbClr val="FFC000"/>
                </a:outerShdw>
              </a:effectLs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4642" y="4595492"/>
            <a:ext cx="3960396" cy="20574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6" name="Slide Number Placeholder 5"/>
          <p:cNvSpPr>
            <a:spLocks noGrp="1"/>
          </p:cNvSpPr>
          <p:nvPr>
            <p:ph type="sldNum" sz="quarter" idx="12"/>
          </p:nvPr>
        </p:nvSpPr>
        <p:spPr/>
        <p:txBody>
          <a:bodyPr/>
          <a:lstStyle/>
          <a:p>
            <a:fld id="{357F8A1B-DF34-47DD-A2D0-95E3DDC388F2}" type="slidenum">
              <a:rPr lang="en-US" smtClean="0"/>
              <a:t>13</a:t>
            </a:fld>
            <a:endParaRPr lang="en-US" dirty="0"/>
          </a:p>
        </p:txBody>
      </p:sp>
      <p:sp>
        <p:nvSpPr>
          <p:cNvPr id="8" name="TextBox 7"/>
          <p:cNvSpPr txBox="1"/>
          <p:nvPr/>
        </p:nvSpPr>
        <p:spPr>
          <a:xfrm>
            <a:off x="7544" y="3124200"/>
            <a:ext cx="9140228" cy="132343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Thus, sound energy is energy carried by sound waves.</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Tree>
    <p:extLst>
      <p:ext uri="{BB962C8B-B14F-4D97-AF65-F5344CB8AC3E}">
        <p14:creationId xmlns:p14="http://schemas.microsoft.com/office/powerpoint/2010/main" val="31644813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 calcmode="lin" valueType="num">
                                      <p:cBhvr>
                                        <p:cTn id="9" dur="10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930998"/>
            <a:ext cx="8915400" cy="4876800"/>
          </a:xfrm>
        </p:spPr>
        <p:txBody>
          <a:bodyPr>
            <a:normAutofit/>
          </a:bodyPr>
          <a:lstStyle/>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 Law of _______________ states that when one form of energy is converted to another, no energy is destroyed in the process; according to this law, energy cannot be created or destroyed.</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3352800" y="1371600"/>
            <a:ext cx="3505200" cy="707886"/>
          </a:xfrm>
          <a:prstGeom prst="rect">
            <a:avLst/>
          </a:prstGeom>
          <a:noFill/>
        </p:spPr>
        <p:txBody>
          <a:bodyPr wrap="square" rtlCol="0">
            <a:spAutoFit/>
          </a:bodyPr>
          <a:lstStyle/>
          <a:p>
            <a:pPr algn="ctr"/>
            <a:r>
              <a:rPr lang="en-US" sz="4000" b="1" dirty="0" smtClean="0">
                <a:solidFill>
                  <a:schemeClr val="tx2">
                    <a:lumMod val="50000"/>
                  </a:schemeClr>
                </a:solidFill>
              </a:rPr>
              <a:t>CONSERVATION</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4641503"/>
            <a:ext cx="1752600" cy="2020941"/>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7771" y="4724400"/>
            <a:ext cx="2476720" cy="1855149"/>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6" name="Title 1"/>
          <p:cNvSpPr txBox="1">
            <a:spLocks/>
          </p:cNvSpPr>
          <p:nvPr/>
        </p:nvSpPr>
        <p:spPr>
          <a:xfrm>
            <a:off x="449656" y="229011"/>
            <a:ext cx="8229600" cy="1143000"/>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Lesson 2: Energy Transfers &amp; Transformations</a:t>
            </a:r>
            <a:endParaRPr lang="en-US" sz="40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14</a:t>
            </a:fld>
            <a:endParaRPr lang="en-US" dirty="0"/>
          </a:p>
        </p:txBody>
      </p:sp>
    </p:spTree>
    <p:extLst>
      <p:ext uri="{BB962C8B-B14F-4D97-AF65-F5344CB8AC3E}">
        <p14:creationId xmlns:p14="http://schemas.microsoft.com/office/powerpoint/2010/main" val="3519127356"/>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9351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When energy moves from one object to another without changing form what occurs?</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1676400" y="2286000"/>
            <a:ext cx="5638800" cy="707886"/>
          </a:xfrm>
          <a:prstGeom prst="rect">
            <a:avLst/>
          </a:prstGeom>
          <a:noFill/>
        </p:spPr>
        <p:txBody>
          <a:bodyPr wrap="square" rtlCol="0">
            <a:spAutoFit/>
          </a:bodyPr>
          <a:lstStyle/>
          <a:p>
            <a:pPr algn="ctr"/>
            <a:r>
              <a:rPr lang="en-US" sz="4000" b="1" dirty="0" smtClean="0">
                <a:solidFill>
                  <a:schemeClr val="tx2">
                    <a:lumMod val="50000"/>
                  </a:schemeClr>
                </a:solidFill>
              </a:rPr>
              <a:t>AN ENERGY TRANSFER</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985" y="3200400"/>
            <a:ext cx="3733800" cy="24892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80572" y="3200400"/>
            <a:ext cx="3633710" cy="24892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0" y="5867400"/>
            <a:ext cx="9143999" cy="954107"/>
          </a:xfrm>
          <a:prstGeom prst="rect">
            <a:avLst/>
          </a:prstGeom>
          <a:noFill/>
        </p:spPr>
        <p:txBody>
          <a:bodyPr wrap="square" rtlCol="0">
            <a:spAutoFit/>
          </a:bodyPr>
          <a:lstStyle/>
          <a:p>
            <a:pPr algn="ctr"/>
            <a:r>
              <a:rPr lang="en-US" sz="2800" dirty="0" smtClean="0">
                <a:solidFill>
                  <a:schemeClr val="tx2">
                    <a:lumMod val="50000"/>
                  </a:schemeClr>
                </a:solidFill>
                <a:effectLst>
                  <a:outerShdw blurRad="50800" dist="50800" dir="5400000" algn="ctr" rotWithShape="0">
                    <a:srgbClr val="FFC000"/>
                  </a:outerShdw>
                </a:effectLst>
                <a:latin typeface="Book Antiqua" pitchFamily="18" charset="0"/>
              </a:rPr>
              <a:t>The tennis ball racket transfers mechanical energy </a:t>
            </a:r>
          </a:p>
          <a:p>
            <a:pPr algn="ctr"/>
            <a:r>
              <a:rPr lang="en-US" sz="2800" dirty="0" smtClean="0">
                <a:solidFill>
                  <a:schemeClr val="tx2">
                    <a:lumMod val="50000"/>
                  </a:schemeClr>
                </a:solidFill>
                <a:effectLst>
                  <a:outerShdw blurRad="50800" dist="50800" dir="5400000" algn="ctr" rotWithShape="0">
                    <a:srgbClr val="FFC000"/>
                  </a:outerShdw>
                </a:effectLst>
                <a:latin typeface="Book Antiqua" pitchFamily="18" charset="0"/>
              </a:rPr>
              <a:t>to the tennis ball.</a:t>
            </a:r>
            <a:endParaRPr lang="en-US" sz="28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15</a:t>
            </a:fld>
            <a:endParaRPr lang="en-US" dirty="0"/>
          </a:p>
        </p:txBody>
      </p:sp>
    </p:spTree>
    <p:extLst>
      <p:ext uri="{BB962C8B-B14F-4D97-AF65-F5344CB8AC3E}">
        <p14:creationId xmlns:p14="http://schemas.microsoft.com/office/powerpoint/2010/main" val="1408172870"/>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851" y="533400"/>
            <a:ext cx="8915400" cy="1752600"/>
          </a:xfrm>
        </p:spPr>
        <p:txBody>
          <a:bodyPr>
            <a:normAutofit/>
          </a:bodyPr>
          <a:lstStyle/>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A change from one form of energy to another is called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TextBox 3"/>
          <p:cNvSpPr txBox="1"/>
          <p:nvPr/>
        </p:nvSpPr>
        <p:spPr>
          <a:xfrm>
            <a:off x="106378" y="2438400"/>
            <a:ext cx="9144000" cy="1323439"/>
          </a:xfrm>
          <a:prstGeom prst="rect">
            <a:avLst/>
          </a:prstGeom>
          <a:noFill/>
        </p:spPr>
        <p:txBody>
          <a:bodyPr wrap="square" rtlCol="0">
            <a:spAutoFit/>
          </a:bodyPr>
          <a:lstStyle/>
          <a:p>
            <a:pPr algn="ctr"/>
            <a:r>
              <a:rPr lang="en-US" sz="4000" b="1" dirty="0" smtClean="0">
                <a:solidFill>
                  <a:schemeClr val="tx2">
                    <a:lumMod val="50000"/>
                  </a:schemeClr>
                </a:solidFill>
              </a:rPr>
              <a:t>ENERGY TRANSFORMATION OR CONVERSION</a:t>
            </a:r>
            <a:endParaRPr lang="en-US" sz="4000" b="1" dirty="0">
              <a:solidFill>
                <a:schemeClr val="tx2">
                  <a:lumMod val="50000"/>
                </a:schemeClr>
              </a:solidFill>
            </a:endParaRPr>
          </a:p>
        </p:txBody>
      </p:sp>
      <p:sp>
        <p:nvSpPr>
          <p:cNvPr id="5" name="TextBox 4"/>
          <p:cNvSpPr txBox="1"/>
          <p:nvPr/>
        </p:nvSpPr>
        <p:spPr>
          <a:xfrm>
            <a:off x="106378" y="4419600"/>
            <a:ext cx="8991600" cy="1323439"/>
          </a:xfrm>
          <a:prstGeom prst="rect">
            <a:avLst/>
          </a:prstGeom>
          <a:noFill/>
        </p:spPr>
        <p:txBody>
          <a:bodyPr wrap="square" rtlCol="0">
            <a:spAutoFit/>
          </a:bodyPr>
          <a:lstStyle/>
          <a:p>
            <a:pPr algn="ctr"/>
            <a:r>
              <a:rPr lang="en-US" sz="4000" dirty="0" smtClean="0">
                <a:effectLst>
                  <a:outerShdw blurRad="50800" dist="50800" dir="5400000" algn="ctr" rotWithShape="0">
                    <a:srgbClr val="FFC000"/>
                  </a:outerShdw>
                </a:effectLst>
                <a:latin typeface="Book Antiqua" pitchFamily="18" charset="0"/>
              </a:rPr>
              <a:t>“Most forms of energy can be converted into any other form.”</a:t>
            </a:r>
            <a:endParaRPr lang="en-US" sz="4000" dirty="0">
              <a:effectLst>
                <a:outerShdw blurRad="50800" dist="50800" dir="5400000" algn="ctr" rotWithShape="0">
                  <a:srgbClr val="FFC000"/>
                </a:outerShdw>
              </a:effectLst>
              <a:latin typeface="Book Antiqua" pitchFamily="18" charset="0"/>
            </a:endParaRPr>
          </a:p>
        </p:txBody>
      </p:sp>
      <p:sp>
        <p:nvSpPr>
          <p:cNvPr id="8" name="Slide Number Placeholder 7"/>
          <p:cNvSpPr>
            <a:spLocks noGrp="1"/>
          </p:cNvSpPr>
          <p:nvPr>
            <p:ph type="sldNum" sz="quarter" idx="12"/>
          </p:nvPr>
        </p:nvSpPr>
        <p:spPr/>
        <p:txBody>
          <a:bodyPr/>
          <a:lstStyle/>
          <a:p>
            <a:fld id="{FCAA6623-F948-4E34-A17E-70875D2F0C73}" type="slidenum">
              <a:rPr lang="en-US" smtClean="0"/>
              <a:t>16</a:t>
            </a:fld>
            <a:endParaRPr lang="en-US" dirty="0"/>
          </a:p>
        </p:txBody>
      </p:sp>
    </p:spTree>
    <p:extLst>
      <p:ext uri="{BB962C8B-B14F-4D97-AF65-F5344CB8AC3E}">
        <p14:creationId xmlns:p14="http://schemas.microsoft.com/office/powerpoint/2010/main" val="289325213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1+#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6209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What is the transfer of energy that occurs when force makes an object move in the direction of the force?  It is only being done while the force is acting on the object.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Slide Number Placeholder 3"/>
          <p:cNvSpPr>
            <a:spLocks noGrp="1"/>
          </p:cNvSpPr>
          <p:nvPr>
            <p:ph type="sldNum" sz="quarter" idx="12"/>
          </p:nvPr>
        </p:nvSpPr>
        <p:spPr/>
        <p:txBody>
          <a:bodyPr/>
          <a:lstStyle/>
          <a:p>
            <a:fld id="{FCAA6623-F948-4E34-A17E-70875D2F0C73}" type="slidenum">
              <a:rPr lang="en-US" smtClean="0"/>
              <a:t>17</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3314323"/>
            <a:ext cx="4059252" cy="2895600"/>
          </a:xfrm>
          <a:prstGeom prst="rect">
            <a:avLst/>
          </a:prstGeom>
        </p:spPr>
      </p:pic>
    </p:spTree>
    <p:extLst>
      <p:ext uri="{BB962C8B-B14F-4D97-AF65-F5344CB8AC3E}">
        <p14:creationId xmlns:p14="http://schemas.microsoft.com/office/powerpoint/2010/main" val="156483216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914400"/>
            <a:ext cx="8534400" cy="1143000"/>
          </a:xfrm>
        </p:spPr>
        <p:txBody>
          <a:bodyPr>
            <a:normAutofit/>
          </a:bodyPr>
          <a:lstStyle/>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In Science, what is a push or a pull?</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TextBox 3"/>
          <p:cNvSpPr txBox="1"/>
          <p:nvPr/>
        </p:nvSpPr>
        <p:spPr>
          <a:xfrm>
            <a:off x="5486400" y="3429000"/>
            <a:ext cx="3048000" cy="707886"/>
          </a:xfrm>
          <a:prstGeom prst="rect">
            <a:avLst/>
          </a:prstGeom>
          <a:noFill/>
        </p:spPr>
        <p:txBody>
          <a:bodyPr wrap="square" rtlCol="0">
            <a:spAutoFit/>
          </a:bodyPr>
          <a:lstStyle/>
          <a:p>
            <a:pPr algn="ctr"/>
            <a:r>
              <a:rPr lang="en-US" sz="4000" b="1" dirty="0" smtClean="0">
                <a:solidFill>
                  <a:schemeClr val="tx2">
                    <a:lumMod val="50000"/>
                  </a:schemeClr>
                </a:solidFill>
              </a:rPr>
              <a:t>FORCE</a:t>
            </a:r>
            <a:endParaRPr lang="en-US" sz="4000" b="1" dirty="0">
              <a:solidFill>
                <a:schemeClr val="tx2">
                  <a:lumMod val="50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932" y="2819400"/>
            <a:ext cx="4881736" cy="3335853"/>
          </a:xfrm>
          <a:prstGeom prst="rect">
            <a:avLst/>
          </a:prstGeom>
          <a:ln w="38100" cap="sq">
            <a:solidFill>
              <a:schemeClr val="accent3"/>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76200" y="2209800"/>
            <a:ext cx="5791200" cy="523220"/>
          </a:xfrm>
          <a:prstGeom prst="rect">
            <a:avLst/>
          </a:prstGeom>
          <a:noFill/>
        </p:spPr>
        <p:txBody>
          <a:bodyPr wrap="square" rtlCol="0">
            <a:spAutoFit/>
          </a:bodyPr>
          <a:lstStyle/>
          <a:p>
            <a:pPr algn="ctr"/>
            <a:r>
              <a:rPr lang="en-US" sz="2800" b="1" dirty="0" smtClean="0">
                <a:solidFill>
                  <a:schemeClr val="tx2">
                    <a:lumMod val="50000"/>
                  </a:schemeClr>
                </a:solidFill>
              </a:rPr>
              <a:t>“MAY THE FORCE BE WITH YOU.”</a:t>
            </a:r>
            <a:endParaRPr lang="en-US" sz="2800" b="1" dirty="0">
              <a:solidFill>
                <a:schemeClr val="tx2">
                  <a:lumMod val="50000"/>
                </a:schemeClr>
              </a:solidFill>
            </a:endParaRPr>
          </a:p>
        </p:txBody>
      </p:sp>
      <p:sp>
        <p:nvSpPr>
          <p:cNvPr id="8" name="Slide Number Placeholder 7"/>
          <p:cNvSpPr>
            <a:spLocks noGrp="1"/>
          </p:cNvSpPr>
          <p:nvPr>
            <p:ph type="sldNum" sz="quarter" idx="12"/>
          </p:nvPr>
        </p:nvSpPr>
        <p:spPr/>
        <p:txBody>
          <a:bodyPr/>
          <a:lstStyle/>
          <a:p>
            <a:fld id="{FCAA6623-F948-4E34-A17E-70875D2F0C73}" type="slidenum">
              <a:rPr lang="en-US" smtClean="0"/>
              <a:t>18</a:t>
            </a:fld>
            <a:endParaRPr lang="en-US" dirty="0"/>
          </a:p>
        </p:txBody>
      </p:sp>
    </p:spTree>
    <p:extLst>
      <p:ext uri="{BB962C8B-B14F-4D97-AF65-F5344CB8AC3E}">
        <p14:creationId xmlns:p14="http://schemas.microsoft.com/office/powerpoint/2010/main" val="1396204802"/>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65637" y="1462656"/>
            <a:ext cx="9026857" cy="1938992"/>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What is the rate </a:t>
            </a:r>
          </a:p>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at which work is done or the amount of work done in a unit of time?</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3615392"/>
            <a:ext cx="2292539" cy="2800737"/>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8241" y="76225"/>
            <a:ext cx="1313256" cy="1930841"/>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12059" y="3767151"/>
            <a:ext cx="2375026" cy="17145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88707" y="3635767"/>
            <a:ext cx="1885950" cy="28575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10" name="Rounded Rectangular Callout 9"/>
          <p:cNvSpPr/>
          <p:nvPr/>
        </p:nvSpPr>
        <p:spPr>
          <a:xfrm>
            <a:off x="6096000" y="3303852"/>
            <a:ext cx="1295400" cy="1115748"/>
          </a:xfrm>
          <a:prstGeom prst="wedgeRoundRectCallou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5948070" y="3357520"/>
            <a:ext cx="1591259" cy="923330"/>
          </a:xfrm>
          <a:prstGeom prst="rect">
            <a:avLst/>
          </a:prstGeom>
          <a:noFill/>
        </p:spPr>
        <p:txBody>
          <a:bodyPr wrap="square" rtlCol="0">
            <a:spAutoFit/>
          </a:bodyPr>
          <a:lstStyle/>
          <a:p>
            <a:pPr algn="ctr"/>
            <a:r>
              <a:rPr lang="en-US" b="1" dirty="0" smtClean="0">
                <a:solidFill>
                  <a:srgbClr val="FFC000"/>
                </a:solidFill>
                <a:effectLst>
                  <a:outerShdw blurRad="38100" dist="38100" dir="2700000" algn="tl">
                    <a:srgbClr val="000000">
                      <a:alpha val="43137"/>
                    </a:srgbClr>
                  </a:outerShdw>
                </a:effectLst>
              </a:rPr>
              <a:t>Powers, </a:t>
            </a:r>
          </a:p>
          <a:p>
            <a:pPr algn="ctr"/>
            <a:r>
              <a:rPr lang="en-US" b="1" dirty="0" smtClean="0">
                <a:solidFill>
                  <a:srgbClr val="FFC000"/>
                </a:solidFill>
                <a:effectLst>
                  <a:outerShdw blurRad="38100" dist="38100" dir="2700000" algn="tl">
                    <a:srgbClr val="000000">
                      <a:alpha val="43137"/>
                    </a:srgbClr>
                  </a:outerShdw>
                </a:effectLst>
              </a:rPr>
              <a:t>Austin </a:t>
            </a:r>
          </a:p>
          <a:p>
            <a:pPr algn="ctr"/>
            <a:r>
              <a:rPr lang="en-US" b="1" dirty="0" smtClean="0">
                <a:solidFill>
                  <a:srgbClr val="FFC000"/>
                </a:solidFill>
                <a:effectLst>
                  <a:outerShdw blurRad="38100" dist="38100" dir="2700000" algn="tl">
                    <a:srgbClr val="000000">
                      <a:alpha val="43137"/>
                    </a:srgbClr>
                  </a:outerShdw>
                </a:effectLst>
              </a:rPr>
              <a:t>Powers!</a:t>
            </a:r>
            <a:endParaRPr lang="en-US" b="1" dirty="0">
              <a:solidFill>
                <a:srgbClr val="FFC000"/>
              </a:solidFill>
              <a:effectLst>
                <a:outerShdw blurRad="38100" dist="38100" dir="2700000" algn="tl">
                  <a:srgbClr val="000000">
                    <a:alpha val="43137"/>
                  </a:srgbClr>
                </a:outerShdw>
              </a:effectLst>
            </a:endParaRPr>
          </a:p>
        </p:txBody>
      </p: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239000" y="97998"/>
            <a:ext cx="1280472" cy="1909068"/>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14" name="Slide Number Placeholder 13"/>
          <p:cNvSpPr>
            <a:spLocks noGrp="1"/>
          </p:cNvSpPr>
          <p:nvPr>
            <p:ph type="sldNum" sz="quarter" idx="12"/>
          </p:nvPr>
        </p:nvSpPr>
        <p:spPr/>
        <p:txBody>
          <a:bodyPr/>
          <a:lstStyle/>
          <a:p>
            <a:fld id="{FCAA6623-F948-4E34-A17E-70875D2F0C73}" type="slidenum">
              <a:rPr lang="en-US" smtClean="0"/>
              <a:t>19</a:t>
            </a:fld>
            <a:endParaRPr lang="en-US" dirty="0"/>
          </a:p>
        </p:txBody>
      </p:sp>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21037" y="97998"/>
            <a:ext cx="1757070" cy="1364658"/>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498432010"/>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76199" y="1371600"/>
            <a:ext cx="8991600" cy="132343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 ability to do work or cause change is called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696548"/>
            <a:ext cx="4375505" cy="2308114"/>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76199" y="5410200"/>
            <a:ext cx="8991600" cy="132343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You can think of work, then, as the transfer of energy.</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400" y="2695039"/>
            <a:ext cx="2217402" cy="2308114"/>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8" name="Title 1"/>
          <p:cNvSpPr>
            <a:spLocks noGrp="1"/>
          </p:cNvSpPr>
          <p:nvPr>
            <p:ph type="title"/>
          </p:nvPr>
        </p:nvSpPr>
        <p:spPr>
          <a:xfrm>
            <a:off x="457200" y="274638"/>
            <a:ext cx="8229600" cy="1143000"/>
          </a:xfrm>
        </p:spPr>
        <p:txBody>
          <a:bodyPr>
            <a:normAutofit/>
          </a:bodyPr>
          <a:lstStyle/>
          <a:p>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Lesson 1: Forms of Energy</a:t>
            </a:r>
            <a:endParaRPr lang="en-US" sz="40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9" name="Slide Number Placeholder 8"/>
          <p:cNvSpPr>
            <a:spLocks noGrp="1"/>
          </p:cNvSpPr>
          <p:nvPr>
            <p:ph type="sldNum" sz="quarter" idx="12"/>
          </p:nvPr>
        </p:nvSpPr>
        <p:spPr/>
        <p:txBody>
          <a:bodyPr/>
          <a:lstStyle/>
          <a:p>
            <a:fld id="{FCAA6623-F948-4E34-A17E-70875D2F0C73}" type="slidenum">
              <a:rPr lang="en-US" smtClean="0"/>
              <a:t>2</a:t>
            </a:fld>
            <a:endParaRPr lang="en-US" dirty="0"/>
          </a:p>
        </p:txBody>
      </p:sp>
    </p:spTree>
    <p:extLst>
      <p:ext uri="{BB962C8B-B14F-4D97-AF65-F5344CB8AC3E}">
        <p14:creationId xmlns:p14="http://schemas.microsoft.com/office/powerpoint/2010/main" val="173110808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658743"/>
            <a:ext cx="9144000" cy="45259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An ________________, such as car engine, is a system that exchanges matter or energy with the environment.</a:t>
            </a:r>
            <a:br>
              <a:rPr lang="en-US" dirty="0" smtClean="0">
                <a:solidFill>
                  <a:schemeClr val="tx2">
                    <a:lumMod val="50000"/>
                  </a:schemeClr>
                </a:solidFill>
                <a:effectLst>
                  <a:outerShdw blurRad="50800" dist="50800" dir="5400000" algn="ctr" rotWithShape="0">
                    <a:srgbClr val="FFC000"/>
                  </a:outerShdw>
                </a:effectLst>
                <a:latin typeface="Book Antiqua" pitchFamily="18" charset="0"/>
              </a:rPr>
            </a:br>
            <a:r>
              <a:rPr lang="en-US" dirty="0">
                <a:solidFill>
                  <a:schemeClr val="tx2">
                    <a:lumMod val="50000"/>
                  </a:schemeClr>
                </a:solidFill>
                <a:effectLst>
                  <a:outerShdw blurRad="50800" dist="50800" dir="5400000" algn="ctr" rotWithShape="0">
                    <a:srgbClr val="FFC000"/>
                  </a:outerShdw>
                </a:effectLst>
                <a:latin typeface="Book Antiqua" pitchFamily="18" charset="0"/>
              </a:rPr>
              <a:t/>
            </a:r>
            <a:br>
              <a:rPr lang="en-US" dirty="0">
                <a:solidFill>
                  <a:schemeClr val="tx2">
                    <a:lumMod val="50000"/>
                  </a:schemeClr>
                </a:solidFill>
                <a:effectLst>
                  <a:outerShdw blurRad="50800" dist="50800" dir="5400000" algn="ctr" rotWithShape="0">
                    <a:srgbClr val="FFC000"/>
                  </a:outerShdw>
                </a:effectLst>
                <a:latin typeface="Book Antiqua" pitchFamily="18" charset="0"/>
              </a:rPr>
            </a:br>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  A ________________ is a system that does not exchange matter or energy with the environment; currently they don’t exist.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1295400" y="304800"/>
            <a:ext cx="4648200" cy="707886"/>
          </a:xfrm>
          <a:prstGeom prst="rect">
            <a:avLst/>
          </a:prstGeom>
          <a:noFill/>
        </p:spPr>
        <p:txBody>
          <a:bodyPr wrap="square" rtlCol="0">
            <a:spAutoFit/>
          </a:bodyPr>
          <a:lstStyle/>
          <a:p>
            <a:pPr algn="ctr"/>
            <a:r>
              <a:rPr lang="en-US" sz="4000" b="1" dirty="0" smtClean="0">
                <a:solidFill>
                  <a:schemeClr val="tx2">
                    <a:lumMod val="50000"/>
                  </a:schemeClr>
                </a:solidFill>
              </a:rPr>
              <a:t>OPEN SYSTEM</a:t>
            </a:r>
            <a:endParaRPr lang="en-US" sz="4000" b="1" dirty="0">
              <a:solidFill>
                <a:schemeClr val="tx2">
                  <a:lumMod val="50000"/>
                </a:schemeClr>
              </a:solidFill>
            </a:endParaRPr>
          </a:p>
        </p:txBody>
      </p:sp>
      <p:sp>
        <p:nvSpPr>
          <p:cNvPr id="4" name="TextBox 3"/>
          <p:cNvSpPr txBox="1"/>
          <p:nvPr/>
        </p:nvSpPr>
        <p:spPr>
          <a:xfrm>
            <a:off x="1078117" y="2686275"/>
            <a:ext cx="4191000" cy="707886"/>
          </a:xfrm>
          <a:prstGeom prst="rect">
            <a:avLst/>
          </a:prstGeom>
          <a:noFill/>
        </p:spPr>
        <p:txBody>
          <a:bodyPr wrap="square" rtlCol="0">
            <a:spAutoFit/>
          </a:bodyPr>
          <a:lstStyle/>
          <a:p>
            <a:pPr algn="ctr"/>
            <a:r>
              <a:rPr lang="en-US" sz="4000" b="1" dirty="0" smtClean="0">
                <a:solidFill>
                  <a:schemeClr val="tx2">
                    <a:lumMod val="50000"/>
                  </a:schemeClr>
                </a:solidFill>
              </a:rPr>
              <a:t>CLOSED SYSTEM</a:t>
            </a:r>
            <a:endParaRPr lang="en-US" sz="4000" b="1" dirty="0">
              <a:solidFill>
                <a:schemeClr val="tx2">
                  <a:lumMod val="50000"/>
                </a:schemeClr>
              </a:solidFill>
            </a:endParaRPr>
          </a:p>
        </p:txBody>
      </p:sp>
      <p:sp>
        <p:nvSpPr>
          <p:cNvPr id="5" name="Slide Number Placeholder 4"/>
          <p:cNvSpPr>
            <a:spLocks noGrp="1"/>
          </p:cNvSpPr>
          <p:nvPr>
            <p:ph type="sldNum" sz="quarter" idx="12"/>
          </p:nvPr>
        </p:nvSpPr>
        <p:spPr/>
        <p:txBody>
          <a:bodyPr/>
          <a:lstStyle/>
          <a:p>
            <a:fld id="{FCAA6623-F948-4E34-A17E-70875D2F0C73}" type="slidenum">
              <a:rPr lang="en-US" smtClean="0"/>
              <a:t>20</a:t>
            </a:fld>
            <a:endParaRPr lang="en-US" dirty="0"/>
          </a:p>
        </p:txBody>
      </p:sp>
    </p:spTree>
    <p:extLst>
      <p:ext uri="{BB962C8B-B14F-4D97-AF65-F5344CB8AC3E}">
        <p14:creationId xmlns:p14="http://schemas.microsoft.com/office/powerpoint/2010/main" val="2420538965"/>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85800"/>
            <a:ext cx="9144000" cy="4724400"/>
          </a:xfrm>
        </p:spPr>
        <p:txBody>
          <a:bodyPr>
            <a:noAutofit/>
          </a:bodyPr>
          <a:lstStyle/>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Are resources that are used faster than can not be replaced by natural processes is called what?</a:t>
            </a:r>
          </a:p>
          <a:p>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Are resources that can be replaced by natural process in a relatively short period of time are called what? </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4" name="TextBox 3"/>
          <p:cNvSpPr txBox="1"/>
          <p:nvPr/>
        </p:nvSpPr>
        <p:spPr>
          <a:xfrm>
            <a:off x="1104900" y="2667000"/>
            <a:ext cx="7162800" cy="707886"/>
          </a:xfrm>
          <a:prstGeom prst="rect">
            <a:avLst/>
          </a:prstGeom>
          <a:noFill/>
        </p:spPr>
        <p:txBody>
          <a:bodyPr wrap="square" rtlCol="0">
            <a:spAutoFit/>
          </a:bodyPr>
          <a:lstStyle/>
          <a:p>
            <a:pPr algn="ctr"/>
            <a:r>
              <a:rPr lang="en-US" sz="4000" b="1" dirty="0" smtClean="0">
                <a:solidFill>
                  <a:schemeClr val="tx2">
                    <a:lumMod val="50000"/>
                  </a:schemeClr>
                </a:solidFill>
              </a:rPr>
              <a:t>NON-RENEWABLE RESOURCES</a:t>
            </a:r>
            <a:endParaRPr lang="en-US" sz="4000" b="1" dirty="0">
              <a:solidFill>
                <a:schemeClr val="tx2">
                  <a:lumMod val="50000"/>
                </a:schemeClr>
              </a:solidFill>
            </a:endParaRPr>
          </a:p>
        </p:txBody>
      </p:sp>
      <p:sp>
        <p:nvSpPr>
          <p:cNvPr id="5" name="TextBox 4"/>
          <p:cNvSpPr txBox="1"/>
          <p:nvPr/>
        </p:nvSpPr>
        <p:spPr>
          <a:xfrm>
            <a:off x="838200" y="5539212"/>
            <a:ext cx="7543800" cy="707886"/>
          </a:xfrm>
          <a:prstGeom prst="rect">
            <a:avLst/>
          </a:prstGeom>
          <a:noFill/>
        </p:spPr>
        <p:txBody>
          <a:bodyPr wrap="square" rtlCol="0">
            <a:spAutoFit/>
          </a:bodyPr>
          <a:lstStyle/>
          <a:p>
            <a:pPr algn="ctr"/>
            <a:r>
              <a:rPr lang="en-US" sz="4000" b="1" dirty="0" smtClean="0">
                <a:solidFill>
                  <a:schemeClr val="tx2">
                    <a:lumMod val="50000"/>
                  </a:schemeClr>
                </a:solidFill>
              </a:rPr>
              <a:t>RENEWABLE RESOURCES</a:t>
            </a:r>
            <a:endParaRPr lang="en-US" sz="4000" b="1" dirty="0">
              <a:solidFill>
                <a:schemeClr val="tx2">
                  <a:lumMod val="50000"/>
                </a:schemeClr>
              </a:solidFill>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21</a:t>
            </a:fld>
            <a:endParaRPr lang="en-US" dirty="0"/>
          </a:p>
        </p:txBody>
      </p:sp>
    </p:spTree>
    <p:extLst>
      <p:ext uri="{BB962C8B-B14F-4D97-AF65-F5344CB8AC3E}">
        <p14:creationId xmlns:p14="http://schemas.microsoft.com/office/powerpoint/2010/main" val="1633675038"/>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2000" fill="hold"/>
                                        <p:tgtEl>
                                          <p:spTgt spid="5"/>
                                        </p:tgtEl>
                                        <p:attrNameLst>
                                          <p:attrName>ppt_x</p:attrName>
                                        </p:attrNameLst>
                                      </p:cBhvr>
                                      <p:tavLst>
                                        <p:tav tm="0">
                                          <p:val>
                                            <p:strVal val="1+#ppt_w/2"/>
                                          </p:val>
                                        </p:tav>
                                        <p:tav tm="100000">
                                          <p:val>
                                            <p:strVal val="#ppt_x"/>
                                          </p:val>
                                        </p:tav>
                                      </p:tavLst>
                                    </p:anim>
                                    <p:anim calcmode="lin" valueType="num">
                                      <p:cBhvr additive="base">
                                        <p:cTn id="14"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20370" y="685800"/>
            <a:ext cx="9144000" cy="1323439"/>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What are the Five </a:t>
            </a:r>
            <a:r>
              <a:rPr lang="en-US" sz="40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M</a:t>
            </a:r>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ain Renewable Resources?</a:t>
            </a:r>
            <a:endParaRPr lang="en-US" sz="40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4" name="TextBox 3"/>
          <p:cNvSpPr txBox="1"/>
          <p:nvPr/>
        </p:nvSpPr>
        <p:spPr>
          <a:xfrm>
            <a:off x="1963470" y="2514600"/>
            <a:ext cx="5257800" cy="3447098"/>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latin typeface="+mj-lt"/>
              </a:rPr>
              <a:t>1. SUN (SOLAR)</a:t>
            </a:r>
          </a:p>
          <a:p>
            <a:pPr algn="ctr"/>
            <a:r>
              <a:rPr lang="en-US" sz="4000" b="1" dirty="0" smtClean="0">
                <a:solidFill>
                  <a:schemeClr val="tx2">
                    <a:lumMod val="50000"/>
                  </a:schemeClr>
                </a:solidFill>
                <a:effectLst>
                  <a:outerShdw blurRad="50800" dist="50800" dir="5400000" algn="ctr" rotWithShape="0">
                    <a:srgbClr val="FFC000"/>
                  </a:outerShdw>
                </a:effectLst>
                <a:latin typeface="+mj-lt"/>
              </a:rPr>
              <a:t>2. WIND</a:t>
            </a:r>
          </a:p>
          <a:p>
            <a:pPr algn="ctr"/>
            <a:r>
              <a:rPr lang="en-US" sz="4000" b="1" dirty="0" smtClean="0">
                <a:solidFill>
                  <a:schemeClr val="tx2">
                    <a:lumMod val="50000"/>
                  </a:schemeClr>
                </a:solidFill>
                <a:effectLst>
                  <a:outerShdw blurRad="50800" dist="50800" dir="5400000" algn="ctr" rotWithShape="0">
                    <a:srgbClr val="FFC000"/>
                  </a:outerShdw>
                </a:effectLst>
                <a:latin typeface="+mj-lt"/>
              </a:rPr>
              <a:t>3. WATER (HYDROGEN)</a:t>
            </a:r>
          </a:p>
          <a:p>
            <a:pPr algn="ctr"/>
            <a:r>
              <a:rPr lang="en-US" sz="4000" b="1" dirty="0" smtClean="0">
                <a:solidFill>
                  <a:schemeClr val="tx2">
                    <a:lumMod val="50000"/>
                  </a:schemeClr>
                </a:solidFill>
                <a:effectLst>
                  <a:outerShdw blurRad="50800" dist="50800" dir="5400000" algn="ctr" rotWithShape="0">
                    <a:srgbClr val="FFC000"/>
                  </a:outerShdw>
                </a:effectLst>
                <a:latin typeface="+mj-lt"/>
              </a:rPr>
              <a:t>4. GEOTHERMAL</a:t>
            </a:r>
          </a:p>
          <a:p>
            <a:pPr algn="ctr"/>
            <a:r>
              <a:rPr lang="en-US" sz="4000" b="1" dirty="0" smtClean="0">
                <a:solidFill>
                  <a:schemeClr val="tx2">
                    <a:lumMod val="50000"/>
                  </a:schemeClr>
                </a:solidFill>
                <a:effectLst>
                  <a:outerShdw blurRad="50800" dist="50800" dir="5400000" algn="ctr" rotWithShape="0">
                    <a:srgbClr val="FFC000"/>
                  </a:outerShdw>
                </a:effectLst>
                <a:latin typeface="+mj-lt"/>
              </a:rPr>
              <a:t>5. BIOMASS</a:t>
            </a:r>
          </a:p>
          <a:p>
            <a:pPr algn="ctr"/>
            <a:endParaRPr lang="en-US" dirty="0">
              <a:latin typeface="Book Antiqua" pitchFamily="18" charset="0"/>
            </a:endParaRPr>
          </a:p>
        </p:txBody>
      </p:sp>
      <p:sp>
        <p:nvSpPr>
          <p:cNvPr id="6" name="Slide Number Placeholder 5"/>
          <p:cNvSpPr>
            <a:spLocks noGrp="1"/>
          </p:cNvSpPr>
          <p:nvPr>
            <p:ph type="sldNum" sz="quarter" idx="12"/>
          </p:nvPr>
        </p:nvSpPr>
        <p:spPr/>
        <p:txBody>
          <a:bodyPr/>
          <a:lstStyle/>
          <a:p>
            <a:fld id="{FCAA6623-F948-4E34-A17E-70875D2F0C73}" type="slidenum">
              <a:rPr lang="en-US" smtClean="0"/>
              <a:t>22</a:t>
            </a:fld>
            <a:endParaRPr lang="en-US" dirty="0"/>
          </a:p>
        </p:txBody>
      </p:sp>
    </p:spTree>
    <p:extLst>
      <p:ext uri="{BB962C8B-B14F-4D97-AF65-F5344CB8AC3E}">
        <p14:creationId xmlns:p14="http://schemas.microsoft.com/office/powerpoint/2010/main" val="223874473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6" y="228600"/>
            <a:ext cx="9067800" cy="1143000"/>
          </a:xfrm>
        </p:spPr>
        <p:txBody>
          <a:bodyPr>
            <a:noAutofit/>
          </a:bodyPr>
          <a:lstStyle/>
          <a:p>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Examples of Renewable Resources </a:t>
            </a:r>
            <a:b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br>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are…  </a:t>
            </a:r>
            <a:endParaRPr lang="en-US" sz="40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2616772"/>
            <a:ext cx="2028999" cy="211117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761826"/>
            <a:ext cx="2819400" cy="1879600"/>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4023511"/>
            <a:ext cx="3852173" cy="2568115"/>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77668" y="1761826"/>
            <a:ext cx="2836008" cy="1881219"/>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3000" y="4728266"/>
            <a:ext cx="2697549" cy="1772311"/>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lide Number Placeholder 2"/>
          <p:cNvSpPr>
            <a:spLocks noGrp="1"/>
          </p:cNvSpPr>
          <p:nvPr>
            <p:ph type="sldNum" sz="quarter" idx="12"/>
          </p:nvPr>
        </p:nvSpPr>
        <p:spPr/>
        <p:txBody>
          <a:bodyPr/>
          <a:lstStyle/>
          <a:p>
            <a:fld id="{FCAA6623-F948-4E34-A17E-70875D2F0C73}" type="slidenum">
              <a:rPr lang="en-US" smtClean="0"/>
              <a:t>23</a:t>
            </a:fld>
            <a:endParaRPr lang="en-US" dirty="0"/>
          </a:p>
        </p:txBody>
      </p:sp>
    </p:spTree>
    <p:extLst>
      <p:ext uri="{BB962C8B-B14F-4D97-AF65-F5344CB8AC3E}">
        <p14:creationId xmlns:p14="http://schemas.microsoft.com/office/powerpoint/2010/main" val="184937727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solidFill>
                  <a:schemeClr val="tx2">
                    <a:lumMod val="50000"/>
                  </a:schemeClr>
                </a:solidFill>
                <a:effectLst>
                  <a:outerShdw blurRad="50800" dist="50800" dir="5400000" algn="ctr" rotWithShape="0">
                    <a:srgbClr val="FFC000"/>
                  </a:outerShdw>
                </a:effectLst>
                <a:latin typeface="Book Antiqua" pitchFamily="18" charset="0"/>
              </a:rPr>
              <a:t>What type of renewable energy source is from the Sun?</a:t>
            </a:r>
            <a:endParaRPr lang="en-US"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667000" y="1662545"/>
            <a:ext cx="3962400" cy="707886"/>
          </a:xfrm>
          <a:prstGeom prst="rect">
            <a:avLst/>
          </a:prstGeom>
          <a:noFill/>
        </p:spPr>
        <p:txBody>
          <a:bodyPr wrap="square" rtlCol="0">
            <a:spAutoFit/>
          </a:bodyPr>
          <a:lstStyle/>
          <a:p>
            <a:pPr algn="ctr"/>
            <a:r>
              <a:rPr lang="en-US" sz="4000" b="1" dirty="0" smtClean="0">
                <a:solidFill>
                  <a:schemeClr val="tx2">
                    <a:lumMod val="50000"/>
                  </a:schemeClr>
                </a:solidFill>
              </a:rPr>
              <a:t>SOLAR ENERGY</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3733800"/>
            <a:ext cx="3505200" cy="2781905"/>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TextBox 4"/>
          <p:cNvSpPr txBox="1"/>
          <p:nvPr/>
        </p:nvSpPr>
        <p:spPr>
          <a:xfrm>
            <a:off x="0" y="2410361"/>
            <a:ext cx="8991600" cy="1323439"/>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latin typeface="Book Antiqua" pitchFamily="18" charset="0"/>
              </a:rPr>
              <a:t>What are some disadvantages of </a:t>
            </a:r>
          </a:p>
          <a:p>
            <a:pPr algn="ctr"/>
            <a:r>
              <a:rPr lang="en-US" sz="4000" b="1" dirty="0" smtClean="0">
                <a:solidFill>
                  <a:schemeClr val="tx2">
                    <a:lumMod val="50000"/>
                  </a:schemeClr>
                </a:solidFill>
                <a:effectLst>
                  <a:outerShdw blurRad="50800" dist="50800" dir="5400000" algn="ctr" rotWithShape="0">
                    <a:srgbClr val="FFC000"/>
                  </a:outerShdw>
                </a:effectLst>
                <a:latin typeface="Book Antiqua" pitchFamily="18" charset="0"/>
              </a:rPr>
              <a:t>Solar Energy?</a:t>
            </a:r>
            <a:endParaRPr lang="en-US" sz="4000"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6" name="TextBox 5"/>
          <p:cNvSpPr txBox="1"/>
          <p:nvPr/>
        </p:nvSpPr>
        <p:spPr>
          <a:xfrm>
            <a:off x="3962400" y="3768436"/>
            <a:ext cx="5029200" cy="3170099"/>
          </a:xfrm>
          <a:prstGeom prst="rect">
            <a:avLst/>
          </a:prstGeom>
          <a:noFill/>
        </p:spPr>
        <p:txBody>
          <a:bodyPr wrap="square" rtlCol="0">
            <a:spAutoFit/>
          </a:bodyPr>
          <a:lstStyle/>
          <a:p>
            <a:pPr algn="ctr"/>
            <a:r>
              <a:rPr lang="en-US" sz="4000" b="1" dirty="0" smtClean="0">
                <a:solidFill>
                  <a:schemeClr val="tx2">
                    <a:lumMod val="50000"/>
                  </a:schemeClr>
                </a:solidFill>
              </a:rPr>
              <a:t>1. VERY EXPENSIVE $$</a:t>
            </a:r>
            <a:br>
              <a:rPr lang="en-US" sz="4000" b="1" dirty="0" smtClean="0">
                <a:solidFill>
                  <a:schemeClr val="tx2">
                    <a:lumMod val="50000"/>
                  </a:schemeClr>
                </a:solidFill>
              </a:rPr>
            </a:br>
            <a:r>
              <a:rPr lang="en-US" sz="4000" b="1" dirty="0" smtClean="0">
                <a:solidFill>
                  <a:schemeClr val="tx2">
                    <a:lumMod val="50000"/>
                  </a:schemeClr>
                </a:solidFill>
              </a:rPr>
              <a:t>2. ONLY WORKS IN DAYLIGHT</a:t>
            </a:r>
          </a:p>
          <a:p>
            <a:pPr algn="ctr"/>
            <a:r>
              <a:rPr lang="en-US" sz="4000" b="1" dirty="0" smtClean="0">
                <a:solidFill>
                  <a:schemeClr val="tx2">
                    <a:lumMod val="50000"/>
                  </a:schemeClr>
                </a:solidFill>
              </a:rPr>
              <a:t>3. YOU NEED A LOT OF SOLAR PANELS </a:t>
            </a:r>
            <a:endParaRPr lang="en-US" sz="4000" b="1" dirty="0">
              <a:solidFill>
                <a:schemeClr val="tx2">
                  <a:lumMod val="50000"/>
                </a:schemeClr>
              </a:solidFill>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24</a:t>
            </a:fld>
            <a:endParaRPr lang="en-US" dirty="0"/>
          </a:p>
        </p:txBody>
      </p:sp>
    </p:spTree>
    <p:extLst>
      <p:ext uri="{BB962C8B-B14F-4D97-AF65-F5344CB8AC3E}">
        <p14:creationId xmlns:p14="http://schemas.microsoft.com/office/powerpoint/2010/main" val="1506574477"/>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709"/>
            <a:ext cx="9067800" cy="2544762"/>
          </a:xfrm>
        </p:spPr>
        <p:txBody>
          <a:bodyPr>
            <a:normAutofit/>
          </a:bodyPr>
          <a:lstStyle/>
          <a:p>
            <a:r>
              <a:rPr lang="en-US" sz="4000" b="1" dirty="0" smtClean="0">
                <a:solidFill>
                  <a:schemeClr val="tx2">
                    <a:lumMod val="50000"/>
                  </a:schemeClr>
                </a:solidFill>
                <a:effectLst>
                  <a:outerShdw blurRad="50800" dist="50800" dir="5400000" algn="ctr" rotWithShape="0">
                    <a:srgbClr val="FFC000"/>
                  </a:outerShdw>
                </a:effectLst>
                <a:latin typeface="Book Antiqua" pitchFamily="18" charset="0"/>
              </a:rPr>
              <a:t>What type of renewable resource harnesses the air with a group of turbines that produce electricity?</a:t>
            </a:r>
            <a:endParaRPr lang="en-US" sz="4000"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843200" y="2519571"/>
            <a:ext cx="3276600" cy="707886"/>
          </a:xfrm>
          <a:prstGeom prst="rect">
            <a:avLst/>
          </a:prstGeom>
          <a:noFill/>
        </p:spPr>
        <p:txBody>
          <a:bodyPr wrap="square" rtlCol="0">
            <a:spAutoFit/>
          </a:bodyPr>
          <a:lstStyle/>
          <a:p>
            <a:pPr algn="ctr"/>
            <a:r>
              <a:rPr lang="en-US" sz="4000" b="1" dirty="0" smtClean="0">
                <a:solidFill>
                  <a:schemeClr val="tx2">
                    <a:lumMod val="50000"/>
                  </a:schemeClr>
                </a:solidFill>
              </a:rPr>
              <a:t>WIND</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2545" y="4218377"/>
            <a:ext cx="3376600" cy="2416923"/>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76200" y="3227457"/>
            <a:ext cx="8810600" cy="1323439"/>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latin typeface="Book Antiqua" pitchFamily="18" charset="0"/>
              </a:rPr>
              <a:t>What are disadvantages of Wind Power?</a:t>
            </a:r>
            <a:endParaRPr lang="en-US" sz="4000"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6" name="TextBox 5"/>
          <p:cNvSpPr txBox="1"/>
          <p:nvPr/>
        </p:nvSpPr>
        <p:spPr>
          <a:xfrm>
            <a:off x="100000" y="3995678"/>
            <a:ext cx="5486400" cy="2862322"/>
          </a:xfrm>
          <a:prstGeom prst="rect">
            <a:avLst/>
          </a:prstGeom>
          <a:noFill/>
        </p:spPr>
        <p:txBody>
          <a:bodyPr wrap="square" rtlCol="0">
            <a:spAutoFit/>
          </a:bodyPr>
          <a:lstStyle/>
          <a:p>
            <a:r>
              <a:rPr lang="en-US" sz="3600" b="1" dirty="0" smtClean="0">
                <a:solidFill>
                  <a:schemeClr val="tx2">
                    <a:lumMod val="50000"/>
                  </a:schemeClr>
                </a:solidFill>
              </a:rPr>
              <a:t>1. EXPENSIVE $$</a:t>
            </a:r>
            <a:br>
              <a:rPr lang="en-US" sz="3600" b="1" dirty="0" smtClean="0">
                <a:solidFill>
                  <a:schemeClr val="tx2">
                    <a:lumMod val="50000"/>
                  </a:schemeClr>
                </a:solidFill>
              </a:rPr>
            </a:br>
            <a:r>
              <a:rPr lang="en-US" sz="3600" b="1" dirty="0" smtClean="0">
                <a:solidFill>
                  <a:schemeClr val="tx2">
                    <a:lumMod val="50000"/>
                  </a:schemeClr>
                </a:solidFill>
              </a:rPr>
              <a:t>2. YOU NEED A LOT OF WIND TURBINES</a:t>
            </a:r>
            <a:br>
              <a:rPr lang="en-US" sz="3600" b="1" dirty="0" smtClean="0">
                <a:solidFill>
                  <a:schemeClr val="tx2">
                    <a:lumMod val="50000"/>
                  </a:schemeClr>
                </a:solidFill>
              </a:rPr>
            </a:br>
            <a:r>
              <a:rPr lang="en-US" sz="3600" b="1" dirty="0" smtClean="0">
                <a:solidFill>
                  <a:schemeClr val="tx2">
                    <a:lumMod val="50000"/>
                  </a:schemeClr>
                </a:solidFill>
              </a:rPr>
              <a:t>3. ONLY WORKS WHEN THERE IS A WIND</a:t>
            </a:r>
            <a:endParaRPr lang="en-US" sz="3600" b="1" dirty="0">
              <a:solidFill>
                <a:schemeClr val="tx2">
                  <a:lumMod val="50000"/>
                </a:schemeClr>
              </a:solidFill>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25</a:t>
            </a:fld>
            <a:endParaRPr lang="en-US" dirty="0"/>
          </a:p>
        </p:txBody>
      </p:sp>
    </p:spTree>
    <p:extLst>
      <p:ext uri="{BB962C8B-B14F-4D97-AF65-F5344CB8AC3E}">
        <p14:creationId xmlns:p14="http://schemas.microsoft.com/office/powerpoint/2010/main" val="283349419"/>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067800" cy="1143000"/>
          </a:xfrm>
        </p:spPr>
        <p:txBody>
          <a:bodyPr>
            <a:normAutofit fontScale="90000"/>
          </a:bodyPr>
          <a:lstStyle/>
          <a:p>
            <a:r>
              <a:rPr lang="en-US" b="1" dirty="0" smtClean="0">
                <a:solidFill>
                  <a:schemeClr val="tx2">
                    <a:lumMod val="50000"/>
                  </a:schemeClr>
                </a:solidFill>
                <a:effectLst>
                  <a:outerShdw blurRad="50800" dist="50800" dir="5400000" algn="ctr" rotWithShape="0">
                    <a:srgbClr val="FFC000"/>
                  </a:outerShdw>
                </a:effectLst>
                <a:latin typeface="Book Antiqua" pitchFamily="18" charset="0"/>
              </a:rPr>
              <a:t>What renewable source produces electricity by flowing water?</a:t>
            </a:r>
            <a:endParaRPr lang="en-US"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1676399" y="2071907"/>
            <a:ext cx="5715000" cy="707886"/>
          </a:xfrm>
          <a:prstGeom prst="rect">
            <a:avLst/>
          </a:prstGeom>
          <a:noFill/>
        </p:spPr>
        <p:txBody>
          <a:bodyPr wrap="square" rtlCol="0">
            <a:spAutoFit/>
          </a:bodyPr>
          <a:lstStyle/>
          <a:p>
            <a:pPr algn="ctr"/>
            <a:r>
              <a:rPr lang="en-US" sz="4000" b="1" dirty="0" smtClean="0">
                <a:solidFill>
                  <a:schemeClr val="tx2">
                    <a:lumMod val="50000"/>
                  </a:schemeClr>
                </a:solidFill>
              </a:rPr>
              <a:t>HYDROELECTRIC POWER</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7703" y="3429000"/>
            <a:ext cx="4172393" cy="2776538"/>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Slide Number Placeholder 4"/>
          <p:cNvSpPr>
            <a:spLocks noGrp="1"/>
          </p:cNvSpPr>
          <p:nvPr>
            <p:ph type="sldNum" sz="quarter" idx="12"/>
          </p:nvPr>
        </p:nvSpPr>
        <p:spPr/>
        <p:txBody>
          <a:bodyPr/>
          <a:lstStyle/>
          <a:p>
            <a:fld id="{FCAA6623-F948-4E34-A17E-70875D2F0C73}" type="slidenum">
              <a:rPr lang="en-US" smtClean="0"/>
              <a:t>26</a:t>
            </a:fld>
            <a:endParaRPr lang="en-US" dirty="0"/>
          </a:p>
        </p:txBody>
      </p:sp>
    </p:spTree>
    <p:extLst>
      <p:ext uri="{BB962C8B-B14F-4D97-AF65-F5344CB8AC3E}">
        <p14:creationId xmlns:p14="http://schemas.microsoft.com/office/powerpoint/2010/main" val="1582689564"/>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1401762"/>
          </a:xfrm>
        </p:spPr>
        <p:txBody>
          <a:bodyPr>
            <a:normAutofit fontScale="90000"/>
          </a:bodyPr>
          <a:lstStyle/>
          <a:p>
            <a:r>
              <a:rPr lang="en-US" b="1" dirty="0" smtClean="0">
                <a:solidFill>
                  <a:schemeClr val="tx2">
                    <a:lumMod val="50000"/>
                  </a:schemeClr>
                </a:solidFill>
                <a:effectLst>
                  <a:outerShdw blurRad="50800" dist="50800" dir="5400000" algn="ctr" rotWithShape="0">
                    <a:srgbClr val="FFC000"/>
                  </a:outerShdw>
                </a:effectLst>
                <a:latin typeface="Book Antiqua" pitchFamily="18" charset="0"/>
              </a:rPr>
              <a:t>What renewable resource uses thermal energy from Earth’s interior? </a:t>
            </a:r>
            <a:endParaRPr lang="en-US"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1295400" y="1905000"/>
            <a:ext cx="6629400" cy="707886"/>
          </a:xfrm>
          <a:prstGeom prst="rect">
            <a:avLst/>
          </a:prstGeom>
          <a:noFill/>
        </p:spPr>
        <p:txBody>
          <a:bodyPr wrap="square" rtlCol="0">
            <a:spAutoFit/>
          </a:bodyPr>
          <a:lstStyle/>
          <a:p>
            <a:pPr algn="ctr"/>
            <a:r>
              <a:rPr lang="en-US" sz="4000" b="1" dirty="0" smtClean="0">
                <a:solidFill>
                  <a:schemeClr val="tx2">
                    <a:lumMod val="50000"/>
                  </a:schemeClr>
                </a:solidFill>
              </a:rPr>
              <a:t>GEOTHERMAL ENERGY</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818" y="2895600"/>
            <a:ext cx="3778770" cy="25146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191000" y="2647522"/>
            <a:ext cx="4800600" cy="3170099"/>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latin typeface="Book Antiqua" pitchFamily="18" charset="0"/>
              </a:rPr>
              <a:t>What country depends on Geothermal Energy as their main source of energy? </a:t>
            </a:r>
            <a:endParaRPr lang="en-US" sz="4000"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6" name="TextBox 5"/>
          <p:cNvSpPr txBox="1"/>
          <p:nvPr/>
        </p:nvSpPr>
        <p:spPr>
          <a:xfrm>
            <a:off x="5295900" y="5860473"/>
            <a:ext cx="2590800" cy="707886"/>
          </a:xfrm>
          <a:prstGeom prst="rect">
            <a:avLst/>
          </a:prstGeom>
          <a:noFill/>
        </p:spPr>
        <p:txBody>
          <a:bodyPr wrap="square" rtlCol="0">
            <a:spAutoFit/>
          </a:bodyPr>
          <a:lstStyle/>
          <a:p>
            <a:pPr algn="ctr"/>
            <a:r>
              <a:rPr lang="en-US" sz="4000" b="1" dirty="0" smtClean="0">
                <a:solidFill>
                  <a:schemeClr val="tx2">
                    <a:lumMod val="50000"/>
                  </a:schemeClr>
                </a:solidFill>
              </a:rPr>
              <a:t>ICELAND</a:t>
            </a:r>
            <a:endParaRPr lang="en-US" sz="4000" b="1" dirty="0">
              <a:solidFill>
                <a:schemeClr val="tx2">
                  <a:lumMod val="50000"/>
                </a:schemeClr>
              </a:solidFill>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27</a:t>
            </a:fld>
            <a:endParaRPr lang="en-US" dirty="0"/>
          </a:p>
        </p:txBody>
      </p:sp>
    </p:spTree>
    <p:extLst>
      <p:ext uri="{BB962C8B-B14F-4D97-AF65-F5344CB8AC3E}">
        <p14:creationId xmlns:p14="http://schemas.microsoft.com/office/powerpoint/2010/main" val="1627163621"/>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473" y="228600"/>
            <a:ext cx="8915400" cy="2868542"/>
          </a:xfrm>
        </p:spPr>
        <p:txBody>
          <a:bodyPr>
            <a:normAutofit fontScale="90000"/>
          </a:bodyPr>
          <a:lstStyle/>
          <a:p>
            <a:r>
              <a:rPr lang="en-US" b="1" dirty="0" smtClean="0">
                <a:solidFill>
                  <a:schemeClr val="tx2">
                    <a:lumMod val="50000"/>
                  </a:schemeClr>
                </a:solidFill>
                <a:effectLst>
                  <a:outerShdw blurRad="50800" dist="50800" dir="5400000" algn="ctr" rotWithShape="0">
                    <a:srgbClr val="FFC000"/>
                  </a:outerShdw>
                </a:effectLst>
                <a:latin typeface="Book Antiqua" pitchFamily="18" charset="0"/>
              </a:rPr>
              <a:t>What renewable resource is energy produced by organic matter, such as wood, food scraps &amp; alcohol?  It also is the fastest growing renewable fuel in the U.S. </a:t>
            </a:r>
            <a:endParaRPr lang="en-US"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4724400" y="4114799"/>
            <a:ext cx="4191000" cy="1323439"/>
          </a:xfrm>
          <a:prstGeom prst="rect">
            <a:avLst/>
          </a:prstGeom>
          <a:noFill/>
        </p:spPr>
        <p:txBody>
          <a:bodyPr wrap="square" rtlCol="0">
            <a:spAutoFit/>
          </a:bodyPr>
          <a:lstStyle/>
          <a:p>
            <a:pPr algn="ctr"/>
            <a:r>
              <a:rPr lang="en-US" sz="4000" b="1" dirty="0" smtClean="0">
                <a:solidFill>
                  <a:schemeClr val="tx2">
                    <a:lumMod val="50000"/>
                  </a:schemeClr>
                </a:solidFill>
              </a:rPr>
              <a:t>BIOMASS </a:t>
            </a:r>
          </a:p>
          <a:p>
            <a:pPr algn="ctr"/>
            <a:r>
              <a:rPr lang="en-US" sz="4000" b="1" dirty="0" smtClean="0">
                <a:solidFill>
                  <a:schemeClr val="tx2">
                    <a:lumMod val="50000"/>
                  </a:schemeClr>
                </a:solidFill>
              </a:rPr>
              <a:t>ENERGY</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3456821"/>
            <a:ext cx="4584293" cy="2909888"/>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Slide Number Placeholder 4"/>
          <p:cNvSpPr>
            <a:spLocks noGrp="1"/>
          </p:cNvSpPr>
          <p:nvPr>
            <p:ph type="sldNum" sz="quarter" idx="12"/>
          </p:nvPr>
        </p:nvSpPr>
        <p:spPr/>
        <p:txBody>
          <a:bodyPr/>
          <a:lstStyle/>
          <a:p>
            <a:fld id="{FCAA6623-F948-4E34-A17E-70875D2F0C73}" type="slidenum">
              <a:rPr lang="en-US" smtClean="0"/>
              <a:t>28</a:t>
            </a:fld>
            <a:endParaRPr lang="en-US" dirty="0"/>
          </a:p>
        </p:txBody>
      </p:sp>
    </p:spTree>
    <p:extLst>
      <p:ext uri="{BB962C8B-B14F-4D97-AF65-F5344CB8AC3E}">
        <p14:creationId xmlns:p14="http://schemas.microsoft.com/office/powerpoint/2010/main" val="771286329"/>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What are the two main advantages of renewable resources?</a:t>
            </a:r>
            <a:endParaRPr lang="en-US"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3" name="TextBox 2"/>
          <p:cNvSpPr txBox="1"/>
          <p:nvPr/>
        </p:nvSpPr>
        <p:spPr>
          <a:xfrm>
            <a:off x="914400" y="1600200"/>
            <a:ext cx="7467600" cy="1938992"/>
          </a:xfrm>
          <a:prstGeom prst="rect">
            <a:avLst/>
          </a:prstGeom>
          <a:noFill/>
        </p:spPr>
        <p:txBody>
          <a:bodyPr wrap="square" rtlCol="0">
            <a:spAutoFit/>
          </a:bodyPr>
          <a:lstStyle/>
          <a:p>
            <a:pPr algn="ctr"/>
            <a:r>
              <a:rPr lang="en-US" sz="4000" b="1" dirty="0" smtClean="0">
                <a:solidFill>
                  <a:schemeClr val="tx2">
                    <a:lumMod val="50000"/>
                  </a:schemeClr>
                </a:solidFill>
              </a:rPr>
              <a:t>1. THEY ARE RENEWABLE &amp;</a:t>
            </a:r>
            <a:br>
              <a:rPr lang="en-US" sz="4000" b="1" dirty="0" smtClean="0">
                <a:solidFill>
                  <a:schemeClr val="tx2">
                    <a:lumMod val="50000"/>
                  </a:schemeClr>
                </a:solidFill>
              </a:rPr>
            </a:br>
            <a:r>
              <a:rPr lang="en-US" sz="4000" b="1" dirty="0" smtClean="0">
                <a:solidFill>
                  <a:schemeClr val="tx2">
                    <a:lumMod val="50000"/>
                  </a:schemeClr>
                </a:solidFill>
              </a:rPr>
              <a:t>2. GIVE OFF FAR LESS POLLUTION THAN FOSSIL FUELS!</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331" y="3290583"/>
            <a:ext cx="2014538" cy="3027311"/>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0800" y="3742567"/>
            <a:ext cx="2969636" cy="2575327"/>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7400" y="3886200"/>
            <a:ext cx="3060399" cy="2010804"/>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FCAA6623-F948-4E34-A17E-70875D2F0C73}" type="slidenum">
              <a:rPr lang="en-US" smtClean="0"/>
              <a:t>29</a:t>
            </a:fld>
            <a:endParaRPr lang="en-US" dirty="0"/>
          </a:p>
        </p:txBody>
      </p:sp>
    </p:spTree>
    <p:extLst>
      <p:ext uri="{BB962C8B-B14F-4D97-AF65-F5344CB8AC3E}">
        <p14:creationId xmlns:p14="http://schemas.microsoft.com/office/powerpoint/2010/main" val="179764268"/>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There are two kinds of energy &amp; they are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1040394" y="1905000"/>
            <a:ext cx="7162800" cy="707886"/>
          </a:xfrm>
          <a:prstGeom prst="rect">
            <a:avLst/>
          </a:prstGeom>
          <a:noFill/>
        </p:spPr>
        <p:txBody>
          <a:bodyPr wrap="square" rtlCol="0">
            <a:spAutoFit/>
          </a:bodyPr>
          <a:lstStyle/>
          <a:p>
            <a:pPr algn="ctr"/>
            <a:r>
              <a:rPr lang="en-US" sz="4000" b="1" dirty="0" smtClean="0">
                <a:solidFill>
                  <a:schemeClr val="tx2">
                    <a:lumMod val="50000"/>
                  </a:schemeClr>
                </a:solidFill>
              </a:rPr>
              <a:t>KINETIC &amp; POTENTIAL ENERGY</a:t>
            </a:r>
            <a:endParaRPr lang="en-US" sz="4000" b="1" dirty="0">
              <a:solidFill>
                <a:schemeClr val="tx2">
                  <a:lumMod val="50000"/>
                </a:schemeClr>
              </a:solidFill>
            </a:endParaRPr>
          </a:p>
        </p:txBody>
      </p:sp>
      <p:sp>
        <p:nvSpPr>
          <p:cNvPr id="4" name="TextBox 3"/>
          <p:cNvSpPr txBox="1"/>
          <p:nvPr/>
        </p:nvSpPr>
        <p:spPr>
          <a:xfrm>
            <a:off x="0" y="2895600"/>
            <a:ext cx="8991600" cy="317009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 energy of motion is called____________ energy, it increases when velocity increases. Energy that is stored &amp; held in readiness is called ____________ energy.</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5" name="TextBox 4"/>
          <p:cNvSpPr txBox="1"/>
          <p:nvPr/>
        </p:nvSpPr>
        <p:spPr>
          <a:xfrm>
            <a:off x="1143000" y="3445246"/>
            <a:ext cx="3657600" cy="707886"/>
          </a:xfrm>
          <a:prstGeom prst="rect">
            <a:avLst/>
          </a:prstGeom>
          <a:noFill/>
        </p:spPr>
        <p:txBody>
          <a:bodyPr wrap="square" rtlCol="0">
            <a:spAutoFit/>
          </a:bodyPr>
          <a:lstStyle/>
          <a:p>
            <a:pPr algn="ctr"/>
            <a:r>
              <a:rPr lang="en-US" sz="4000" b="1" dirty="0" smtClean="0">
                <a:solidFill>
                  <a:schemeClr val="tx2">
                    <a:lumMod val="50000"/>
                  </a:schemeClr>
                </a:solidFill>
              </a:rPr>
              <a:t>KINETIC</a:t>
            </a:r>
            <a:endParaRPr lang="en-US" sz="4000" b="1" dirty="0">
              <a:solidFill>
                <a:schemeClr val="tx2">
                  <a:lumMod val="50000"/>
                </a:schemeClr>
              </a:solidFill>
            </a:endParaRPr>
          </a:p>
        </p:txBody>
      </p:sp>
      <p:sp>
        <p:nvSpPr>
          <p:cNvPr id="6" name="TextBox 5"/>
          <p:cNvSpPr txBox="1"/>
          <p:nvPr/>
        </p:nvSpPr>
        <p:spPr>
          <a:xfrm>
            <a:off x="1905000" y="5257800"/>
            <a:ext cx="3124200" cy="707886"/>
          </a:xfrm>
          <a:prstGeom prst="rect">
            <a:avLst/>
          </a:prstGeom>
          <a:noFill/>
        </p:spPr>
        <p:txBody>
          <a:bodyPr wrap="square" rtlCol="0">
            <a:spAutoFit/>
          </a:bodyPr>
          <a:lstStyle/>
          <a:p>
            <a:pPr algn="ctr"/>
            <a:r>
              <a:rPr lang="en-US" sz="4000" b="1" dirty="0" smtClean="0">
                <a:solidFill>
                  <a:schemeClr val="tx2">
                    <a:lumMod val="50000"/>
                  </a:schemeClr>
                </a:solidFill>
              </a:rPr>
              <a:t>POTENTIAL</a:t>
            </a:r>
            <a:endParaRPr lang="en-US" sz="4000" b="1" dirty="0">
              <a:solidFill>
                <a:schemeClr val="tx2">
                  <a:lumMod val="50000"/>
                </a:schemeClr>
              </a:solidFill>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3</a:t>
            </a:fld>
            <a:endParaRPr lang="en-US" dirty="0"/>
          </a:p>
        </p:txBody>
      </p:sp>
    </p:spTree>
    <p:extLst>
      <p:ext uri="{BB962C8B-B14F-4D97-AF65-F5344CB8AC3E}">
        <p14:creationId xmlns:p14="http://schemas.microsoft.com/office/powerpoint/2010/main" val="38754607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750" fill="hold"/>
                                        <p:tgtEl>
                                          <p:spTgt spid="3"/>
                                        </p:tgtEl>
                                        <p:attrNameLst>
                                          <p:attrName>ppt_x</p:attrName>
                                        </p:attrNameLst>
                                      </p:cBhvr>
                                      <p:tavLst>
                                        <p:tav tm="0">
                                          <p:val>
                                            <p:strVal val="0-#ppt_w/2"/>
                                          </p:val>
                                        </p:tav>
                                        <p:tav tm="100000">
                                          <p:val>
                                            <p:strVal val="#ppt_x"/>
                                          </p:val>
                                        </p:tav>
                                      </p:tavLst>
                                    </p:anim>
                                    <p:anim calcmode="lin" valueType="num">
                                      <p:cBhvr additive="base">
                                        <p:cTn id="8" dur="175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15400" cy="2971800"/>
          </a:xfrm>
        </p:spPr>
        <p:txBody>
          <a:bodyPr>
            <a:normAutofit/>
          </a:bodyPr>
          <a:lstStyle/>
          <a:p>
            <a:r>
              <a:rPr lang="en-US" b="1" dirty="0" smtClean="0">
                <a:solidFill>
                  <a:schemeClr val="tx2">
                    <a:lumMod val="50000"/>
                  </a:schemeClr>
                </a:solidFill>
                <a:effectLst>
                  <a:outerShdw blurRad="50800" dist="50800" dir="5400000" algn="ctr" rotWithShape="0">
                    <a:srgbClr val="FFC000"/>
                  </a:outerShdw>
                </a:effectLst>
                <a:latin typeface="Book Antiqua" pitchFamily="18" charset="0"/>
              </a:rPr>
              <a:t>Example of Non-Renewable Resources are called Fossil Fuels; what are three of them?</a:t>
            </a:r>
            <a:endParaRPr lang="en-US"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057400" y="2590800"/>
            <a:ext cx="4648200" cy="1938992"/>
          </a:xfrm>
          <a:prstGeom prst="rect">
            <a:avLst/>
          </a:prstGeom>
          <a:noFill/>
        </p:spPr>
        <p:txBody>
          <a:bodyPr wrap="square" rtlCol="0">
            <a:spAutoFit/>
          </a:bodyPr>
          <a:lstStyle/>
          <a:p>
            <a:pPr marL="342900" indent="-342900" algn="ctr">
              <a:buAutoNum type="arabicPeriod"/>
            </a:pPr>
            <a:r>
              <a:rPr lang="en-US" sz="4000" b="1" dirty="0" smtClean="0">
                <a:solidFill>
                  <a:schemeClr val="tx2">
                    <a:lumMod val="50000"/>
                  </a:schemeClr>
                </a:solidFill>
              </a:rPr>
              <a:t>COAL</a:t>
            </a:r>
          </a:p>
          <a:p>
            <a:pPr marL="342900" indent="-342900" algn="ctr">
              <a:buAutoNum type="arabicPeriod"/>
            </a:pPr>
            <a:r>
              <a:rPr lang="en-US" sz="4000" b="1" dirty="0" smtClean="0">
                <a:solidFill>
                  <a:schemeClr val="tx2">
                    <a:lumMod val="50000"/>
                  </a:schemeClr>
                </a:solidFill>
              </a:rPr>
              <a:t>OIL (PETROLEUM)</a:t>
            </a:r>
          </a:p>
          <a:p>
            <a:pPr marL="342900" indent="-342900" algn="ctr">
              <a:buAutoNum type="arabicPeriod"/>
            </a:pPr>
            <a:r>
              <a:rPr lang="en-US" sz="4000" b="1" dirty="0" smtClean="0">
                <a:solidFill>
                  <a:schemeClr val="tx2">
                    <a:lumMod val="50000"/>
                  </a:schemeClr>
                </a:solidFill>
              </a:rPr>
              <a:t>NATURAL GAS</a:t>
            </a:r>
            <a:endParaRPr lang="en-US" sz="4000" b="1" dirty="0">
              <a:solidFill>
                <a:schemeClr val="tx2">
                  <a:lumMod val="50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799" y="4829839"/>
            <a:ext cx="2543717" cy="1695811"/>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4568629"/>
            <a:ext cx="2158905" cy="2029371"/>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83004" y="4829839"/>
            <a:ext cx="2667000" cy="1762125"/>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4" name="Slide Number Placeholder 3"/>
          <p:cNvSpPr>
            <a:spLocks noGrp="1"/>
          </p:cNvSpPr>
          <p:nvPr>
            <p:ph type="sldNum" sz="quarter" idx="12"/>
          </p:nvPr>
        </p:nvSpPr>
        <p:spPr/>
        <p:txBody>
          <a:bodyPr/>
          <a:lstStyle/>
          <a:p>
            <a:fld id="{FCAA6623-F948-4E34-A17E-70875D2F0C73}" type="slidenum">
              <a:rPr lang="en-US" smtClean="0"/>
              <a:t>30</a:t>
            </a:fld>
            <a:endParaRPr lang="en-US" dirty="0"/>
          </a:p>
        </p:txBody>
      </p:sp>
    </p:spTree>
    <p:extLst>
      <p:ext uri="{BB962C8B-B14F-4D97-AF65-F5344CB8AC3E}">
        <p14:creationId xmlns:p14="http://schemas.microsoft.com/office/powerpoint/2010/main" val="2132642691"/>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590800"/>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Nuclear Energy is Non-Renewable Resource energy released from atomic reactions; what element is needed in the process to split atoms for energy?  </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568686" y="2971800"/>
            <a:ext cx="3527314" cy="707886"/>
          </a:xfrm>
          <a:prstGeom prst="rect">
            <a:avLst/>
          </a:prstGeom>
          <a:noFill/>
        </p:spPr>
        <p:txBody>
          <a:bodyPr wrap="square" rtlCol="0">
            <a:spAutoFit/>
          </a:bodyPr>
          <a:lstStyle/>
          <a:p>
            <a:pPr algn="ctr"/>
            <a:r>
              <a:rPr lang="en-US" sz="4000" b="1" dirty="0" smtClean="0">
                <a:solidFill>
                  <a:schemeClr val="tx2">
                    <a:lumMod val="50000"/>
                  </a:schemeClr>
                </a:solidFill>
              </a:rPr>
              <a:t>URANIUM (U)</a:t>
            </a:r>
            <a:endParaRPr lang="en-US" sz="4000" b="1" dirty="0">
              <a:solidFill>
                <a:schemeClr val="tx2">
                  <a:lumMod val="5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998" y="4267200"/>
            <a:ext cx="4695096" cy="1815437"/>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3581400"/>
            <a:ext cx="2857500" cy="2857500"/>
          </a:xfrm>
          <a:prstGeom prst="rect">
            <a:avLst/>
          </a:prstGeom>
        </p:spPr>
      </p:pic>
      <p:sp>
        <p:nvSpPr>
          <p:cNvPr id="6" name="Slide Number Placeholder 5"/>
          <p:cNvSpPr>
            <a:spLocks noGrp="1"/>
          </p:cNvSpPr>
          <p:nvPr>
            <p:ph type="sldNum" sz="quarter" idx="12"/>
          </p:nvPr>
        </p:nvSpPr>
        <p:spPr/>
        <p:txBody>
          <a:bodyPr/>
          <a:lstStyle/>
          <a:p>
            <a:fld id="{FCAA6623-F948-4E34-A17E-70875D2F0C73}" type="slidenum">
              <a:rPr lang="en-US" smtClean="0"/>
              <a:t>31</a:t>
            </a:fld>
            <a:endParaRPr lang="en-US" dirty="0"/>
          </a:p>
        </p:txBody>
      </p:sp>
    </p:spTree>
    <p:extLst>
      <p:ext uri="{BB962C8B-B14F-4D97-AF65-F5344CB8AC3E}">
        <p14:creationId xmlns:p14="http://schemas.microsoft.com/office/powerpoint/2010/main" val="3487920493"/>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 calcmode="lin" valueType="num">
                                      <p:cBhvr>
                                        <p:cTn id="9" dur="10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Lesson 3: Particles in Motion</a:t>
            </a:r>
            <a:endParaRPr lang="en-US" sz="4000"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3" name="Slide Number Placeholder 2"/>
          <p:cNvSpPr>
            <a:spLocks noGrp="1"/>
          </p:cNvSpPr>
          <p:nvPr>
            <p:ph type="sldNum" sz="quarter" idx="12"/>
          </p:nvPr>
        </p:nvSpPr>
        <p:spPr/>
        <p:txBody>
          <a:bodyPr/>
          <a:lstStyle/>
          <a:p>
            <a:fld id="{FCAA6623-F948-4E34-A17E-70875D2F0C73}" type="slidenum">
              <a:rPr lang="en-US" smtClean="0"/>
              <a:t>32</a:t>
            </a:fld>
            <a:endParaRPr lang="en-US" dirty="0"/>
          </a:p>
        </p:txBody>
      </p:sp>
      <p:sp>
        <p:nvSpPr>
          <p:cNvPr id="8" name="Title 1"/>
          <p:cNvSpPr txBox="1">
            <a:spLocks/>
          </p:cNvSpPr>
          <p:nvPr/>
        </p:nvSpPr>
        <p:spPr>
          <a:xfrm>
            <a:off x="0" y="1371600"/>
            <a:ext cx="9144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solidFill>
                  <a:schemeClr val="tx2">
                    <a:lumMod val="50000"/>
                  </a:schemeClr>
                </a:solidFill>
                <a:effectLst>
                  <a:outerShdw blurRad="50800" dist="50800" dir="5400000" algn="ctr" rotWithShape="0">
                    <a:srgbClr val="FFC000"/>
                  </a:outerShdw>
                </a:effectLst>
                <a:latin typeface="Book Antiqua" pitchFamily="18" charset="0"/>
              </a:rPr>
              <a:t>What is Kinetic Molecular Theory?</a:t>
            </a:r>
            <a:endParaRPr lang="en-US" sz="4000" b="1"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9" name="TextBox 8"/>
          <p:cNvSpPr txBox="1"/>
          <p:nvPr/>
        </p:nvSpPr>
        <p:spPr>
          <a:xfrm>
            <a:off x="0" y="2667000"/>
            <a:ext cx="9144000" cy="3785652"/>
          </a:xfrm>
          <a:prstGeom prst="rect">
            <a:avLst/>
          </a:prstGeom>
          <a:noFill/>
        </p:spPr>
        <p:txBody>
          <a:bodyPr wrap="square" rtlCol="0">
            <a:spAutoFit/>
          </a:bodyPr>
          <a:lstStyle/>
          <a:p>
            <a:pPr marL="285750" indent="-285750" algn="ctr">
              <a:buFont typeface="Arial" pitchFamily="34" charset="0"/>
              <a:buChar char="•"/>
            </a:pPr>
            <a:r>
              <a:rPr lang="en-US" sz="4000" dirty="0" smtClean="0">
                <a:effectLst>
                  <a:outerShdw blurRad="50800" dist="50800" dir="5400000" algn="ctr" rotWithShape="0">
                    <a:srgbClr val="FFC000"/>
                  </a:outerShdw>
                </a:effectLst>
                <a:latin typeface="Book Antiqua" pitchFamily="18" charset="0"/>
              </a:rPr>
              <a:t>All matter is made of particles.</a:t>
            </a:r>
            <a:endParaRPr lang="en-US" sz="4000" dirty="0">
              <a:effectLst>
                <a:outerShdw blurRad="50800" dist="50800" dir="5400000" algn="ctr" rotWithShape="0">
                  <a:srgbClr val="FFC000"/>
                </a:outerShdw>
              </a:effectLst>
              <a:latin typeface="Book Antiqua" pitchFamily="18" charset="0"/>
            </a:endParaRPr>
          </a:p>
          <a:p>
            <a:pPr marL="285750" indent="-285750" algn="ctr">
              <a:buFont typeface="Arial" pitchFamily="34" charset="0"/>
              <a:buChar char="•"/>
            </a:pPr>
            <a:r>
              <a:rPr lang="en-US" sz="4000" dirty="0" smtClean="0">
                <a:effectLst>
                  <a:outerShdw blurRad="50800" dist="50800" dir="5400000" algn="ctr" rotWithShape="0">
                    <a:srgbClr val="FFC000"/>
                  </a:outerShdw>
                </a:effectLst>
                <a:latin typeface="Book Antiqua" pitchFamily="18" charset="0"/>
              </a:rPr>
              <a:t>Particles are in constant, random motion.</a:t>
            </a:r>
            <a:endParaRPr lang="en-US" sz="4000" dirty="0">
              <a:effectLst>
                <a:outerShdw blurRad="50800" dist="50800" dir="5400000" algn="ctr" rotWithShape="0">
                  <a:srgbClr val="FFC000"/>
                </a:outerShdw>
              </a:effectLst>
              <a:latin typeface="Book Antiqua" pitchFamily="18" charset="0"/>
            </a:endParaRPr>
          </a:p>
          <a:p>
            <a:pPr marL="285750" indent="-285750" algn="ctr">
              <a:buFont typeface="Arial" pitchFamily="34" charset="0"/>
              <a:buChar char="•"/>
            </a:pPr>
            <a:r>
              <a:rPr lang="en-US" sz="4000" dirty="0" smtClean="0">
                <a:effectLst>
                  <a:outerShdw blurRad="50800" dist="50800" dir="5400000" algn="ctr" rotWithShape="0">
                    <a:srgbClr val="FFC000"/>
                  </a:outerShdw>
                </a:effectLst>
                <a:latin typeface="Book Antiqua" pitchFamily="18" charset="0"/>
              </a:rPr>
              <a:t>Particles constantly collide with each other &amp; with the walls of their container.</a:t>
            </a:r>
            <a:endParaRPr lang="en-US" sz="4000" dirty="0">
              <a:effectLst>
                <a:outerShdw blurRad="50800" dist="50800" dir="5400000" algn="ctr" rotWithShape="0">
                  <a:srgbClr val="FFC000"/>
                </a:outerShdw>
              </a:effectLst>
              <a:latin typeface="Book Antiqua" pitchFamily="18" charset="0"/>
            </a:endParaRPr>
          </a:p>
        </p:txBody>
      </p:sp>
    </p:spTree>
    <p:extLst>
      <p:ext uri="{BB962C8B-B14F-4D97-AF65-F5344CB8AC3E}">
        <p14:creationId xmlns:p14="http://schemas.microsoft.com/office/powerpoint/2010/main" val="399729929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250" fill="hold"/>
                                        <p:tgtEl>
                                          <p:spTgt spid="9"/>
                                        </p:tgtEl>
                                        <p:attrNameLst>
                                          <p:attrName>ppt_x</p:attrName>
                                        </p:attrNameLst>
                                      </p:cBhvr>
                                      <p:tavLst>
                                        <p:tav tm="0">
                                          <p:val>
                                            <p:strVal val="#ppt_x"/>
                                          </p:val>
                                        </p:tav>
                                        <p:tav tm="100000">
                                          <p:val>
                                            <p:strVal val="#ppt_x"/>
                                          </p:val>
                                        </p:tav>
                                      </p:tavLst>
                                    </p:anim>
                                    <p:anim calcmode="lin" valueType="num">
                                      <p:cBhvr additive="base">
                                        <p:cTn id="8" dur="125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CAA6623-F948-4E34-A17E-70875D2F0C73}" type="slidenum">
              <a:rPr lang="en-US" smtClean="0"/>
              <a:t>33</a:t>
            </a:fld>
            <a:endParaRPr lang="en-US" dirty="0"/>
          </a:p>
        </p:txBody>
      </p:sp>
      <p:sp>
        <p:nvSpPr>
          <p:cNvPr id="5" name="TextBox 4"/>
          <p:cNvSpPr txBox="1"/>
          <p:nvPr/>
        </p:nvSpPr>
        <p:spPr>
          <a:xfrm>
            <a:off x="0" y="76200"/>
            <a:ext cx="9144000" cy="1938992"/>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 measure of the average kinetic energy of the particles in a material is called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7" name="TextBox 6"/>
          <p:cNvSpPr txBox="1"/>
          <p:nvPr/>
        </p:nvSpPr>
        <p:spPr>
          <a:xfrm>
            <a:off x="2324100" y="2536825"/>
            <a:ext cx="4495800" cy="707886"/>
          </a:xfrm>
          <a:prstGeom prst="rect">
            <a:avLst/>
          </a:prstGeom>
          <a:noFill/>
        </p:spPr>
        <p:txBody>
          <a:bodyPr wrap="square" rtlCol="0">
            <a:spAutoFit/>
          </a:bodyPr>
          <a:lstStyle/>
          <a:p>
            <a:pPr algn="ctr"/>
            <a:r>
              <a:rPr lang="en-US" sz="4000" b="1" dirty="0" smtClean="0">
                <a:solidFill>
                  <a:schemeClr val="tx2">
                    <a:lumMod val="50000"/>
                  </a:schemeClr>
                </a:solidFill>
              </a:rPr>
              <a:t>TEMPERATURE</a:t>
            </a:r>
            <a:endParaRPr lang="en-US" sz="4000" b="1" dirty="0">
              <a:solidFill>
                <a:schemeClr val="tx2">
                  <a:lumMod val="50000"/>
                </a:scheme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3244711"/>
            <a:ext cx="2138362" cy="2851149"/>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9" name="TextBox 8"/>
          <p:cNvSpPr txBox="1"/>
          <p:nvPr/>
        </p:nvSpPr>
        <p:spPr>
          <a:xfrm>
            <a:off x="-1310640" y="3886200"/>
            <a:ext cx="9144000" cy="132343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Scientists use Kelvins (K), </a:t>
            </a:r>
          </a:p>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&amp; Celsius (°C).</a:t>
            </a:r>
          </a:p>
        </p:txBody>
      </p:sp>
    </p:spTree>
    <p:extLst>
      <p:ext uri="{BB962C8B-B14F-4D97-AF65-F5344CB8AC3E}">
        <p14:creationId xmlns:p14="http://schemas.microsoft.com/office/powerpoint/2010/main" val="29701337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27733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 movement of thermal energy from a region of higher temperature to a region of lower temperature is called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Slide Number Placeholder 2"/>
          <p:cNvSpPr>
            <a:spLocks noGrp="1"/>
          </p:cNvSpPr>
          <p:nvPr>
            <p:ph type="sldNum" sz="quarter" idx="12"/>
          </p:nvPr>
        </p:nvSpPr>
        <p:spPr/>
        <p:txBody>
          <a:bodyPr/>
          <a:lstStyle/>
          <a:p>
            <a:fld id="{FCAA6623-F948-4E34-A17E-70875D2F0C73}" type="slidenum">
              <a:rPr lang="en-US" smtClean="0"/>
              <a:t>34</a:t>
            </a:fld>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2971800"/>
            <a:ext cx="4572000" cy="1905000"/>
          </a:xfrm>
          <a:prstGeom prst="rect">
            <a:avLst/>
          </a:prstGeom>
        </p:spPr>
      </p:pic>
    </p:spTree>
    <p:extLst>
      <p:ext uri="{BB962C8B-B14F-4D97-AF65-F5344CB8AC3E}">
        <p14:creationId xmlns:p14="http://schemas.microsoft.com/office/powerpoint/2010/main" val="26558180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9351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What is the transfer of thermal energy by collisions between particles in matter?</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Slide Number Placeholder 2"/>
          <p:cNvSpPr>
            <a:spLocks noGrp="1"/>
          </p:cNvSpPr>
          <p:nvPr>
            <p:ph type="sldNum" sz="quarter" idx="12"/>
          </p:nvPr>
        </p:nvSpPr>
        <p:spPr/>
        <p:txBody>
          <a:bodyPr/>
          <a:lstStyle/>
          <a:p>
            <a:fld id="{FCAA6623-F948-4E34-A17E-70875D2F0C73}" type="slidenum">
              <a:rPr lang="en-US" smtClean="0"/>
              <a:t>35</a:t>
            </a:fld>
            <a:endParaRPr lang="en-US" dirty="0"/>
          </a:p>
        </p:txBody>
      </p:sp>
      <p:sp>
        <p:nvSpPr>
          <p:cNvPr id="4" name="TextBox 3"/>
          <p:cNvSpPr txBox="1"/>
          <p:nvPr/>
        </p:nvSpPr>
        <p:spPr>
          <a:xfrm>
            <a:off x="0" y="3657600"/>
            <a:ext cx="9144000" cy="132343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 transfer of thermal energy by electromagnetic waves is called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5" name="TextBox 4"/>
          <p:cNvSpPr txBox="1"/>
          <p:nvPr/>
        </p:nvSpPr>
        <p:spPr>
          <a:xfrm>
            <a:off x="2781300" y="2514600"/>
            <a:ext cx="3352800" cy="707886"/>
          </a:xfrm>
          <a:prstGeom prst="rect">
            <a:avLst/>
          </a:prstGeom>
          <a:noFill/>
        </p:spPr>
        <p:txBody>
          <a:bodyPr wrap="square" rtlCol="0">
            <a:spAutoFit/>
          </a:bodyPr>
          <a:lstStyle/>
          <a:p>
            <a:pPr algn="ctr"/>
            <a:r>
              <a:rPr lang="en-US" sz="4000" b="1" dirty="0" smtClean="0">
                <a:solidFill>
                  <a:schemeClr val="tx2">
                    <a:lumMod val="50000"/>
                  </a:schemeClr>
                </a:solidFill>
              </a:rPr>
              <a:t>CONDUCTION</a:t>
            </a:r>
            <a:endParaRPr lang="en-US" sz="4000" b="1" dirty="0">
              <a:solidFill>
                <a:schemeClr val="tx2">
                  <a:lumMod val="50000"/>
                </a:schemeClr>
              </a:solidFill>
            </a:endParaRPr>
          </a:p>
        </p:txBody>
      </p:sp>
      <p:sp>
        <p:nvSpPr>
          <p:cNvPr id="6" name="TextBox 5"/>
          <p:cNvSpPr txBox="1"/>
          <p:nvPr/>
        </p:nvSpPr>
        <p:spPr>
          <a:xfrm>
            <a:off x="2438400" y="5410200"/>
            <a:ext cx="4038600" cy="707886"/>
          </a:xfrm>
          <a:prstGeom prst="rect">
            <a:avLst/>
          </a:prstGeom>
          <a:noFill/>
        </p:spPr>
        <p:txBody>
          <a:bodyPr wrap="square" rtlCol="0">
            <a:spAutoFit/>
          </a:bodyPr>
          <a:lstStyle/>
          <a:p>
            <a:pPr algn="ctr"/>
            <a:r>
              <a:rPr lang="en-US" sz="4000" b="1" dirty="0" smtClean="0">
                <a:solidFill>
                  <a:schemeClr val="tx2">
                    <a:lumMod val="50000"/>
                  </a:schemeClr>
                </a:solidFill>
              </a:rPr>
              <a:t>RADIATION</a:t>
            </a:r>
            <a:endParaRPr lang="en-US" sz="4000" b="1" dirty="0">
              <a:solidFill>
                <a:schemeClr val="tx2">
                  <a:lumMod val="50000"/>
                </a:schemeClr>
              </a:solidFill>
            </a:endParaRPr>
          </a:p>
        </p:txBody>
      </p:sp>
    </p:spTree>
    <p:extLst>
      <p:ext uri="{BB962C8B-B14F-4D97-AF65-F5344CB8AC3E}">
        <p14:creationId xmlns:p14="http://schemas.microsoft.com/office/powerpoint/2010/main" val="265824309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22399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 transfer of thermal energy by the movement of the particles from one part of a material to another is called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Slide Number Placeholder 2"/>
          <p:cNvSpPr>
            <a:spLocks noGrp="1"/>
          </p:cNvSpPr>
          <p:nvPr>
            <p:ph type="sldNum" sz="quarter" idx="12"/>
          </p:nvPr>
        </p:nvSpPr>
        <p:spPr/>
        <p:txBody>
          <a:bodyPr/>
          <a:lstStyle/>
          <a:p>
            <a:fld id="{FCAA6623-F948-4E34-A17E-70875D2F0C73}" type="slidenum">
              <a:rPr lang="en-US" smtClean="0"/>
              <a:t>36</a:t>
            </a:fld>
            <a:endParaRPr lang="en-US" dirty="0"/>
          </a:p>
        </p:txBody>
      </p:sp>
      <p:sp>
        <p:nvSpPr>
          <p:cNvPr id="4" name="TextBox 3"/>
          <p:cNvSpPr txBox="1"/>
          <p:nvPr/>
        </p:nvSpPr>
        <p:spPr>
          <a:xfrm>
            <a:off x="2378798" y="3048000"/>
            <a:ext cx="4419600" cy="707886"/>
          </a:xfrm>
          <a:prstGeom prst="rect">
            <a:avLst/>
          </a:prstGeom>
          <a:noFill/>
        </p:spPr>
        <p:txBody>
          <a:bodyPr wrap="square" rtlCol="0">
            <a:spAutoFit/>
          </a:bodyPr>
          <a:lstStyle/>
          <a:p>
            <a:pPr algn="ctr"/>
            <a:r>
              <a:rPr lang="en-US" sz="4000" b="1" dirty="0" smtClean="0">
                <a:solidFill>
                  <a:schemeClr val="tx2">
                    <a:lumMod val="50000"/>
                  </a:schemeClr>
                </a:solidFill>
              </a:rPr>
              <a:t>CONVECTION</a:t>
            </a:r>
            <a:endParaRPr lang="en-US" sz="4000" b="1" dirty="0">
              <a:solidFill>
                <a:schemeClr val="tx2">
                  <a:lumMod val="50000"/>
                </a:schemeClr>
              </a:solidFill>
            </a:endParaRPr>
          </a:p>
        </p:txBody>
      </p:sp>
    </p:spTree>
    <p:extLst>
      <p:ext uri="{BB962C8B-B14F-4D97-AF65-F5344CB8AC3E}">
        <p14:creationId xmlns:p14="http://schemas.microsoft.com/office/powerpoint/2010/main" val="15074447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403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 change in state from a solid to a liquid is called what?</a:t>
            </a:r>
            <a:r>
              <a:rPr lang="en-US" dirty="0" smtClean="0">
                <a:solidFill>
                  <a:schemeClr val="tx2">
                    <a:lumMod val="50000"/>
                  </a:schemeClr>
                </a:solidFill>
                <a:effectLst>
                  <a:outerShdw blurRad="50800" dist="50800" dir="5400000" algn="ctr" rotWithShape="0">
                    <a:srgbClr val="FFC000"/>
                  </a:outerShdw>
                </a:effectLst>
                <a:latin typeface="Bookman Old Style" pitchFamily="18" charset="0"/>
              </a:rPr>
              <a:t/>
            </a:r>
            <a:br>
              <a:rPr lang="en-US" dirty="0" smtClean="0">
                <a:solidFill>
                  <a:schemeClr val="tx2">
                    <a:lumMod val="50000"/>
                  </a:schemeClr>
                </a:solidFill>
                <a:effectLst>
                  <a:outerShdw blurRad="50800" dist="50800" dir="5400000" algn="ctr" rotWithShape="0">
                    <a:srgbClr val="FFC000"/>
                  </a:outerShdw>
                </a:effectLst>
                <a:latin typeface="Bookman Old Style" pitchFamily="18" charset="0"/>
              </a:rPr>
            </a:br>
            <a:r>
              <a:rPr lang="en-US"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dirty="0">
                <a:solidFill>
                  <a:schemeClr val="tx2">
                    <a:lumMod val="50000"/>
                  </a:schemeClr>
                </a:solidFill>
                <a:effectLst>
                  <a:outerShdw blurRad="50800" dist="50800" dir="5400000" algn="ctr" rotWithShape="0">
                    <a:srgbClr val="FFFF00"/>
                  </a:outerShdw>
                </a:effectLst>
                <a:latin typeface="Bookman Old Style" pitchFamily="18" charset="0"/>
              </a:rPr>
              <a:t/>
            </a:r>
            <a:br>
              <a:rPr lang="en-US" dirty="0">
                <a:solidFill>
                  <a:schemeClr val="tx2">
                    <a:lumMod val="50000"/>
                  </a:schemeClr>
                </a:solidFill>
                <a:effectLst>
                  <a:outerShdw blurRad="50800" dist="50800" dir="5400000" algn="ctr" rotWithShape="0">
                    <a:srgbClr val="FFFF00"/>
                  </a:outerShdw>
                </a:effectLst>
                <a:latin typeface="Bookman Old Style" pitchFamily="18" charset="0"/>
              </a:rPr>
            </a:br>
            <a:r>
              <a:rPr lang="en-US"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 change of a state from a liquid to a solid is called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Slide Number Placeholder 2"/>
          <p:cNvSpPr>
            <a:spLocks noGrp="1"/>
          </p:cNvSpPr>
          <p:nvPr>
            <p:ph type="sldNum" sz="quarter" idx="12"/>
          </p:nvPr>
        </p:nvSpPr>
        <p:spPr/>
        <p:txBody>
          <a:bodyPr/>
          <a:lstStyle/>
          <a:p>
            <a:fld id="{CBA6D5EF-70C3-41BF-A50A-ECF617C739E3}" type="slidenum">
              <a:rPr lang="en-US" smtClean="0"/>
              <a:pPr/>
              <a:t>37</a:t>
            </a:fld>
            <a:endParaRPr lang="en-US" dirty="0"/>
          </a:p>
        </p:txBody>
      </p:sp>
      <p:sp>
        <p:nvSpPr>
          <p:cNvPr id="4" name="TextBox 3"/>
          <p:cNvSpPr txBox="1"/>
          <p:nvPr/>
        </p:nvSpPr>
        <p:spPr>
          <a:xfrm>
            <a:off x="2305334" y="2617857"/>
            <a:ext cx="4495800" cy="707886"/>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rPr>
              <a:t>MELTING</a:t>
            </a:r>
            <a:endParaRPr lang="en-US" sz="4000" b="1" dirty="0">
              <a:solidFill>
                <a:schemeClr val="tx2">
                  <a:lumMod val="50000"/>
                </a:schemeClr>
              </a:solidFill>
              <a:effectLst>
                <a:outerShdw blurRad="50800" dist="50800" dir="5400000" algn="ctr" rotWithShape="0">
                  <a:srgbClr val="FFC000"/>
                </a:outerShdw>
              </a:effectLst>
            </a:endParaRPr>
          </a:p>
        </p:txBody>
      </p:sp>
      <p:sp>
        <p:nvSpPr>
          <p:cNvPr id="5" name="TextBox 4"/>
          <p:cNvSpPr txBox="1"/>
          <p:nvPr/>
        </p:nvSpPr>
        <p:spPr>
          <a:xfrm>
            <a:off x="2702825" y="5454032"/>
            <a:ext cx="3810000" cy="707886"/>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rPr>
              <a:t>FREEZING</a:t>
            </a:r>
            <a:endParaRPr lang="en-US" sz="4000" b="1" dirty="0">
              <a:solidFill>
                <a:schemeClr val="tx2">
                  <a:lumMod val="50000"/>
                </a:schemeClr>
              </a:solidFill>
              <a:effectLst>
                <a:outerShdw blurRad="50800" dist="50800" dir="5400000" algn="ctr" rotWithShape="0">
                  <a:srgbClr val="FFC000"/>
                </a:outerShdw>
              </a:effectLs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1676400"/>
            <a:ext cx="1905000" cy="2232422"/>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9" name="Rounded Rectangular Callout 8"/>
          <p:cNvSpPr/>
          <p:nvPr/>
        </p:nvSpPr>
        <p:spPr>
          <a:xfrm>
            <a:off x="7235019" y="1066800"/>
            <a:ext cx="1524000" cy="762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7006419" y="1099444"/>
            <a:ext cx="1981200" cy="646331"/>
          </a:xfrm>
          <a:prstGeom prst="rect">
            <a:avLst/>
          </a:prstGeom>
          <a:noFill/>
        </p:spPr>
        <p:txBody>
          <a:bodyPr wrap="square" rtlCol="0">
            <a:spAutoFit/>
          </a:bodyPr>
          <a:lstStyle/>
          <a:p>
            <a:pPr algn="ctr"/>
            <a:r>
              <a:rPr lang="en-US" b="1" dirty="0" smtClean="0">
                <a:solidFill>
                  <a:srgbClr val="FFC000"/>
                </a:solidFill>
              </a:rPr>
              <a:t>“I’M </a:t>
            </a:r>
          </a:p>
          <a:p>
            <a:pPr algn="ctr"/>
            <a:r>
              <a:rPr lang="en-US" b="1" dirty="0" smtClean="0">
                <a:solidFill>
                  <a:srgbClr val="FFC000"/>
                </a:solidFill>
              </a:rPr>
              <a:t>MELTING!”</a:t>
            </a:r>
            <a:endParaRPr lang="en-US" b="1" dirty="0">
              <a:solidFill>
                <a:srgbClr val="FFC000"/>
              </a:solidFill>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4836425"/>
            <a:ext cx="1943100" cy="1943100"/>
          </a:xfrm>
          <a:prstGeom prst="ellipse">
            <a:avLst/>
          </a:prstGeom>
          <a:ln w="63500" cap="rnd">
            <a:solidFill>
              <a:srgbClr val="FFC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36539051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648" y="1219200"/>
            <a:ext cx="9296400" cy="2209800"/>
          </a:xfrm>
        </p:spPr>
        <p:txBody>
          <a:bodyPr>
            <a:normAutofit fontScale="90000"/>
          </a:bodyPr>
          <a:lstStyle/>
          <a:p>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r>
              <a:rPr lang="en-US" dirty="0" smtClean="0">
                <a:solidFill>
                  <a:schemeClr val="bg1"/>
                </a:solidFill>
                <a:effectLst>
                  <a:outerShdw blurRad="50800" dist="50800" dir="5400000" algn="ctr" rotWithShape="0">
                    <a:srgbClr val="FFC000"/>
                  </a:outerShdw>
                </a:effectLst>
                <a:latin typeface="Book Antiqua" pitchFamily="18" charset="0"/>
              </a:rPr>
              <a:t>The opposite of vaporization; where </a:t>
            </a:r>
            <a:br>
              <a:rPr lang="en-US" dirty="0" smtClean="0">
                <a:solidFill>
                  <a:schemeClr val="bg1"/>
                </a:solidFill>
                <a:effectLst>
                  <a:outerShdw blurRad="50800" dist="50800" dir="5400000" algn="ctr" rotWithShape="0">
                    <a:srgbClr val="FFC000"/>
                  </a:outerShdw>
                </a:effectLst>
                <a:latin typeface="Book Antiqua" pitchFamily="18" charset="0"/>
              </a:rPr>
            </a:br>
            <a:r>
              <a:rPr lang="en-US" dirty="0" smtClean="0">
                <a:solidFill>
                  <a:schemeClr val="bg1"/>
                </a:solidFill>
                <a:effectLst>
                  <a:outerShdw blurRad="50800" dist="50800" dir="5400000" algn="ctr" rotWithShape="0">
                    <a:srgbClr val="FFC000"/>
                  </a:outerShdw>
                </a:effectLst>
                <a:latin typeface="Book Antiqua" pitchFamily="18" charset="0"/>
              </a:rPr>
              <a:t>gas particles lose enough thermal energy to become a liquid is called?</a:t>
            </a:r>
            <a:r>
              <a:rPr lang="en-US" sz="4000" dirty="0" smtClean="0">
                <a:solidFill>
                  <a:schemeClr val="bg1"/>
                </a:solidFill>
                <a:effectLst>
                  <a:outerShdw blurRad="50800" dist="50800" dir="5400000" algn="ctr" rotWithShape="0">
                    <a:srgbClr val="FFC000"/>
                  </a:outerShdw>
                </a:effectLst>
                <a:latin typeface="Bookman Old Style" pitchFamily="18" charset="0"/>
              </a:rPr>
              <a:t/>
            </a:r>
            <a:br>
              <a:rPr lang="en-US" sz="4000" dirty="0" smtClean="0">
                <a:solidFill>
                  <a:schemeClr val="bg1"/>
                </a:solidFill>
                <a:effectLst>
                  <a:outerShdw blurRad="50800" dist="50800" dir="5400000" algn="ctr" rotWithShape="0">
                    <a:srgbClr val="FFC000"/>
                  </a:outerShdw>
                </a:effectLst>
                <a:latin typeface="Bookman Old Style" pitchFamily="18" charset="0"/>
              </a:rPr>
            </a:br>
            <a:endParaRPr lang="en-US" sz="4000" dirty="0">
              <a:solidFill>
                <a:schemeClr val="bg1"/>
              </a:solidFill>
              <a:effectLst>
                <a:outerShdw blurRad="50800" dist="50800" dir="5400000" algn="ctr" rotWithShape="0">
                  <a:srgbClr val="FFC000"/>
                </a:outerShdw>
              </a:effectLst>
              <a:latin typeface="Book Antiqua" pitchFamily="18" charset="0"/>
            </a:endParaRPr>
          </a:p>
        </p:txBody>
      </p:sp>
      <p:sp>
        <p:nvSpPr>
          <p:cNvPr id="3" name="Slide Number Placeholder 2"/>
          <p:cNvSpPr>
            <a:spLocks noGrp="1"/>
          </p:cNvSpPr>
          <p:nvPr>
            <p:ph type="sldNum" sz="quarter" idx="12"/>
          </p:nvPr>
        </p:nvSpPr>
        <p:spPr/>
        <p:txBody>
          <a:bodyPr/>
          <a:lstStyle/>
          <a:p>
            <a:fld id="{CBA6D5EF-70C3-41BF-A50A-ECF617C739E3}" type="slidenum">
              <a:rPr lang="en-US" smtClean="0"/>
              <a:pPr/>
              <a:t>38</a:t>
            </a:fld>
            <a:endParaRPr lang="en-US" dirty="0"/>
          </a:p>
        </p:txBody>
      </p:sp>
      <p:sp>
        <p:nvSpPr>
          <p:cNvPr id="5" name="TextBox 4"/>
          <p:cNvSpPr txBox="1"/>
          <p:nvPr/>
        </p:nvSpPr>
        <p:spPr>
          <a:xfrm>
            <a:off x="2663589" y="5410200"/>
            <a:ext cx="3810000" cy="707886"/>
          </a:xfrm>
          <a:prstGeom prst="rect">
            <a:avLst/>
          </a:prstGeom>
          <a:noFill/>
        </p:spPr>
        <p:txBody>
          <a:bodyPr wrap="square" rtlCol="0">
            <a:spAutoFit/>
          </a:bodyPr>
          <a:lstStyle/>
          <a:p>
            <a:pPr algn="ctr"/>
            <a:r>
              <a:rPr lang="en-US" sz="4000" b="1" dirty="0" smtClean="0">
                <a:solidFill>
                  <a:schemeClr val="bg1"/>
                </a:solidFill>
                <a:effectLst>
                  <a:outerShdw blurRad="50800" dist="50800" dir="5400000" algn="ctr" rotWithShape="0">
                    <a:srgbClr val="FFC000"/>
                  </a:outerShdw>
                </a:effectLst>
              </a:rPr>
              <a:t>CONDENSATION</a:t>
            </a:r>
            <a:endParaRPr lang="en-US" sz="4000" b="1" dirty="0">
              <a:solidFill>
                <a:schemeClr val="bg1"/>
              </a:solidFill>
              <a:effectLst>
                <a:outerShdw blurRad="50800" dist="50800" dir="5400000" algn="ctr" rotWithShape="0">
                  <a:srgbClr val="FFC000"/>
                </a:outerShdw>
              </a:effectLst>
            </a:endParaRPr>
          </a:p>
        </p:txBody>
      </p:sp>
    </p:spTree>
    <p:extLst>
      <p:ext uri="{BB962C8B-B14F-4D97-AF65-F5344CB8AC3E}">
        <p14:creationId xmlns:p14="http://schemas.microsoft.com/office/powerpoint/2010/main" val="238210854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0"/>
          </a:xfrm>
        </p:spPr>
        <p:txBody>
          <a:bodyPr>
            <a:normAutofit/>
          </a:bodyPr>
          <a:lstStyle/>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 change from liquid water into water vapor is called what?</a:t>
            </a:r>
            <a: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There are two kinds of vaporization and they are what?</a:t>
            </a:r>
            <a: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C000"/>
                  </a:outerShdw>
                </a:effectLst>
                <a:latin typeface="Bookman Old Style" pitchFamily="18" charset="0"/>
              </a:rPr>
            </a:br>
            <a: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t/>
            </a:r>
            <a:br>
              <a:rPr lang="en-US" sz="4000" dirty="0" smtClean="0">
                <a:solidFill>
                  <a:schemeClr val="tx2">
                    <a:lumMod val="50000"/>
                  </a:schemeClr>
                </a:solidFill>
                <a:effectLst>
                  <a:outerShdw blurRad="50800" dist="50800" dir="5400000" algn="ctr" rotWithShape="0">
                    <a:srgbClr val="FFFF00"/>
                  </a:outerShdw>
                </a:effectLst>
                <a:latin typeface="Bookman Old Style" pitchFamily="18" charset="0"/>
              </a:rPr>
            </a:br>
            <a:endParaRPr lang="en-US" sz="4000" dirty="0">
              <a:solidFill>
                <a:schemeClr val="tx2">
                  <a:lumMod val="50000"/>
                </a:schemeClr>
              </a:solidFill>
              <a:effectLst>
                <a:outerShdw blurRad="50800" dist="50800" dir="5400000" algn="ctr" rotWithShape="0">
                  <a:srgbClr val="FFFF00"/>
                </a:outerShdw>
              </a:effectLst>
              <a:latin typeface="Bookman Old Style" pitchFamily="18" charset="0"/>
            </a:endParaRPr>
          </a:p>
        </p:txBody>
      </p:sp>
      <p:sp>
        <p:nvSpPr>
          <p:cNvPr id="3" name="Slide Number Placeholder 2"/>
          <p:cNvSpPr>
            <a:spLocks noGrp="1"/>
          </p:cNvSpPr>
          <p:nvPr>
            <p:ph type="sldNum" sz="quarter" idx="12"/>
          </p:nvPr>
        </p:nvSpPr>
        <p:spPr/>
        <p:txBody>
          <a:bodyPr/>
          <a:lstStyle/>
          <a:p>
            <a:fld id="{CBA6D5EF-70C3-41BF-A50A-ECF617C739E3}" type="slidenum">
              <a:rPr lang="en-US" smtClean="0"/>
              <a:pPr/>
              <a:t>39</a:t>
            </a:fld>
            <a:endParaRPr lang="en-US" dirty="0"/>
          </a:p>
        </p:txBody>
      </p:sp>
      <p:sp>
        <p:nvSpPr>
          <p:cNvPr id="4" name="TextBox 3"/>
          <p:cNvSpPr txBox="1"/>
          <p:nvPr/>
        </p:nvSpPr>
        <p:spPr>
          <a:xfrm>
            <a:off x="2286000" y="2438400"/>
            <a:ext cx="4648200" cy="707886"/>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rPr>
              <a:t>VAPORIZATION</a:t>
            </a:r>
            <a:endParaRPr lang="en-US" sz="4000" b="1" dirty="0">
              <a:solidFill>
                <a:schemeClr val="tx2">
                  <a:lumMod val="50000"/>
                </a:schemeClr>
              </a:solidFill>
              <a:effectLst>
                <a:outerShdw blurRad="50800" dist="50800" dir="5400000" algn="ctr" rotWithShape="0">
                  <a:srgbClr val="FFC000"/>
                </a:outerShdw>
              </a:effectLst>
            </a:endParaRPr>
          </a:p>
        </p:txBody>
      </p:sp>
      <p:sp>
        <p:nvSpPr>
          <p:cNvPr id="5" name="TextBox 4"/>
          <p:cNvSpPr txBox="1"/>
          <p:nvPr/>
        </p:nvSpPr>
        <p:spPr>
          <a:xfrm>
            <a:off x="-457200" y="4820805"/>
            <a:ext cx="7391400" cy="1323439"/>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rPr>
              <a:t>EVAPORATION &amp; </a:t>
            </a:r>
          </a:p>
          <a:p>
            <a:pPr algn="ctr"/>
            <a:r>
              <a:rPr lang="en-US" sz="4000" b="1" dirty="0" smtClean="0">
                <a:solidFill>
                  <a:schemeClr val="tx2">
                    <a:lumMod val="50000"/>
                  </a:schemeClr>
                </a:solidFill>
                <a:effectLst>
                  <a:outerShdw blurRad="50800" dist="50800" dir="5400000" algn="ctr" rotWithShape="0">
                    <a:srgbClr val="FFC000"/>
                  </a:outerShdw>
                </a:effectLst>
              </a:rPr>
              <a:t>BOILING (</a:t>
            </a:r>
            <a:r>
              <a:rPr lang="en-US" sz="4000" b="1" dirty="0">
                <a:solidFill>
                  <a:schemeClr val="tx2">
                    <a:lumMod val="50000"/>
                  </a:schemeClr>
                </a:solidFill>
                <a:effectLst>
                  <a:outerShdw blurRad="50800" dist="50800" dir="5400000" algn="ctr" rotWithShape="0">
                    <a:srgbClr val="FFC000"/>
                  </a:outerShdw>
                </a:effectLst>
              </a:rPr>
              <a:t>100°C/212°F</a:t>
            </a:r>
            <a:r>
              <a:rPr lang="en-US" sz="4000" b="1" dirty="0" smtClean="0">
                <a:solidFill>
                  <a:schemeClr val="tx2">
                    <a:lumMod val="50000"/>
                  </a:schemeClr>
                </a:solidFill>
                <a:effectLst>
                  <a:outerShdw blurRad="50800" dist="50800" dir="5400000" algn="ctr" rotWithShape="0">
                    <a:srgbClr val="FFC000"/>
                  </a:outerShdw>
                </a:effectLst>
              </a:rPr>
              <a:t>)</a:t>
            </a:r>
            <a:endParaRPr lang="en-US" sz="4000" b="1" dirty="0">
              <a:solidFill>
                <a:schemeClr val="tx2">
                  <a:lumMod val="50000"/>
                </a:schemeClr>
              </a:solidFill>
              <a:effectLst>
                <a:outerShdw blurRad="50800" dist="50800" dir="5400000" algn="ctr" rotWithShape="0">
                  <a:srgbClr val="FFC000"/>
                </a:outerShdw>
              </a:effectLst>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7400" y="4648200"/>
            <a:ext cx="2819400" cy="1944256"/>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2033453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TextBox 2"/>
          <p:cNvSpPr txBox="1"/>
          <p:nvPr/>
        </p:nvSpPr>
        <p:spPr>
          <a:xfrm>
            <a:off x="1524000" y="3200400"/>
            <a:ext cx="4114800" cy="1200329"/>
          </a:xfrm>
          <a:prstGeom prst="rect">
            <a:avLst/>
          </a:prstGeom>
          <a:noFill/>
        </p:spPr>
        <p:txBody>
          <a:bodyPr wrap="square" rtlCol="0">
            <a:spAutoFit/>
          </a:bodyPr>
          <a:lstStyle/>
          <a:p>
            <a:pPr algn="ctr"/>
            <a:r>
              <a:rPr lang="en-US" sz="7200" b="1" dirty="0" smtClean="0">
                <a:solidFill>
                  <a:schemeClr val="bg1"/>
                </a:solidFill>
                <a:effectLst>
                  <a:outerShdw blurRad="50800" dist="50800" dir="5400000" algn="ctr" rotWithShape="0">
                    <a:schemeClr val="tx1"/>
                  </a:outerShdw>
                </a:effectLst>
              </a:rPr>
              <a:t>JOULES (J)</a:t>
            </a:r>
            <a:endParaRPr lang="en-US" sz="7200" b="1" dirty="0">
              <a:solidFill>
                <a:schemeClr val="bg1"/>
              </a:solidFill>
              <a:effectLst>
                <a:outerShdw blurRad="50800" dist="50800" dir="5400000" algn="ctr" rotWithShape="0">
                  <a:schemeClr val="tx1"/>
                </a:outerShdw>
              </a:effectLst>
            </a:endParaRPr>
          </a:p>
        </p:txBody>
      </p:sp>
      <p:sp>
        <p:nvSpPr>
          <p:cNvPr id="5" name="Rounded Rectangular Callout 4"/>
          <p:cNvSpPr/>
          <p:nvPr/>
        </p:nvSpPr>
        <p:spPr>
          <a:xfrm>
            <a:off x="990600" y="152400"/>
            <a:ext cx="6934200" cy="22098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a:spLocks noGrp="1"/>
          </p:cNvSpPr>
          <p:nvPr>
            <p:ph type="title"/>
          </p:nvPr>
        </p:nvSpPr>
        <p:spPr>
          <a:xfrm>
            <a:off x="431042" y="685800"/>
            <a:ext cx="8229600" cy="1143000"/>
          </a:xfrm>
        </p:spPr>
        <p:txBody>
          <a:bodyPr>
            <a:normAutofit fontScale="90000"/>
          </a:bodyPr>
          <a:lstStyle/>
          <a:p>
            <a:r>
              <a:rPr lang="en-US" b="1" dirty="0" smtClean="0">
                <a:solidFill>
                  <a:schemeClr val="bg1"/>
                </a:solidFill>
                <a:effectLst>
                  <a:outerShdw blurRad="50800" dist="50800" dir="5400000" algn="ctr" rotWithShape="0">
                    <a:schemeClr val="tx1"/>
                  </a:outerShdw>
                </a:effectLst>
                <a:latin typeface="Book Antiqua" pitchFamily="18" charset="0"/>
              </a:rPr>
              <a:t>If Force is measured in </a:t>
            </a:r>
            <a:br>
              <a:rPr lang="en-US" b="1" dirty="0" smtClean="0">
                <a:solidFill>
                  <a:schemeClr val="bg1"/>
                </a:solidFill>
                <a:effectLst>
                  <a:outerShdw blurRad="50800" dist="50800" dir="5400000" algn="ctr" rotWithShape="0">
                    <a:schemeClr val="tx1"/>
                  </a:outerShdw>
                </a:effectLst>
                <a:latin typeface="Book Antiqua" pitchFamily="18" charset="0"/>
              </a:rPr>
            </a:br>
            <a:r>
              <a:rPr lang="en-US" b="1" dirty="0" smtClean="0">
                <a:solidFill>
                  <a:schemeClr val="bg1"/>
                </a:solidFill>
                <a:effectLst>
                  <a:outerShdw blurRad="50800" dist="50800" dir="5400000" algn="ctr" rotWithShape="0">
                    <a:schemeClr val="tx1"/>
                  </a:outerShdw>
                </a:effectLst>
                <a:latin typeface="Book Antiqua" pitchFamily="18" charset="0"/>
              </a:rPr>
              <a:t>Newton’s; what is Energy measured in then?</a:t>
            </a:r>
            <a:endParaRPr lang="en-US" b="1" dirty="0">
              <a:solidFill>
                <a:schemeClr val="bg1"/>
              </a:solidFill>
              <a:effectLst>
                <a:outerShdw blurRad="50800" dist="50800" dir="5400000" algn="ctr" rotWithShape="0">
                  <a:schemeClr val="tx1"/>
                </a:outerShdw>
              </a:effectLst>
              <a:latin typeface="Book Antiqua" pitchFamily="18" charset="0"/>
            </a:endParaRPr>
          </a:p>
        </p:txBody>
      </p:sp>
      <p:sp>
        <p:nvSpPr>
          <p:cNvPr id="6" name="Slide Number Placeholder 5"/>
          <p:cNvSpPr>
            <a:spLocks noGrp="1"/>
          </p:cNvSpPr>
          <p:nvPr>
            <p:ph type="sldNum" sz="quarter" idx="12"/>
          </p:nvPr>
        </p:nvSpPr>
        <p:spPr/>
        <p:txBody>
          <a:bodyPr/>
          <a:lstStyle/>
          <a:p>
            <a:fld id="{FCAA6623-F948-4E34-A17E-70875D2F0C73}" type="slidenum">
              <a:rPr lang="en-US" smtClean="0"/>
              <a:t>4</a:t>
            </a:fld>
            <a:endParaRPr lang="en-US" dirty="0"/>
          </a:p>
        </p:txBody>
      </p:sp>
    </p:spTree>
    <p:extLst>
      <p:ext uri="{BB962C8B-B14F-4D97-AF65-F5344CB8AC3E}">
        <p14:creationId xmlns:p14="http://schemas.microsoft.com/office/powerpoint/2010/main" val="150727204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8)">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BA6D5EF-70C3-41BF-A50A-ECF617C739E3}" type="slidenum">
              <a:rPr lang="en-US" smtClean="0"/>
              <a:pPr/>
              <a:t>40</a:t>
            </a:fld>
            <a:endParaRPr lang="en-US" dirty="0"/>
          </a:p>
        </p:txBody>
      </p:sp>
      <p:sp>
        <p:nvSpPr>
          <p:cNvPr id="3" name="TextBox 2"/>
          <p:cNvSpPr txBox="1"/>
          <p:nvPr/>
        </p:nvSpPr>
        <p:spPr>
          <a:xfrm>
            <a:off x="0" y="13648"/>
            <a:ext cx="9144000" cy="1938992"/>
          </a:xfrm>
          <a:prstGeom prst="rect">
            <a:avLst/>
          </a:prstGeom>
          <a:noFill/>
        </p:spPr>
        <p:txBody>
          <a:bodyPr wrap="square" rtlCol="0">
            <a:spAutoFit/>
          </a:bodyPr>
          <a:lstStyle/>
          <a:p>
            <a:pPr algn="ctr"/>
            <a:r>
              <a:rPr lang="en-US" sz="4000" dirty="0">
                <a:solidFill>
                  <a:schemeClr val="tx2">
                    <a:lumMod val="50000"/>
                  </a:schemeClr>
                </a:solidFill>
                <a:effectLst>
                  <a:outerShdw blurRad="50800" dist="50800" dir="5400000" algn="ctr" rotWithShape="0">
                    <a:srgbClr val="FFC000"/>
                  </a:outerShdw>
                </a:effectLst>
                <a:latin typeface="Book Antiqua" pitchFamily="18" charset="0"/>
              </a:rPr>
              <a:t>This occurs when the surface particles of a solid gain enough energy to become a gas.</a:t>
            </a:r>
            <a:endParaRPr lang="en-US" sz="4000" dirty="0">
              <a:effectLst>
                <a:outerShdw blurRad="50800" dist="50800" dir="5400000" algn="ctr" rotWithShape="0">
                  <a:srgbClr val="FFC000"/>
                </a:outerShdw>
              </a:effectLst>
            </a:endParaRPr>
          </a:p>
        </p:txBody>
      </p:sp>
      <p:sp>
        <p:nvSpPr>
          <p:cNvPr id="4" name="TextBox 3"/>
          <p:cNvSpPr txBox="1"/>
          <p:nvPr/>
        </p:nvSpPr>
        <p:spPr>
          <a:xfrm>
            <a:off x="685800" y="3151257"/>
            <a:ext cx="3276600" cy="707886"/>
          </a:xfrm>
          <a:prstGeom prst="rect">
            <a:avLst/>
          </a:prstGeom>
          <a:noFill/>
        </p:spPr>
        <p:txBody>
          <a:bodyPr wrap="square" rtlCol="0">
            <a:spAutoFit/>
          </a:bodyPr>
          <a:lstStyle/>
          <a:p>
            <a:pPr algn="ctr"/>
            <a:r>
              <a:rPr lang="en-US" sz="4000" b="1" dirty="0" smtClean="0">
                <a:solidFill>
                  <a:schemeClr val="tx2">
                    <a:lumMod val="50000"/>
                  </a:schemeClr>
                </a:solidFill>
                <a:effectLst>
                  <a:outerShdw blurRad="50800" dist="50800" dir="5400000" algn="ctr" rotWithShape="0">
                    <a:srgbClr val="FFC000"/>
                  </a:outerShdw>
                </a:effectLst>
              </a:rPr>
              <a:t>SUBLIMATION</a:t>
            </a:r>
            <a:endParaRPr lang="en-US" sz="4000" b="1" dirty="0">
              <a:solidFill>
                <a:schemeClr val="tx2">
                  <a:lumMod val="50000"/>
                </a:schemeClr>
              </a:solidFill>
              <a:effectLst>
                <a:outerShdw blurRad="50800" dist="50800" dir="5400000" algn="ctr" rotWithShape="0">
                  <a:srgbClr val="FFC000"/>
                </a:outerShdw>
              </a:effectLs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6492" y="2438401"/>
            <a:ext cx="4543624" cy="2695884"/>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838200" y="5461986"/>
            <a:ext cx="7467600" cy="1323439"/>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Dry Ice is an Example of Sublimation</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Tree>
    <p:extLst>
      <p:ext uri="{BB962C8B-B14F-4D97-AF65-F5344CB8AC3E}">
        <p14:creationId xmlns:p14="http://schemas.microsoft.com/office/powerpoint/2010/main" val="18305894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3611562"/>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 metal that makes up the pan is a ____________________, a material in which thermal energy moves quickly.  The material that makes up the pan’s handles is a __________________, a material in which thermal energy moves slowly.</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Slide Number Placeholder 2"/>
          <p:cNvSpPr>
            <a:spLocks noGrp="1"/>
          </p:cNvSpPr>
          <p:nvPr>
            <p:ph type="sldNum" sz="quarter" idx="12"/>
          </p:nvPr>
        </p:nvSpPr>
        <p:spPr/>
        <p:txBody>
          <a:bodyPr/>
          <a:lstStyle/>
          <a:p>
            <a:fld id="{FCAA6623-F948-4E34-A17E-70875D2F0C73}" type="slidenum">
              <a:rPr lang="en-US" smtClean="0"/>
              <a:t>41</a:t>
            </a:fld>
            <a:endParaRPr lang="en-US" dirty="0"/>
          </a:p>
        </p:txBody>
      </p:sp>
      <p:sp>
        <p:nvSpPr>
          <p:cNvPr id="4" name="TextBox 3"/>
          <p:cNvSpPr txBox="1"/>
          <p:nvPr/>
        </p:nvSpPr>
        <p:spPr>
          <a:xfrm>
            <a:off x="407406" y="533400"/>
            <a:ext cx="5181600" cy="707886"/>
          </a:xfrm>
          <a:prstGeom prst="rect">
            <a:avLst/>
          </a:prstGeom>
          <a:noFill/>
        </p:spPr>
        <p:txBody>
          <a:bodyPr wrap="square" rtlCol="0">
            <a:spAutoFit/>
          </a:bodyPr>
          <a:lstStyle/>
          <a:p>
            <a:pPr algn="ctr"/>
            <a:r>
              <a:rPr lang="en-US" sz="4000" b="1" dirty="0" smtClean="0">
                <a:solidFill>
                  <a:schemeClr val="tx2">
                    <a:lumMod val="50000"/>
                  </a:schemeClr>
                </a:solidFill>
              </a:rPr>
              <a:t>THERMAL CONDUCTOR</a:t>
            </a:r>
            <a:endParaRPr lang="en-US" sz="4000" b="1" dirty="0">
              <a:solidFill>
                <a:schemeClr val="tx2">
                  <a:lumMod val="50000"/>
                </a:schemeClr>
              </a:solidFill>
            </a:endParaRPr>
          </a:p>
        </p:txBody>
      </p:sp>
      <p:sp>
        <p:nvSpPr>
          <p:cNvPr id="5" name="TextBox 4"/>
          <p:cNvSpPr txBox="1"/>
          <p:nvPr/>
        </p:nvSpPr>
        <p:spPr>
          <a:xfrm>
            <a:off x="3124200" y="2381268"/>
            <a:ext cx="5105400" cy="707886"/>
          </a:xfrm>
          <a:prstGeom prst="rect">
            <a:avLst/>
          </a:prstGeom>
          <a:noFill/>
        </p:spPr>
        <p:txBody>
          <a:bodyPr wrap="square" rtlCol="0">
            <a:spAutoFit/>
          </a:bodyPr>
          <a:lstStyle/>
          <a:p>
            <a:pPr algn="ctr"/>
            <a:r>
              <a:rPr lang="en-US" sz="4000" b="1" dirty="0" smtClean="0">
                <a:solidFill>
                  <a:schemeClr val="tx2">
                    <a:lumMod val="50000"/>
                  </a:schemeClr>
                </a:solidFill>
              </a:rPr>
              <a:t>THERMAL INSULATOR</a:t>
            </a:r>
            <a:endParaRPr lang="en-US" sz="4000" b="1" dirty="0">
              <a:solidFill>
                <a:schemeClr val="tx2">
                  <a:lumMod val="50000"/>
                </a:schemeClr>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4572000"/>
            <a:ext cx="2693998" cy="2014538"/>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4450196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There are two kinds of Potential Energy and they are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122222" y="1752600"/>
            <a:ext cx="8839200" cy="1323439"/>
          </a:xfrm>
          <a:prstGeom prst="rect">
            <a:avLst/>
          </a:prstGeom>
          <a:noFill/>
        </p:spPr>
        <p:txBody>
          <a:bodyPr wrap="square" rtlCol="0">
            <a:spAutoFit/>
          </a:bodyPr>
          <a:lstStyle/>
          <a:p>
            <a:pPr algn="ctr"/>
            <a:r>
              <a:rPr lang="en-US" sz="4000" b="1" dirty="0" smtClean="0">
                <a:solidFill>
                  <a:schemeClr val="tx2">
                    <a:lumMod val="50000"/>
                  </a:schemeClr>
                </a:solidFill>
              </a:rPr>
              <a:t>ELASTIC POTENTIAL ENERGY &amp; GRAVITATIONAL POTENTIAL ENERGY</a:t>
            </a:r>
            <a:endParaRPr lang="en-US" sz="4000" b="1" dirty="0">
              <a:solidFill>
                <a:schemeClr val="tx2">
                  <a:lumMod val="50000"/>
                </a:schemeClr>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325639"/>
            <a:ext cx="3525948" cy="2169814"/>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4" name="TextBox 3"/>
          <p:cNvSpPr txBox="1"/>
          <p:nvPr/>
        </p:nvSpPr>
        <p:spPr>
          <a:xfrm>
            <a:off x="1255539" y="5495453"/>
            <a:ext cx="2844800" cy="646331"/>
          </a:xfrm>
          <a:prstGeom prst="rect">
            <a:avLst/>
          </a:prstGeom>
          <a:noFill/>
        </p:spPr>
        <p:txBody>
          <a:bodyPr wrap="square" rtlCol="0">
            <a:spAutoFit/>
          </a:bodyPr>
          <a:lstStyle/>
          <a:p>
            <a:pPr algn="ctr"/>
            <a:r>
              <a:rPr lang="en-US" b="1" dirty="0" smtClean="0">
                <a:solidFill>
                  <a:schemeClr val="tx2">
                    <a:lumMod val="50000"/>
                  </a:schemeClr>
                </a:solidFill>
              </a:rPr>
              <a:t>ELASTIC ENERGY FROM </a:t>
            </a:r>
          </a:p>
          <a:p>
            <a:pPr algn="ctr"/>
            <a:r>
              <a:rPr lang="en-US" b="1" dirty="0" smtClean="0">
                <a:solidFill>
                  <a:schemeClr val="tx2">
                    <a:lumMod val="50000"/>
                  </a:schemeClr>
                </a:solidFill>
              </a:rPr>
              <a:t>THE BOW</a:t>
            </a:r>
            <a:endParaRPr lang="en-US" b="1" dirty="0">
              <a:solidFill>
                <a:schemeClr val="tx2">
                  <a:lumMod val="50000"/>
                </a:schemeClr>
              </a:solidFill>
            </a:endParaRPr>
          </a:p>
        </p:txBody>
      </p:sp>
      <p:sp>
        <p:nvSpPr>
          <p:cNvPr id="8" name="TextBox 7"/>
          <p:cNvSpPr txBox="1"/>
          <p:nvPr/>
        </p:nvSpPr>
        <p:spPr>
          <a:xfrm>
            <a:off x="4572000" y="5495453"/>
            <a:ext cx="3525948" cy="923330"/>
          </a:xfrm>
          <a:prstGeom prst="rect">
            <a:avLst/>
          </a:prstGeom>
          <a:noFill/>
        </p:spPr>
        <p:txBody>
          <a:bodyPr wrap="square" rtlCol="0">
            <a:spAutoFit/>
          </a:bodyPr>
          <a:lstStyle/>
          <a:p>
            <a:pPr algn="ctr"/>
            <a:r>
              <a:rPr lang="en-US" b="1" dirty="0" smtClean="0">
                <a:solidFill>
                  <a:schemeClr val="tx2">
                    <a:lumMod val="50000"/>
                  </a:schemeClr>
                </a:solidFill>
              </a:rPr>
              <a:t>GRAVITATIONAL ENERGY FROM LIFTING SOMETHING OFF </a:t>
            </a:r>
          </a:p>
          <a:p>
            <a:pPr algn="ctr"/>
            <a:r>
              <a:rPr lang="en-US" b="1" dirty="0" smtClean="0">
                <a:solidFill>
                  <a:schemeClr val="tx2">
                    <a:lumMod val="50000"/>
                  </a:schemeClr>
                </a:solidFill>
              </a:rPr>
              <a:t>THE GROUND</a:t>
            </a:r>
            <a:endParaRPr lang="en-US" b="1" dirty="0">
              <a:solidFill>
                <a:schemeClr val="tx2">
                  <a:lumMod val="50000"/>
                </a:schemeClr>
              </a:solidFill>
            </a:endParaRPr>
          </a:p>
        </p:txBody>
      </p:sp>
      <p:sp>
        <p:nvSpPr>
          <p:cNvPr id="7" name="Slide Number Placeholder 6"/>
          <p:cNvSpPr>
            <a:spLocks noGrp="1"/>
          </p:cNvSpPr>
          <p:nvPr>
            <p:ph type="sldNum" sz="quarter" idx="12"/>
          </p:nvPr>
        </p:nvSpPr>
        <p:spPr/>
        <p:txBody>
          <a:bodyPr/>
          <a:lstStyle/>
          <a:p>
            <a:fld id="{FCAA6623-F948-4E34-A17E-70875D2F0C73}" type="slidenum">
              <a:rPr lang="en-US" smtClean="0"/>
              <a:t>5</a:t>
            </a:fld>
            <a:endParaRPr lang="en-US"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0579" y="3325639"/>
            <a:ext cx="3254721" cy="2169814"/>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816826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477000"/>
          </a:xfrm>
        </p:spPr>
        <p:txBody>
          <a:bodyPr>
            <a:normAutofit/>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The potential energy associated with objects that can be stretched or compressed are called what?</a:t>
            </a:r>
            <a:br>
              <a:rPr lang="en-US" dirty="0" smtClean="0">
                <a:solidFill>
                  <a:schemeClr val="tx2">
                    <a:lumMod val="50000"/>
                  </a:schemeClr>
                </a:solidFill>
                <a:effectLst>
                  <a:outerShdw blurRad="50800" dist="50800" dir="5400000" algn="ctr" rotWithShape="0">
                    <a:srgbClr val="FFC000"/>
                  </a:outerShdw>
                </a:effectLst>
                <a:latin typeface="Book Antiqua" pitchFamily="18" charset="0"/>
              </a:rPr>
            </a:br>
            <a:r>
              <a:rPr lang="en-US" dirty="0" smtClean="0">
                <a:solidFill>
                  <a:schemeClr val="tx2">
                    <a:lumMod val="50000"/>
                  </a:schemeClr>
                </a:solidFill>
                <a:latin typeface="Book Antiqua" pitchFamily="18" charset="0"/>
              </a:rPr>
              <a:t/>
            </a:r>
            <a:br>
              <a:rPr lang="en-US" dirty="0" smtClean="0">
                <a:solidFill>
                  <a:schemeClr val="tx2">
                    <a:lumMod val="50000"/>
                  </a:schemeClr>
                </a:solidFill>
                <a:latin typeface="Book Antiqua" pitchFamily="18" charset="0"/>
              </a:rPr>
            </a:br>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You can give a different type of potential energy to an object when you lift it.  Potential energy that depends on height is called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310897" y="2264224"/>
            <a:ext cx="4495800" cy="707886"/>
          </a:xfrm>
          <a:prstGeom prst="rect">
            <a:avLst/>
          </a:prstGeom>
          <a:noFill/>
        </p:spPr>
        <p:txBody>
          <a:bodyPr wrap="square" rtlCol="0">
            <a:spAutoFit/>
          </a:bodyPr>
          <a:lstStyle/>
          <a:p>
            <a:pPr algn="ctr"/>
            <a:r>
              <a:rPr lang="en-US" sz="4000" b="1" dirty="0" smtClean="0">
                <a:solidFill>
                  <a:schemeClr val="tx2">
                    <a:lumMod val="50000"/>
                  </a:schemeClr>
                </a:solidFill>
              </a:rPr>
              <a:t>ELASTIC ENERGY</a:t>
            </a:r>
            <a:endParaRPr lang="en-US" sz="4000" b="1" dirty="0">
              <a:solidFill>
                <a:schemeClr val="tx2">
                  <a:lumMod val="50000"/>
                </a:schemeClr>
              </a:solidFill>
            </a:endParaRPr>
          </a:p>
        </p:txBody>
      </p:sp>
      <p:sp>
        <p:nvSpPr>
          <p:cNvPr id="4" name="TextBox 3"/>
          <p:cNvSpPr txBox="1"/>
          <p:nvPr/>
        </p:nvSpPr>
        <p:spPr>
          <a:xfrm>
            <a:off x="838200" y="5791200"/>
            <a:ext cx="7696200" cy="707886"/>
          </a:xfrm>
          <a:prstGeom prst="rect">
            <a:avLst/>
          </a:prstGeom>
          <a:noFill/>
        </p:spPr>
        <p:txBody>
          <a:bodyPr wrap="square" rtlCol="0">
            <a:spAutoFit/>
          </a:bodyPr>
          <a:lstStyle/>
          <a:p>
            <a:pPr algn="ctr"/>
            <a:r>
              <a:rPr lang="en-US" sz="4000" b="1" dirty="0" smtClean="0">
                <a:solidFill>
                  <a:schemeClr val="tx2">
                    <a:lumMod val="50000"/>
                  </a:schemeClr>
                </a:solidFill>
              </a:rPr>
              <a:t>GRAVITATIONAL ENERGY</a:t>
            </a:r>
            <a:endParaRPr lang="en-US" sz="4000" b="1" dirty="0">
              <a:solidFill>
                <a:schemeClr val="tx2">
                  <a:lumMod val="50000"/>
                </a:schemeClr>
              </a:solidFill>
            </a:endParaRPr>
          </a:p>
        </p:txBody>
      </p:sp>
      <p:sp>
        <p:nvSpPr>
          <p:cNvPr id="5" name="Slide Number Placeholder 4"/>
          <p:cNvSpPr>
            <a:spLocks noGrp="1"/>
          </p:cNvSpPr>
          <p:nvPr>
            <p:ph type="sldNum" sz="quarter" idx="12"/>
          </p:nvPr>
        </p:nvSpPr>
        <p:spPr/>
        <p:txBody>
          <a:bodyPr/>
          <a:lstStyle/>
          <a:p>
            <a:fld id="{FCAA6623-F948-4E34-A17E-70875D2F0C73}" type="slidenum">
              <a:rPr lang="en-US" smtClean="0"/>
              <a:t>6</a:t>
            </a:fld>
            <a:endParaRPr lang="en-US" dirty="0"/>
          </a:p>
        </p:txBody>
      </p:sp>
    </p:spTree>
    <p:extLst>
      <p:ext uri="{BB962C8B-B14F-4D97-AF65-F5344CB8AC3E}">
        <p14:creationId xmlns:p14="http://schemas.microsoft.com/office/powerpoint/2010/main" val="94460092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 calcmode="lin" valueType="num">
                                      <p:cBhvr>
                                        <p:cTn id="9" dur="10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500" fill="hold"/>
                                        <p:tgtEl>
                                          <p:spTgt spid="4"/>
                                        </p:tgtEl>
                                        <p:attrNameLst>
                                          <p:attrName>ppt_x</p:attrName>
                                        </p:attrNameLst>
                                      </p:cBhvr>
                                      <p:tavLst>
                                        <p:tav tm="0">
                                          <p:val>
                                            <p:strVal val="#ppt_x"/>
                                          </p:val>
                                        </p:tav>
                                        <p:tav tm="100000">
                                          <p:val>
                                            <p:strVal val="#ppt_x"/>
                                          </p:val>
                                        </p:tav>
                                      </p:tavLst>
                                    </p:anim>
                                    <p:anim calcmode="lin" valueType="num">
                                      <p:cBhvr additive="base">
                                        <p:cTn id="17" dur="1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455" y="152400"/>
            <a:ext cx="8991600" cy="1143000"/>
          </a:xfrm>
        </p:spPr>
        <p:txBody>
          <a:bodyPr>
            <a:normAutofit fontScale="90000"/>
          </a:bodyPr>
          <a:lstStyle/>
          <a:p>
            <a:r>
              <a:rPr lang="en-US" b="1" dirty="0" smtClean="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rPr>
              <a:t>There are six different main kinds of energy &amp; they are what?</a:t>
            </a:r>
            <a:endParaRPr lang="en-US" b="1" dirty="0">
              <a:solidFill>
                <a:schemeClr val="tx2">
                  <a:lumMod val="50000"/>
                </a:schemeClr>
              </a:solidFill>
              <a:effectLst>
                <a:outerShdw blurRad="50800" dist="50800" dir="5400000" algn="ctr" rotWithShape="0">
                  <a:srgbClr val="FFC000"/>
                </a:outerShdw>
                <a:reflection blurRad="6350" stA="60000" endA="900" endPos="58000" dir="5400000" sy="-100000" algn="bl" rotWithShape="0"/>
              </a:effectLst>
              <a:latin typeface="Book Antiqua" pitchFamily="18" charset="0"/>
            </a:endParaRPr>
          </a:p>
        </p:txBody>
      </p:sp>
      <p:sp>
        <p:nvSpPr>
          <p:cNvPr id="3" name="TextBox 2"/>
          <p:cNvSpPr txBox="1"/>
          <p:nvPr/>
        </p:nvSpPr>
        <p:spPr>
          <a:xfrm>
            <a:off x="114300" y="3170423"/>
            <a:ext cx="2667000" cy="381000"/>
          </a:xfrm>
          <a:prstGeom prst="rect">
            <a:avLst/>
          </a:prstGeom>
          <a:noFill/>
        </p:spPr>
        <p:txBody>
          <a:bodyPr wrap="square" rtlCol="0">
            <a:spAutoFit/>
          </a:bodyPr>
          <a:lstStyle/>
          <a:p>
            <a:pPr algn="ctr"/>
            <a:r>
              <a:rPr lang="en-US" b="1" dirty="0" smtClean="0">
                <a:solidFill>
                  <a:schemeClr val="tx2">
                    <a:lumMod val="50000"/>
                  </a:schemeClr>
                </a:solidFill>
              </a:rPr>
              <a:t>1. MECHANICAL ENERGY</a:t>
            </a:r>
            <a:endParaRPr lang="en-US" b="1" dirty="0">
              <a:solidFill>
                <a:schemeClr val="tx2">
                  <a:lumMod val="50000"/>
                </a:schemeClr>
              </a:solidFill>
            </a:endParaRPr>
          </a:p>
        </p:txBody>
      </p:sp>
      <p:sp>
        <p:nvSpPr>
          <p:cNvPr id="4" name="TextBox 3"/>
          <p:cNvSpPr txBox="1"/>
          <p:nvPr/>
        </p:nvSpPr>
        <p:spPr>
          <a:xfrm>
            <a:off x="-152400" y="6070225"/>
            <a:ext cx="3200400" cy="369332"/>
          </a:xfrm>
          <a:prstGeom prst="rect">
            <a:avLst/>
          </a:prstGeom>
          <a:noFill/>
        </p:spPr>
        <p:txBody>
          <a:bodyPr wrap="square" rtlCol="0">
            <a:spAutoFit/>
          </a:bodyPr>
          <a:lstStyle/>
          <a:p>
            <a:pPr algn="ctr"/>
            <a:r>
              <a:rPr lang="en-US" b="1" dirty="0" smtClean="0">
                <a:solidFill>
                  <a:schemeClr val="tx2">
                    <a:lumMod val="50000"/>
                  </a:schemeClr>
                </a:solidFill>
              </a:rPr>
              <a:t>2. THERMAL ENERGY</a:t>
            </a:r>
            <a:endParaRPr lang="en-US" b="1" dirty="0">
              <a:solidFill>
                <a:schemeClr val="tx2">
                  <a:lumMod val="50000"/>
                </a:schemeClr>
              </a:solidFill>
            </a:endParaRPr>
          </a:p>
        </p:txBody>
      </p:sp>
      <p:sp>
        <p:nvSpPr>
          <p:cNvPr id="5" name="TextBox 4"/>
          <p:cNvSpPr txBox="1"/>
          <p:nvPr/>
        </p:nvSpPr>
        <p:spPr>
          <a:xfrm>
            <a:off x="3103829" y="3181564"/>
            <a:ext cx="2590800" cy="381000"/>
          </a:xfrm>
          <a:prstGeom prst="rect">
            <a:avLst/>
          </a:prstGeom>
          <a:noFill/>
        </p:spPr>
        <p:txBody>
          <a:bodyPr wrap="square" rtlCol="0">
            <a:spAutoFit/>
          </a:bodyPr>
          <a:lstStyle/>
          <a:p>
            <a:pPr algn="ctr"/>
            <a:r>
              <a:rPr lang="en-US" b="1" dirty="0" smtClean="0">
                <a:solidFill>
                  <a:schemeClr val="tx2">
                    <a:lumMod val="50000"/>
                  </a:schemeClr>
                </a:solidFill>
              </a:rPr>
              <a:t>3. CHEMICAL ENERGY</a:t>
            </a:r>
            <a:endParaRPr lang="en-US" b="1" dirty="0">
              <a:solidFill>
                <a:schemeClr val="tx2">
                  <a:lumMod val="50000"/>
                </a:schemeClr>
              </a:solidFill>
            </a:endParaRPr>
          </a:p>
        </p:txBody>
      </p:sp>
      <p:sp>
        <p:nvSpPr>
          <p:cNvPr id="6" name="TextBox 5"/>
          <p:cNvSpPr txBox="1"/>
          <p:nvPr/>
        </p:nvSpPr>
        <p:spPr>
          <a:xfrm>
            <a:off x="3027630" y="6084332"/>
            <a:ext cx="2743200" cy="369332"/>
          </a:xfrm>
          <a:prstGeom prst="rect">
            <a:avLst/>
          </a:prstGeom>
          <a:noFill/>
        </p:spPr>
        <p:txBody>
          <a:bodyPr wrap="square" rtlCol="0">
            <a:spAutoFit/>
          </a:bodyPr>
          <a:lstStyle/>
          <a:p>
            <a:pPr algn="ctr"/>
            <a:r>
              <a:rPr lang="en-US" b="1" dirty="0" smtClean="0">
                <a:solidFill>
                  <a:schemeClr val="tx2">
                    <a:lumMod val="50000"/>
                  </a:schemeClr>
                </a:solidFill>
              </a:rPr>
              <a:t>4. ELECTRICAL ENERGY</a:t>
            </a:r>
            <a:endParaRPr lang="en-US" b="1" dirty="0">
              <a:solidFill>
                <a:schemeClr val="tx2">
                  <a:lumMod val="50000"/>
                </a:schemeClr>
              </a:solidFill>
            </a:endParaRPr>
          </a:p>
        </p:txBody>
      </p:sp>
      <p:sp>
        <p:nvSpPr>
          <p:cNvPr id="7" name="TextBox 6"/>
          <p:cNvSpPr txBox="1"/>
          <p:nvPr/>
        </p:nvSpPr>
        <p:spPr>
          <a:xfrm>
            <a:off x="5776111" y="3229147"/>
            <a:ext cx="3352800" cy="369332"/>
          </a:xfrm>
          <a:prstGeom prst="rect">
            <a:avLst/>
          </a:prstGeom>
          <a:noFill/>
        </p:spPr>
        <p:txBody>
          <a:bodyPr wrap="square" rtlCol="0">
            <a:spAutoFit/>
          </a:bodyPr>
          <a:lstStyle/>
          <a:p>
            <a:pPr algn="ctr"/>
            <a:r>
              <a:rPr lang="en-US" b="1" dirty="0" smtClean="0">
                <a:solidFill>
                  <a:schemeClr val="tx2">
                    <a:lumMod val="50000"/>
                  </a:schemeClr>
                </a:solidFill>
              </a:rPr>
              <a:t>5. RADIANT ENERGY</a:t>
            </a:r>
            <a:endParaRPr lang="en-US" b="1" dirty="0">
              <a:solidFill>
                <a:schemeClr val="tx2">
                  <a:lumMod val="50000"/>
                </a:schemeClr>
              </a:solidFill>
            </a:endParaRPr>
          </a:p>
        </p:txBody>
      </p:sp>
      <p:sp>
        <p:nvSpPr>
          <p:cNvPr id="8" name="TextBox 7"/>
          <p:cNvSpPr txBox="1"/>
          <p:nvPr/>
        </p:nvSpPr>
        <p:spPr>
          <a:xfrm>
            <a:off x="5880036" y="6087278"/>
            <a:ext cx="3124200" cy="369332"/>
          </a:xfrm>
          <a:prstGeom prst="rect">
            <a:avLst/>
          </a:prstGeom>
          <a:noFill/>
        </p:spPr>
        <p:txBody>
          <a:bodyPr wrap="square" rtlCol="0">
            <a:spAutoFit/>
          </a:bodyPr>
          <a:lstStyle/>
          <a:p>
            <a:pPr algn="ctr"/>
            <a:r>
              <a:rPr lang="en-US" b="1" dirty="0" smtClean="0">
                <a:solidFill>
                  <a:schemeClr val="tx2">
                    <a:lumMod val="50000"/>
                  </a:schemeClr>
                </a:solidFill>
              </a:rPr>
              <a:t>6. NUCLEAR ENERGY</a:t>
            </a:r>
            <a:endParaRPr lang="en-US" b="1" dirty="0">
              <a:solidFill>
                <a:schemeClr val="tx2">
                  <a:lumMod val="50000"/>
                </a:schemeClr>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0" y="1600200"/>
            <a:ext cx="2095500" cy="139446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570" y="3710940"/>
            <a:ext cx="1394460" cy="210312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9965" y="1609473"/>
            <a:ext cx="2178529" cy="1375913"/>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09964" y="4373880"/>
            <a:ext cx="2178529" cy="144018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24600" y="1618747"/>
            <a:ext cx="2235074" cy="139446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24600" y="4373880"/>
            <a:ext cx="2235073" cy="144018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15" name="Slide Number Placeholder 14"/>
          <p:cNvSpPr>
            <a:spLocks noGrp="1"/>
          </p:cNvSpPr>
          <p:nvPr>
            <p:ph type="sldNum" sz="quarter" idx="12"/>
          </p:nvPr>
        </p:nvSpPr>
        <p:spPr/>
        <p:txBody>
          <a:bodyPr/>
          <a:lstStyle/>
          <a:p>
            <a:fld id="{FCAA6623-F948-4E34-A17E-70875D2F0C73}" type="slidenum">
              <a:rPr lang="en-US" smtClean="0"/>
              <a:t>7</a:t>
            </a:fld>
            <a:endParaRPr lang="en-US" dirty="0"/>
          </a:p>
        </p:txBody>
      </p:sp>
    </p:spTree>
    <p:extLst>
      <p:ext uri="{BB962C8B-B14F-4D97-AF65-F5344CB8AC3E}">
        <p14:creationId xmlns:p14="http://schemas.microsoft.com/office/powerpoint/2010/main" val="9656644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Energy associated with motion or position of an object is called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438400" y="1676400"/>
            <a:ext cx="4267200" cy="1323439"/>
          </a:xfrm>
          <a:prstGeom prst="rect">
            <a:avLst/>
          </a:prstGeom>
          <a:noFill/>
        </p:spPr>
        <p:txBody>
          <a:bodyPr wrap="square" rtlCol="0">
            <a:spAutoFit/>
          </a:bodyPr>
          <a:lstStyle/>
          <a:p>
            <a:pPr algn="ctr"/>
            <a:r>
              <a:rPr lang="en-US" sz="4000" b="1" dirty="0" smtClean="0">
                <a:solidFill>
                  <a:schemeClr val="tx2">
                    <a:lumMod val="50000"/>
                  </a:schemeClr>
                </a:solidFill>
              </a:rPr>
              <a:t>MECHANICAL ENERGY</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801613"/>
            <a:ext cx="2377440" cy="123444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76200" y="3059441"/>
            <a:ext cx="9067800" cy="1938992"/>
          </a:xfrm>
          <a:prstGeom prst="rect">
            <a:avLst/>
          </a:prstGeom>
          <a:noFill/>
        </p:spPr>
        <p:txBody>
          <a:bodyPr wrap="square" rtlCol="0">
            <a:spAutoFit/>
          </a:bodyPr>
          <a:lstStyle/>
          <a:p>
            <a:pPr algn="ctr"/>
            <a:r>
              <a:rPr lang="en-US" sz="4000" dirty="0" smtClean="0">
                <a:solidFill>
                  <a:schemeClr val="tx2">
                    <a:lumMod val="50000"/>
                  </a:schemeClr>
                </a:solidFill>
                <a:effectLst>
                  <a:outerShdw blurRad="50800" dist="50800" dir="5400000" algn="ctr" rotWithShape="0">
                    <a:srgbClr val="FFC000"/>
                  </a:outerShdw>
                </a:effectLst>
                <a:latin typeface="Book Antiqua" pitchFamily="18" charset="0"/>
              </a:rPr>
              <a:t>Energy that is potential energy stored in chemical bonds that hold chemical bonds together is called what?</a:t>
            </a:r>
            <a:endParaRPr lang="en-US" sz="4000"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6" name="TextBox 5"/>
          <p:cNvSpPr txBox="1"/>
          <p:nvPr/>
        </p:nvSpPr>
        <p:spPr>
          <a:xfrm>
            <a:off x="2667000" y="5300111"/>
            <a:ext cx="3733800" cy="1323439"/>
          </a:xfrm>
          <a:prstGeom prst="rect">
            <a:avLst/>
          </a:prstGeom>
          <a:noFill/>
        </p:spPr>
        <p:txBody>
          <a:bodyPr wrap="square" rtlCol="0">
            <a:spAutoFit/>
          </a:bodyPr>
          <a:lstStyle/>
          <a:p>
            <a:pPr algn="ctr"/>
            <a:r>
              <a:rPr lang="en-US" sz="4000" b="1" dirty="0" smtClean="0">
                <a:solidFill>
                  <a:schemeClr val="tx2">
                    <a:lumMod val="50000"/>
                  </a:schemeClr>
                </a:solidFill>
              </a:rPr>
              <a:t>CHEMICAL ENERGY</a:t>
            </a:r>
            <a:endParaRPr lang="en-US" sz="4000" b="1" dirty="0">
              <a:solidFill>
                <a:schemeClr val="tx2">
                  <a:lumMod val="50000"/>
                </a:schemeClr>
              </a:solidFil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5410" y="4998433"/>
            <a:ext cx="1295400" cy="1729425"/>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8" name="Slide Number Placeholder 7"/>
          <p:cNvSpPr>
            <a:spLocks noGrp="1"/>
          </p:cNvSpPr>
          <p:nvPr>
            <p:ph type="sldNum" sz="quarter" idx="12"/>
          </p:nvPr>
        </p:nvSpPr>
        <p:spPr/>
        <p:txBody>
          <a:bodyPr/>
          <a:lstStyle/>
          <a:p>
            <a:fld id="{FCAA6623-F948-4E34-A17E-70875D2F0C73}" type="slidenum">
              <a:rPr lang="en-US" smtClean="0"/>
              <a:t>8</a:t>
            </a:fld>
            <a:endParaRPr lang="en-US" dirty="0"/>
          </a:p>
        </p:txBody>
      </p:sp>
    </p:spTree>
    <p:extLst>
      <p:ext uri="{BB962C8B-B14F-4D97-AF65-F5344CB8AC3E}">
        <p14:creationId xmlns:p14="http://schemas.microsoft.com/office/powerpoint/2010/main" val="316405460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500" fill="hold"/>
                                        <p:tgtEl>
                                          <p:spTgt spid="3"/>
                                        </p:tgtEl>
                                        <p:attrNameLst>
                                          <p:attrName>ppt_x</p:attrName>
                                        </p:attrNameLst>
                                      </p:cBhvr>
                                      <p:tavLst>
                                        <p:tav tm="0">
                                          <p:val>
                                            <p:strVal val="1+#ppt_w/2"/>
                                          </p:val>
                                        </p:tav>
                                        <p:tav tm="100000">
                                          <p:val>
                                            <p:strVal val="#ppt_x"/>
                                          </p:val>
                                        </p:tav>
                                      </p:tavLst>
                                    </p:anim>
                                    <p:anim calcmode="lin" valueType="num">
                                      <p:cBhvr additive="base">
                                        <p:cTn id="8" dur="1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500" fill="hold"/>
                                        <p:tgtEl>
                                          <p:spTgt spid="6"/>
                                        </p:tgtEl>
                                        <p:attrNameLst>
                                          <p:attrName>ppt_x</p:attrName>
                                        </p:attrNameLst>
                                      </p:cBhvr>
                                      <p:tavLst>
                                        <p:tav tm="0">
                                          <p:val>
                                            <p:strVal val="0-#ppt_w/2"/>
                                          </p:val>
                                        </p:tav>
                                        <p:tav tm="100000">
                                          <p:val>
                                            <p:strVal val="#ppt_x"/>
                                          </p:val>
                                        </p:tav>
                                      </p:tavLst>
                                    </p:anim>
                                    <p:anim calcmode="lin" valueType="num">
                                      <p:cBhvr additive="base">
                                        <p:cTn id="14" dur="1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fontScale="90000"/>
          </a:bodyPr>
          <a:lstStyle/>
          <a:p>
            <a:r>
              <a:rPr lang="en-US" dirty="0" smtClean="0">
                <a:solidFill>
                  <a:schemeClr val="tx2">
                    <a:lumMod val="50000"/>
                  </a:schemeClr>
                </a:solidFill>
                <a:effectLst>
                  <a:outerShdw blurRad="50800" dist="50800" dir="5400000" algn="ctr" rotWithShape="0">
                    <a:srgbClr val="FFC000"/>
                  </a:outerShdw>
                </a:effectLst>
                <a:latin typeface="Book Antiqua" pitchFamily="18" charset="0"/>
              </a:rPr>
              <a:t>Energy that is moving electric charges that produce electricity is called what?</a:t>
            </a:r>
            <a:endParaRPr lang="en-US" dirty="0">
              <a:solidFill>
                <a:schemeClr val="tx2">
                  <a:lumMod val="50000"/>
                </a:schemeClr>
              </a:solidFill>
              <a:effectLst>
                <a:outerShdw blurRad="50800" dist="50800" dir="5400000" algn="ctr" rotWithShape="0">
                  <a:srgbClr val="FFC000"/>
                </a:outerShdw>
              </a:effectLst>
              <a:latin typeface="Book Antiqua" pitchFamily="18" charset="0"/>
            </a:endParaRPr>
          </a:p>
        </p:txBody>
      </p:sp>
      <p:sp>
        <p:nvSpPr>
          <p:cNvPr id="3" name="TextBox 2"/>
          <p:cNvSpPr txBox="1"/>
          <p:nvPr/>
        </p:nvSpPr>
        <p:spPr>
          <a:xfrm>
            <a:off x="2971800" y="1981806"/>
            <a:ext cx="3048000" cy="1323439"/>
          </a:xfrm>
          <a:prstGeom prst="rect">
            <a:avLst/>
          </a:prstGeom>
          <a:noFill/>
        </p:spPr>
        <p:txBody>
          <a:bodyPr wrap="square" rtlCol="0">
            <a:spAutoFit/>
          </a:bodyPr>
          <a:lstStyle/>
          <a:p>
            <a:pPr algn="ctr"/>
            <a:r>
              <a:rPr lang="en-US" sz="4000" b="1" dirty="0" smtClean="0">
                <a:solidFill>
                  <a:schemeClr val="tx2">
                    <a:lumMod val="50000"/>
                  </a:schemeClr>
                </a:solidFill>
              </a:rPr>
              <a:t>ELECTRICAL ENERGY</a:t>
            </a:r>
            <a:endParaRPr lang="en-US" sz="4000" b="1" dirty="0">
              <a:solidFill>
                <a:schemeClr val="tx2">
                  <a:lumMod val="5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666739"/>
            <a:ext cx="2057400" cy="1647559"/>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8271" y="3505200"/>
            <a:ext cx="9372600" cy="1938992"/>
          </a:xfrm>
          <a:prstGeom prst="rect">
            <a:avLst/>
          </a:prstGeom>
          <a:noFill/>
        </p:spPr>
        <p:txBody>
          <a:bodyPr wrap="square" rtlCol="0">
            <a:spAutoFit/>
          </a:bodyPr>
          <a:lstStyle/>
          <a:p>
            <a:pPr algn="ctr"/>
            <a:r>
              <a:rPr lang="en-US" sz="4000" dirty="0" smtClean="0">
                <a:effectLst>
                  <a:outerShdw blurRad="50800" dist="50800" dir="5400000" algn="ctr" rotWithShape="0">
                    <a:srgbClr val="FFC000"/>
                  </a:outerShdw>
                </a:effectLst>
                <a:latin typeface="Book Antiqua" pitchFamily="18" charset="0"/>
              </a:rPr>
              <a:t>Energy stored in the nucleus of an atom &amp; released during nuclear reactions is called what?</a:t>
            </a:r>
            <a:endParaRPr lang="en-US" sz="4000" dirty="0">
              <a:effectLst>
                <a:outerShdw blurRad="50800" dist="50800" dir="5400000" algn="ctr" rotWithShape="0">
                  <a:srgbClr val="FFC000"/>
                </a:outerShdw>
              </a:effectLst>
              <a:latin typeface="Book Antiqua" pitchFamily="18" charset="0"/>
            </a:endParaRPr>
          </a:p>
        </p:txBody>
      </p:sp>
      <p:sp>
        <p:nvSpPr>
          <p:cNvPr id="6" name="TextBox 5"/>
          <p:cNvSpPr txBox="1"/>
          <p:nvPr/>
        </p:nvSpPr>
        <p:spPr>
          <a:xfrm>
            <a:off x="2819400" y="5514191"/>
            <a:ext cx="3200400" cy="1323439"/>
          </a:xfrm>
          <a:prstGeom prst="rect">
            <a:avLst/>
          </a:prstGeom>
          <a:noFill/>
        </p:spPr>
        <p:txBody>
          <a:bodyPr wrap="square" rtlCol="0">
            <a:spAutoFit/>
          </a:bodyPr>
          <a:lstStyle/>
          <a:p>
            <a:pPr algn="ctr"/>
            <a:r>
              <a:rPr lang="en-US" sz="4000" b="1" dirty="0" smtClean="0">
                <a:solidFill>
                  <a:schemeClr val="tx2">
                    <a:lumMod val="50000"/>
                  </a:schemeClr>
                </a:solidFill>
              </a:rPr>
              <a:t>NUCLEAR ENERGY</a:t>
            </a:r>
            <a:endParaRPr lang="en-US" sz="4000" b="1" dirty="0">
              <a:solidFill>
                <a:schemeClr val="tx2">
                  <a:lumMod val="50000"/>
                </a:schemeClr>
              </a:solidFil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81800" y="4800600"/>
            <a:ext cx="1905000" cy="1905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Slide Number Placeholder 7"/>
          <p:cNvSpPr>
            <a:spLocks noGrp="1"/>
          </p:cNvSpPr>
          <p:nvPr>
            <p:ph type="sldNum" sz="quarter" idx="12"/>
          </p:nvPr>
        </p:nvSpPr>
        <p:spPr/>
        <p:txBody>
          <a:bodyPr/>
          <a:lstStyle/>
          <a:p>
            <a:fld id="{FCAA6623-F948-4E34-A17E-70875D2F0C73}" type="slidenum">
              <a:rPr lang="en-US" smtClean="0"/>
              <a:t>9</a:t>
            </a:fld>
            <a:endParaRPr lang="en-US" dirty="0"/>
          </a:p>
        </p:txBody>
      </p:sp>
    </p:spTree>
    <p:extLst>
      <p:ext uri="{BB962C8B-B14F-4D97-AF65-F5344CB8AC3E}">
        <p14:creationId xmlns:p14="http://schemas.microsoft.com/office/powerpoint/2010/main" val="6310461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1134</Words>
  <Application>Microsoft Office PowerPoint</Application>
  <PresentationFormat>On-screen Show (4:3)</PresentationFormat>
  <Paragraphs>180</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Chapter 12: Using Energy &amp; Heat</vt:lpstr>
      <vt:lpstr>Lesson 1: Forms of Energy</vt:lpstr>
      <vt:lpstr>There are two kinds of energy &amp; they are what?</vt:lpstr>
      <vt:lpstr>If Force is measured in  Newton’s; what is Energy measured in then?</vt:lpstr>
      <vt:lpstr>There are two kinds of Potential Energy and they are what?</vt:lpstr>
      <vt:lpstr>The potential energy associated with objects that can be stretched or compressed are called what?  You can give a different type of potential energy to an object when you lift it.  Potential energy that depends on height is called what?</vt:lpstr>
      <vt:lpstr>There are six different main kinds of energy &amp; they are what?</vt:lpstr>
      <vt:lpstr>Energy associated with motion or position of an object is called what?</vt:lpstr>
      <vt:lpstr>Energy that is moving electric charges that produce electricity is called what?</vt:lpstr>
      <vt:lpstr>Energy that travels in waves such as visible light, ultraviolet radiation, microwaves &amp; infrared radiation are called what? </vt:lpstr>
      <vt:lpstr>Energy that is made up of small particles, called atoms &amp; molecules; the faster the movement of particles the warmer it becomes; this is what kind of energy?</vt:lpstr>
      <vt:lpstr>PowerPoint Presentation</vt:lpstr>
      <vt:lpstr>PowerPoint Presentation</vt:lpstr>
      <vt:lpstr>The Law of _______________ states that when one form of energy is converted to another, no energy is destroyed in the process; according to this law, energy cannot be created or destroyed.</vt:lpstr>
      <vt:lpstr>When energy moves from one object to another without changing form what occurs?</vt:lpstr>
      <vt:lpstr>PowerPoint Presentation</vt:lpstr>
      <vt:lpstr>What is the transfer of energy that occurs when force makes an object move in the direction of the force?  It is only being done while the force is acting on the object.</vt:lpstr>
      <vt:lpstr>PowerPoint Presentation</vt:lpstr>
      <vt:lpstr>PowerPoint Presentation</vt:lpstr>
      <vt:lpstr>An ________________, such as car engine, is a system that exchanges matter or energy with the environment.    A ________________ is a system that does not exchange matter or energy with the environment; currently they don’t exist.</vt:lpstr>
      <vt:lpstr>PowerPoint Presentation</vt:lpstr>
      <vt:lpstr>PowerPoint Presentation</vt:lpstr>
      <vt:lpstr>Examples of Renewable Resources  are…  </vt:lpstr>
      <vt:lpstr>What type of renewable energy source is from the Sun?</vt:lpstr>
      <vt:lpstr>What type of renewable resource harnesses the air with a group of turbines that produce electricity?</vt:lpstr>
      <vt:lpstr>What renewable source produces electricity by flowing water?</vt:lpstr>
      <vt:lpstr>What renewable resource uses thermal energy from Earth’s interior? </vt:lpstr>
      <vt:lpstr>What renewable resource is energy produced by organic matter, such as wood, food scraps &amp; alcohol?  It also is the fastest growing renewable fuel in the U.S. </vt:lpstr>
      <vt:lpstr>What are the two main advantages of renewable resources?</vt:lpstr>
      <vt:lpstr>Example of Non-Renewable Resources are called Fossil Fuels; what are three of them?</vt:lpstr>
      <vt:lpstr>Nuclear Energy is Non-Renewable Resource energy released from atomic reactions; what element is needed in the process to split atoms for energy?  </vt:lpstr>
      <vt:lpstr>Lesson 3: Particles in Motion</vt:lpstr>
      <vt:lpstr>PowerPoint Presentation</vt:lpstr>
      <vt:lpstr>The movement of thermal energy from a region of higher temperature to a region of lower temperature is called what?</vt:lpstr>
      <vt:lpstr>What is the transfer of thermal energy by collisions between particles in matter?</vt:lpstr>
      <vt:lpstr>The transfer of thermal energy by the movement of the particles from one part of a material to another is called what?</vt:lpstr>
      <vt:lpstr>The change in state from a solid to a liquid is called what?     The change of a state from a liquid to a solid is called what?</vt:lpstr>
      <vt:lpstr>       The opposite of vaporization; where  gas particles lose enough thermal energy to become a liquid is called? </vt:lpstr>
      <vt:lpstr>The change from liquid water into water vapor is called what?   There are two kinds of vaporization and they are what?  </vt:lpstr>
      <vt:lpstr>PowerPoint Presentation</vt:lpstr>
      <vt:lpstr>The metal that makes up the pan is a ____________________, a material in which thermal energy moves quickly.  The material that makes up the pan’s handles is a __________________, a material in which thermal energy moves slowly.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Using Energy &amp; Heat</dc:title>
  <dc:creator>Kerr</dc:creator>
  <cp:lastModifiedBy>Kerr</cp:lastModifiedBy>
  <cp:revision>19</cp:revision>
  <cp:lastPrinted>2013-04-17T14:45:07Z</cp:lastPrinted>
  <dcterms:created xsi:type="dcterms:W3CDTF">2013-03-22T19:08:26Z</dcterms:created>
  <dcterms:modified xsi:type="dcterms:W3CDTF">2013-04-24T21:44:09Z</dcterms:modified>
</cp:coreProperties>
</file>