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9" r:id="rId3"/>
    <p:sldId id="257" r:id="rId4"/>
    <p:sldId id="258" r:id="rId5"/>
    <p:sldId id="259" r:id="rId6"/>
    <p:sldId id="260" r:id="rId7"/>
    <p:sldId id="261" r:id="rId8"/>
    <p:sldId id="262" r:id="rId9"/>
    <p:sldId id="263" r:id="rId10"/>
    <p:sldId id="264" r:id="rId11"/>
    <p:sldId id="275" r:id="rId12"/>
    <p:sldId id="265" r:id="rId13"/>
    <p:sldId id="266" r:id="rId14"/>
    <p:sldId id="276" r:id="rId15"/>
    <p:sldId id="267" r:id="rId16"/>
    <p:sldId id="268" r:id="rId17"/>
    <p:sldId id="270" r:id="rId18"/>
    <p:sldId id="271" r:id="rId19"/>
    <p:sldId id="280" r:id="rId20"/>
    <p:sldId id="272" r:id="rId21"/>
    <p:sldId id="273" r:id="rId22"/>
    <p:sldId id="278" r:id="rId23"/>
    <p:sldId id="279" r:id="rId24"/>
    <p:sldId id="274"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0" d="100"/>
          <a:sy n="40" d="100"/>
        </p:scale>
        <p:origin x="-1386"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2F75A-5CBA-4AE7-8A7A-CA4F4DFFA299}" type="datetimeFigureOut">
              <a:rPr lang="en-US" smtClean="0"/>
              <a:pPr/>
              <a:t>11/9/2018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52E51E-59D3-46B6-83C9-18CE3230F038}" type="slidenum">
              <a:rPr lang="en-US" smtClean="0"/>
              <a:pPr/>
              <a:t>‹#›</a:t>
            </a:fld>
            <a:endParaRPr lang="en-US"/>
          </a:p>
        </p:txBody>
      </p:sp>
    </p:spTree>
    <p:extLst>
      <p:ext uri="{BB962C8B-B14F-4D97-AF65-F5344CB8AC3E}">
        <p14:creationId xmlns:p14="http://schemas.microsoft.com/office/powerpoint/2010/main" val="4212986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6E6368-F728-4932-97DB-809C763D4543}" type="datetime1">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206358-41D4-4C19-8341-389C078C3514}" type="datetime1">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78579E-2851-4C8A-AE3A-14D2CBF113DD}" type="datetime1">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1618C6-C627-4F9D-8E0D-E9CFFD122C22}" type="datetime1">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C9029E-B1D5-4081-9C14-46C1695CD22E}" type="datetime1">
              <a:rPr lang="en-US" smtClean="0"/>
              <a:pPr/>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B488C3-92CD-457D-BBC6-ACE0D01D22A5}" type="datetime1">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FF1423-9851-4FDC-8D1D-CD34919B0166}" type="datetime1">
              <a:rPr lang="en-US" smtClean="0"/>
              <a:pPr/>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1431B6-70F6-48CB-844D-575BC3EACC46}" type="datetime1">
              <a:rPr lang="en-US" smtClean="0"/>
              <a:pPr/>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AC8EA-084B-473E-B063-FD6B42FC73DD}" type="datetime1">
              <a:rPr lang="en-US" smtClean="0"/>
              <a:pPr/>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CC0CC-602A-4620-B906-C826A50F8DBA}" type="datetime1">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AC76B5-021D-4AAB-98DE-7CFBD82B8B6B}" type="datetime1">
              <a:rPr lang="en-US" smtClean="0"/>
              <a:pPr/>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0FDEB-F15E-4489-B711-3291AA3EDFE9}"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A8C63-93DF-4A6F-9861-8834D4369A7E}" type="datetime1">
              <a:rPr lang="en-US" smtClean="0"/>
              <a:pPr/>
              <a:t>11/9/2018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0FDEB-F15E-4489-B711-3291AA3EDF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m/" TargetMode="External"/><Relationship Id="rId2" Type="http://schemas.openxmlformats.org/officeDocument/2006/relationships/hyperlink" Target="https://www.invasivespeciesinfo.gov/index.shtml" TargetMode="Externa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3.gif"/></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noAutofit/>
          </a:bodyPr>
          <a:lstStyle/>
          <a:p>
            <a:r>
              <a:rPr lang="en-US" sz="8800" dirty="0" smtClean="0">
                <a:latin typeface="Bookman Old Style" pitchFamily="18" charset="0"/>
              </a:rPr>
              <a:t>The C.E.R. Checklist</a:t>
            </a:r>
            <a:br>
              <a:rPr lang="en-US" sz="8800" dirty="0" smtClean="0">
                <a:latin typeface="Bookman Old Style" pitchFamily="18" charset="0"/>
              </a:rPr>
            </a:br>
            <a:endParaRPr lang="en-US" sz="8800" dirty="0">
              <a:latin typeface="Bookman Old Style" pitchFamily="18" charset="0"/>
            </a:endParaRPr>
          </a:p>
        </p:txBody>
      </p:sp>
      <p:pic>
        <p:nvPicPr>
          <p:cNvPr id="4" name="Picture 3" descr="yikg6eBiE.jpeg"/>
          <p:cNvPicPr>
            <a:picLocks noChangeAspect="1"/>
          </p:cNvPicPr>
          <p:nvPr/>
        </p:nvPicPr>
        <p:blipFill>
          <a:blip r:embed="rId2" cstate="print"/>
          <a:stretch>
            <a:fillRect/>
          </a:stretch>
        </p:blipFill>
        <p:spPr>
          <a:xfrm>
            <a:off x="3352800" y="3886200"/>
            <a:ext cx="2324100" cy="1859280"/>
          </a:xfrm>
          <a:prstGeom prst="rect">
            <a:avLst/>
          </a:prstGeom>
        </p:spPr>
      </p:pic>
      <p:sp>
        <p:nvSpPr>
          <p:cNvPr id="5" name="Slide Number Placeholder 4"/>
          <p:cNvSpPr>
            <a:spLocks noGrp="1"/>
          </p:cNvSpPr>
          <p:nvPr>
            <p:ph type="sldNum" sz="quarter" idx="12"/>
          </p:nvPr>
        </p:nvSpPr>
        <p:spPr/>
        <p:txBody>
          <a:bodyPr/>
          <a:lstStyle/>
          <a:p>
            <a:fld id="{1DC0FDEB-F15E-4489-B711-3291AA3EDFE9}" type="slidenum">
              <a:rPr lang="en-US" smtClean="0"/>
              <a:pPr/>
              <a:t>1</a:t>
            </a:fld>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743200"/>
          </a:xfrm>
        </p:spPr>
        <p:txBody>
          <a:bodyPr>
            <a:normAutofit fontScale="90000"/>
          </a:bodyPr>
          <a:lstStyle/>
          <a:p>
            <a:pPr lvl="0"/>
            <a:r>
              <a:rPr lang="en-US" dirty="0" smtClean="0">
                <a:latin typeface="Bookman Old Style" pitchFamily="18" charset="0"/>
              </a:rPr>
              <a:t>8. In </a:t>
            </a:r>
            <a:r>
              <a:rPr lang="en-US" dirty="0">
                <a:latin typeface="Bookman Old Style" pitchFamily="18" charset="0"/>
              </a:rPr>
              <a:t>your </a:t>
            </a:r>
            <a:r>
              <a:rPr lang="en-US" b="1" dirty="0">
                <a:latin typeface="Bookman Old Style" pitchFamily="18" charset="0"/>
              </a:rPr>
              <a:t>claim</a:t>
            </a:r>
            <a:r>
              <a:rPr lang="en-US" dirty="0">
                <a:latin typeface="Bookman Old Style" pitchFamily="18" charset="0"/>
              </a:rPr>
              <a:t> paragraph, not only did you use the sentence stem, but do have a second sentence stating what your </a:t>
            </a:r>
            <a:r>
              <a:rPr lang="en-US" b="1" dirty="0">
                <a:latin typeface="Bookman Old Style" pitchFamily="18" charset="0"/>
              </a:rPr>
              <a:t>claim</a:t>
            </a:r>
            <a:r>
              <a:rPr lang="en-US" dirty="0">
                <a:latin typeface="Bookman Old Style" pitchFamily="18" charset="0"/>
              </a:rPr>
              <a:t> is about and/or </a:t>
            </a:r>
            <a:r>
              <a:rPr lang="en-US" i="1" dirty="0">
                <a:solidFill>
                  <a:srgbClr val="FF0000"/>
                </a:solidFill>
                <a:latin typeface="Bookman Old Style" pitchFamily="18" charset="0"/>
              </a:rPr>
              <a:t>defining</a:t>
            </a:r>
            <a:r>
              <a:rPr lang="en-US" dirty="0">
                <a:latin typeface="Bookman Old Style" pitchFamily="18" charset="0"/>
              </a:rPr>
              <a:t> your topic? Remember the </a:t>
            </a:r>
            <a:r>
              <a:rPr lang="en-US" b="1" dirty="0">
                <a:latin typeface="Bookman Old Style" pitchFamily="18" charset="0"/>
              </a:rPr>
              <a:t>claim</a:t>
            </a:r>
            <a:r>
              <a:rPr lang="en-US" dirty="0">
                <a:latin typeface="Bookman Old Style" pitchFamily="18" charset="0"/>
              </a:rPr>
              <a:t> is similar to a hypothesis.</a:t>
            </a:r>
            <a:br>
              <a:rPr lang="en-US" dirty="0">
                <a:latin typeface="Bookman Old Style" pitchFamily="18" charset="0"/>
              </a:rPr>
            </a:br>
            <a:endParaRPr lang="en-US" dirty="0">
              <a:latin typeface="Bookman Old Style" pitchFamily="18" charset="0"/>
            </a:endParaRPr>
          </a:p>
        </p:txBody>
      </p:sp>
      <p:sp>
        <p:nvSpPr>
          <p:cNvPr id="3" name="Slide Number Placeholder 2"/>
          <p:cNvSpPr>
            <a:spLocks noGrp="1"/>
          </p:cNvSpPr>
          <p:nvPr>
            <p:ph type="sldNum" sz="quarter" idx="12"/>
          </p:nvPr>
        </p:nvSpPr>
        <p:spPr/>
        <p:txBody>
          <a:bodyPr/>
          <a:lstStyle/>
          <a:p>
            <a:fld id="{1DC0FDEB-F15E-4489-B711-3291AA3EDFE9}" type="slidenum">
              <a:rPr lang="en-US" smtClean="0"/>
              <a:pPr/>
              <a:t>10</a:t>
            </a:fld>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143000"/>
          </a:xfrm>
        </p:spPr>
        <p:txBody>
          <a:bodyPr>
            <a:noAutofit/>
          </a:bodyPr>
          <a:lstStyle/>
          <a:p>
            <a:r>
              <a:rPr lang="en-US" sz="12000" dirty="0" smtClean="0">
                <a:latin typeface="Bookman Old Style" pitchFamily="18" charset="0"/>
              </a:rPr>
              <a:t>I</a:t>
            </a:r>
            <a:br>
              <a:rPr lang="en-US" sz="12000" dirty="0" smtClean="0">
                <a:latin typeface="Bookman Old Style" pitchFamily="18" charset="0"/>
              </a:rPr>
            </a:br>
            <a:r>
              <a:rPr lang="en-US" sz="12000" dirty="0" smtClean="0">
                <a:latin typeface="Bookman Old Style" pitchFamily="18" charset="0"/>
              </a:rPr>
              <a:t/>
            </a:r>
            <a:br>
              <a:rPr lang="en-US" sz="12000" dirty="0" smtClean="0">
                <a:latin typeface="Bookman Old Style" pitchFamily="18" charset="0"/>
              </a:rPr>
            </a:br>
            <a:r>
              <a:rPr lang="en-US" sz="12000" dirty="0">
                <a:latin typeface="Bookman Old Style" pitchFamily="18" charset="0"/>
              </a:rPr>
              <a:t>i</a:t>
            </a:r>
          </a:p>
        </p:txBody>
      </p:sp>
      <p:pic>
        <p:nvPicPr>
          <p:cNvPr id="3" name="Picture 2" descr="red circle.gif"/>
          <p:cNvPicPr>
            <a:picLocks noChangeAspect="1"/>
          </p:cNvPicPr>
          <p:nvPr/>
        </p:nvPicPr>
        <p:blipFill>
          <a:blip r:embed="rId2" cstate="print"/>
          <a:stretch>
            <a:fillRect/>
          </a:stretch>
        </p:blipFill>
        <p:spPr>
          <a:xfrm>
            <a:off x="3200400" y="3886200"/>
            <a:ext cx="2590800" cy="2590800"/>
          </a:xfrm>
          <a:prstGeom prst="rect">
            <a:avLst/>
          </a:prstGeom>
        </p:spPr>
      </p:pic>
      <p:pic>
        <p:nvPicPr>
          <p:cNvPr id="4" name="Picture 3" descr="Thumbs-up-clipart-3.png"/>
          <p:cNvPicPr>
            <a:picLocks noChangeAspect="1"/>
          </p:cNvPicPr>
          <p:nvPr/>
        </p:nvPicPr>
        <p:blipFill>
          <a:blip r:embed="rId3" cstate="print"/>
          <a:stretch>
            <a:fillRect/>
          </a:stretch>
        </p:blipFill>
        <p:spPr>
          <a:xfrm>
            <a:off x="1295400" y="76200"/>
            <a:ext cx="2488573" cy="2362200"/>
          </a:xfrm>
          <a:prstGeom prst="rect">
            <a:avLst/>
          </a:prstGeom>
        </p:spPr>
      </p:pic>
      <p:sp>
        <p:nvSpPr>
          <p:cNvPr id="5" name="TextBox 4"/>
          <p:cNvSpPr txBox="1"/>
          <p:nvPr/>
        </p:nvSpPr>
        <p:spPr>
          <a:xfrm>
            <a:off x="5867400" y="457200"/>
            <a:ext cx="3124200" cy="5509200"/>
          </a:xfrm>
          <a:prstGeom prst="rect">
            <a:avLst/>
          </a:prstGeom>
          <a:noFill/>
        </p:spPr>
        <p:txBody>
          <a:bodyPr wrap="square" rtlCol="0">
            <a:spAutoFit/>
          </a:bodyPr>
          <a:lstStyle/>
          <a:p>
            <a:pPr algn="ctr"/>
            <a:r>
              <a:rPr lang="en-US" sz="4400" dirty="0" smtClean="0">
                <a:latin typeface="Bookman Old Style" pitchFamily="18" charset="0"/>
              </a:rPr>
              <a:t>How should the letter “I” look when it is used by itself in a sentence?</a:t>
            </a:r>
            <a:endParaRPr lang="en-US" sz="4400" dirty="0">
              <a:latin typeface="Bookman Old Style" pitchFamily="18" charset="0"/>
            </a:endParaRPr>
          </a:p>
        </p:txBody>
      </p:sp>
      <p:sp>
        <p:nvSpPr>
          <p:cNvPr id="6" name="Slide Number Placeholder 5"/>
          <p:cNvSpPr>
            <a:spLocks noGrp="1"/>
          </p:cNvSpPr>
          <p:nvPr>
            <p:ph type="sldNum" sz="quarter" idx="12"/>
          </p:nvPr>
        </p:nvSpPr>
        <p:spPr/>
        <p:txBody>
          <a:bodyPr/>
          <a:lstStyle/>
          <a:p>
            <a:fld id="{1DC0FDEB-F15E-4489-B711-3291AA3EDFE9}" type="slidenum">
              <a:rPr lang="en-US" smtClean="0"/>
              <a:pPr/>
              <a:t>11</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1143000"/>
          </a:xfrm>
        </p:spPr>
        <p:txBody>
          <a:bodyPr>
            <a:normAutofit fontScale="90000"/>
          </a:bodyPr>
          <a:lstStyle/>
          <a:p>
            <a:pPr lvl="0"/>
            <a:r>
              <a:rPr lang="en-US" dirty="0" smtClean="0">
                <a:latin typeface="Bookman Old Style" pitchFamily="18" charset="0"/>
              </a:rPr>
              <a:t>9. Is </a:t>
            </a:r>
            <a:r>
              <a:rPr lang="en-US" dirty="0">
                <a:latin typeface="Bookman Old Style" pitchFamily="18" charset="0"/>
              </a:rPr>
              <a:t>your </a:t>
            </a:r>
            <a:r>
              <a:rPr lang="en-US" b="1" dirty="0">
                <a:latin typeface="Bookman Old Style" pitchFamily="18" charset="0"/>
              </a:rPr>
              <a:t>claim</a:t>
            </a:r>
            <a:r>
              <a:rPr lang="en-US" dirty="0">
                <a:latin typeface="Bookman Old Style" pitchFamily="18" charset="0"/>
              </a:rPr>
              <a:t> paragraph at minimum 2-3 sentences?</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1DC0FDEB-F15E-4489-B711-3291AA3EDFE9}" type="slidenum">
              <a:rPr lang="en-US" smtClean="0"/>
              <a:pPr/>
              <a:t>12</a:t>
            </a:fld>
            <a:endParaRPr lang="en-US"/>
          </a:p>
        </p:txBody>
      </p:sp>
      <p:pic>
        <p:nvPicPr>
          <p:cNvPr id="5" name="Picture 4" descr="Thumbs-up-clipart-3.png"/>
          <p:cNvPicPr>
            <a:picLocks noChangeAspect="1"/>
          </p:cNvPicPr>
          <p:nvPr/>
        </p:nvPicPr>
        <p:blipFill>
          <a:blip r:embed="rId2" cstate="print"/>
          <a:stretch>
            <a:fillRect/>
          </a:stretch>
        </p:blipFill>
        <p:spPr>
          <a:xfrm>
            <a:off x="2743200" y="2362200"/>
            <a:ext cx="3451891" cy="32766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71800"/>
            <a:ext cx="9144000" cy="1143000"/>
          </a:xfrm>
        </p:spPr>
        <p:txBody>
          <a:bodyPr>
            <a:normAutofit fontScale="90000"/>
          </a:bodyPr>
          <a:lstStyle/>
          <a:p>
            <a:pPr lvl="0"/>
            <a:r>
              <a:rPr lang="en-US" dirty="0" smtClean="0">
                <a:latin typeface="Bookman Old Style" pitchFamily="18" charset="0"/>
              </a:rPr>
              <a:t>10. Your </a:t>
            </a:r>
            <a:r>
              <a:rPr lang="en-US" dirty="0">
                <a:latin typeface="Bookman Old Style" pitchFamily="18" charset="0"/>
              </a:rPr>
              <a:t>second </a:t>
            </a:r>
            <a:r>
              <a:rPr lang="en-US" dirty="0" smtClean="0">
                <a:latin typeface="Bookman Old Style" pitchFamily="18" charset="0"/>
              </a:rPr>
              <a:t>&amp; or </a:t>
            </a:r>
            <a:r>
              <a:rPr lang="en-US" dirty="0">
                <a:latin typeface="Bookman Old Style" pitchFamily="18" charset="0"/>
              </a:rPr>
              <a:t>possible third, fourth paragraph is your </a:t>
            </a:r>
            <a:r>
              <a:rPr lang="en-US" b="1" dirty="0">
                <a:latin typeface="Bookman Old Style" pitchFamily="18" charset="0"/>
              </a:rPr>
              <a:t>evidence</a:t>
            </a:r>
            <a:r>
              <a:rPr lang="en-US" dirty="0">
                <a:latin typeface="Bookman Old Style" pitchFamily="18" charset="0"/>
              </a:rPr>
              <a:t> (you might break them up in separate </a:t>
            </a:r>
            <a:r>
              <a:rPr lang="en-US" dirty="0" smtClean="0">
                <a:latin typeface="Bookman Old Style" pitchFamily="18" charset="0"/>
              </a:rPr>
              <a:t>paragraphs &amp; is your longest section).  Did you think to </a:t>
            </a:r>
            <a:r>
              <a:rPr lang="en-US" dirty="0">
                <a:latin typeface="Bookman Old Style" pitchFamily="18" charset="0"/>
              </a:rPr>
              <a:t>include </a:t>
            </a:r>
            <a:r>
              <a:rPr lang="en-US" dirty="0" smtClean="0">
                <a:latin typeface="Bookman Old Style" pitchFamily="18" charset="0"/>
              </a:rPr>
              <a:t>cited </a:t>
            </a:r>
            <a:r>
              <a:rPr lang="en-US" b="1" dirty="0" smtClean="0">
                <a:latin typeface="Bookman Old Style" pitchFamily="18" charset="0"/>
              </a:rPr>
              <a:t>evidences</a:t>
            </a:r>
            <a:r>
              <a:rPr lang="en-US" dirty="0" smtClean="0">
                <a:latin typeface="Bookman Old Style" pitchFamily="18" charset="0"/>
              </a:rPr>
              <a:t> </a:t>
            </a:r>
            <a:r>
              <a:rPr lang="en-US" dirty="0">
                <a:latin typeface="Bookman Old Style" pitchFamily="18" charset="0"/>
              </a:rPr>
              <a:t>that </a:t>
            </a:r>
            <a:r>
              <a:rPr lang="en-US" dirty="0" smtClean="0">
                <a:latin typeface="Bookman Old Style" pitchFamily="18" charset="0"/>
              </a:rPr>
              <a:t>prove </a:t>
            </a:r>
            <a:r>
              <a:rPr lang="en-US" dirty="0">
                <a:latin typeface="Bookman Old Style" pitchFamily="18" charset="0"/>
              </a:rPr>
              <a:t>your claim? </a:t>
            </a: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Do you also have solutions (more than one) </a:t>
            </a:r>
            <a:r>
              <a:rPr lang="en-US" dirty="0">
                <a:latin typeface="Bookman Old Style" pitchFamily="18" charset="0"/>
              </a:rPr>
              <a:t>to your </a:t>
            </a:r>
            <a:r>
              <a:rPr lang="en-US" dirty="0" smtClean="0">
                <a:latin typeface="Bookman Old Style" pitchFamily="18" charset="0"/>
              </a:rPr>
              <a:t>claim?  Remember </a:t>
            </a:r>
            <a:r>
              <a:rPr lang="en-US" dirty="0">
                <a:latin typeface="Bookman Old Style" pitchFamily="18" charset="0"/>
              </a:rPr>
              <a:t>this is your proof.</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13</a:t>
            </a:fld>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76400"/>
            <a:ext cx="9144000" cy="1143000"/>
          </a:xfrm>
        </p:spPr>
        <p:txBody>
          <a:bodyPr>
            <a:normAutofit fontScale="90000"/>
          </a:bodyPr>
          <a:lstStyle/>
          <a:p>
            <a:r>
              <a:rPr lang="en-US" dirty="0" smtClean="0">
                <a:latin typeface="Bookman Old Style" pitchFamily="18" charset="0"/>
              </a:rPr>
              <a:t>According to the text book </a:t>
            </a:r>
            <a:r>
              <a:rPr lang="en-US" u="sng" dirty="0" smtClean="0">
                <a:latin typeface="Bookman Old Style" pitchFamily="18" charset="0"/>
              </a:rPr>
              <a:t>Geography Alive!</a:t>
            </a:r>
            <a:r>
              <a:rPr lang="en-US" dirty="0" smtClean="0">
                <a:latin typeface="Bookman Old Style" pitchFamily="18" charset="0"/>
              </a:rPr>
              <a:t>, “More than one tenth of the U.S. population and one quarter of the Canadian population live in the Great Lakes region.” </a:t>
            </a:r>
            <a:endParaRPr lang="en-US" dirty="0">
              <a:latin typeface="Bookman Old Style" pitchFamily="18" charset="0"/>
            </a:endParaRPr>
          </a:p>
        </p:txBody>
      </p:sp>
      <p:pic>
        <p:nvPicPr>
          <p:cNvPr id="3" name="Picture 2" descr="Thumbs-up-clipart-3.png"/>
          <p:cNvPicPr>
            <a:picLocks noChangeAspect="1"/>
          </p:cNvPicPr>
          <p:nvPr/>
        </p:nvPicPr>
        <p:blipFill>
          <a:blip r:embed="rId2" cstate="print"/>
          <a:stretch>
            <a:fillRect/>
          </a:stretch>
        </p:blipFill>
        <p:spPr>
          <a:xfrm>
            <a:off x="5181600" y="3505200"/>
            <a:ext cx="3451891" cy="3276600"/>
          </a:xfrm>
          <a:prstGeom prst="rect">
            <a:avLst/>
          </a:prstGeom>
        </p:spPr>
      </p:pic>
      <p:sp>
        <p:nvSpPr>
          <p:cNvPr id="4" name="Slide Number Placeholder 3"/>
          <p:cNvSpPr>
            <a:spLocks noGrp="1"/>
          </p:cNvSpPr>
          <p:nvPr>
            <p:ph type="sldNum" sz="quarter" idx="12"/>
          </p:nvPr>
        </p:nvSpPr>
        <p:spPr/>
        <p:txBody>
          <a:bodyPr/>
          <a:lstStyle/>
          <a:p>
            <a:fld id="{1DC0FDEB-F15E-4489-B711-3291AA3EDFE9}" type="slidenum">
              <a:rPr lang="en-US" smtClean="0"/>
              <a:pPr/>
              <a:t>14</a:t>
            </a:fld>
            <a:endParaRPr lang="en-US"/>
          </a:p>
        </p:txBody>
      </p:sp>
      <p:sp>
        <p:nvSpPr>
          <p:cNvPr id="5" name="TextBox 4"/>
          <p:cNvSpPr txBox="1"/>
          <p:nvPr/>
        </p:nvSpPr>
        <p:spPr>
          <a:xfrm>
            <a:off x="0" y="4267200"/>
            <a:ext cx="5029200" cy="1938992"/>
          </a:xfrm>
          <a:prstGeom prst="rect">
            <a:avLst/>
          </a:prstGeom>
          <a:noFill/>
        </p:spPr>
        <p:txBody>
          <a:bodyPr wrap="square" rtlCol="0">
            <a:spAutoFit/>
          </a:bodyPr>
          <a:lstStyle/>
          <a:p>
            <a:pPr algn="ctr"/>
            <a:r>
              <a:rPr lang="en-US" sz="4000" dirty="0" smtClean="0">
                <a:solidFill>
                  <a:srgbClr val="FF0000"/>
                </a:solidFill>
                <a:latin typeface="Bookman Old Style" pitchFamily="18" charset="0"/>
              </a:rPr>
              <a:t>Periods always go inside the quotation marks.</a:t>
            </a:r>
            <a:endParaRPr lang="en-US" sz="4000" dirty="0">
              <a:solidFill>
                <a:srgbClr val="FF0000"/>
              </a:solidFill>
              <a:latin typeface="Bookman Old Style"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0"/>
            <a:ext cx="9144000" cy="1143000"/>
          </a:xfrm>
        </p:spPr>
        <p:txBody>
          <a:bodyPr>
            <a:normAutofit fontScale="90000"/>
          </a:bodyPr>
          <a:lstStyle/>
          <a:p>
            <a:pPr lvl="0"/>
            <a:r>
              <a:rPr lang="en-US" dirty="0" smtClean="0">
                <a:latin typeface="Bookman Old Style" pitchFamily="18" charset="0"/>
              </a:rPr>
              <a:t>11. In </a:t>
            </a:r>
            <a:r>
              <a:rPr lang="en-US" dirty="0">
                <a:latin typeface="Bookman Old Style" pitchFamily="18" charset="0"/>
              </a:rPr>
              <a:t>your paper are you specific about proving your </a:t>
            </a:r>
            <a:r>
              <a:rPr lang="en-US" b="1" dirty="0">
                <a:latin typeface="Bookman Old Style" pitchFamily="18" charset="0"/>
              </a:rPr>
              <a:t>claim</a:t>
            </a:r>
            <a:r>
              <a:rPr lang="en-US" dirty="0">
                <a:latin typeface="Bookman Old Style" pitchFamily="18" charset="0"/>
              </a:rPr>
              <a:t>?  This means you don’t give general and </a:t>
            </a:r>
            <a:r>
              <a:rPr lang="en-US" dirty="0" smtClean="0">
                <a:latin typeface="Bookman Old Style" pitchFamily="18" charset="0"/>
              </a:rPr>
              <a:t>broad </a:t>
            </a:r>
            <a:r>
              <a:rPr lang="en-US" dirty="0">
                <a:latin typeface="Bookman Old Style" pitchFamily="18" charset="0"/>
              </a:rPr>
              <a:t>solutions. Tell me </a:t>
            </a:r>
            <a:r>
              <a:rPr lang="en-US" dirty="0">
                <a:solidFill>
                  <a:srgbClr val="FF0000"/>
                </a:solidFill>
                <a:latin typeface="Bookman Old Style" pitchFamily="18" charset="0"/>
              </a:rPr>
              <a:t>how</a:t>
            </a:r>
            <a:r>
              <a:rPr lang="en-US" dirty="0">
                <a:latin typeface="Bookman Old Style" pitchFamily="18" charset="0"/>
              </a:rPr>
              <a:t>; i.e. just saying don’t litter or recycle is </a:t>
            </a:r>
            <a:r>
              <a:rPr lang="en-US" b="1" dirty="0">
                <a:latin typeface="Bookman Old Style" pitchFamily="18" charset="0"/>
              </a:rPr>
              <a:t>NOT</a:t>
            </a:r>
            <a:r>
              <a:rPr lang="en-US" dirty="0">
                <a:latin typeface="Bookman Old Style" pitchFamily="18" charset="0"/>
              </a:rPr>
              <a:t> enough</a:t>
            </a:r>
            <a:r>
              <a:rPr lang="en-US" dirty="0" smtClean="0">
                <a:latin typeface="Bookman Old Style" pitchFamily="18" charset="0"/>
              </a:rPr>
              <a:t>.</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15</a:t>
            </a:fld>
            <a:endParaRPr lang="en-US"/>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9144000" cy="1143000"/>
          </a:xfrm>
        </p:spPr>
        <p:txBody>
          <a:bodyPr>
            <a:normAutofit fontScale="90000"/>
          </a:bodyPr>
          <a:lstStyle/>
          <a:p>
            <a:pPr lvl="0"/>
            <a:r>
              <a:rPr lang="en-US" dirty="0" smtClean="0">
                <a:latin typeface="Bookman Old Style" pitchFamily="18" charset="0"/>
              </a:rPr>
              <a:t>12. Your </a:t>
            </a:r>
            <a:r>
              <a:rPr lang="en-US" dirty="0">
                <a:latin typeface="Bookman Old Style" pitchFamily="18" charset="0"/>
              </a:rPr>
              <a:t>last paragraph is your </a:t>
            </a:r>
            <a:r>
              <a:rPr lang="en-US" b="1" dirty="0">
                <a:latin typeface="Bookman Old Style" pitchFamily="18" charset="0"/>
              </a:rPr>
              <a:t>reasoning</a:t>
            </a:r>
            <a:r>
              <a:rPr lang="en-US" dirty="0">
                <a:latin typeface="Bookman Old Style" pitchFamily="18" charset="0"/>
              </a:rPr>
              <a:t>; this like a conclusion.  Are you giving your </a:t>
            </a:r>
            <a:r>
              <a:rPr lang="en-US" b="1" dirty="0">
                <a:latin typeface="Bookman Old Style" pitchFamily="18" charset="0"/>
              </a:rPr>
              <a:t>reasoning</a:t>
            </a:r>
            <a:r>
              <a:rPr lang="en-US" dirty="0">
                <a:latin typeface="Bookman Old Style" pitchFamily="18" charset="0"/>
              </a:rPr>
              <a:t> or why you believe your claim is </a:t>
            </a:r>
            <a:r>
              <a:rPr lang="en-US" dirty="0" smtClean="0">
                <a:latin typeface="Bookman Old Style" pitchFamily="18" charset="0"/>
              </a:rPr>
              <a:t>correct? </a:t>
            </a:r>
            <a:r>
              <a:rPr lang="en-US" i="1" dirty="0" smtClean="0">
                <a:solidFill>
                  <a:srgbClr val="FF0000"/>
                </a:solidFill>
                <a:latin typeface="Bookman Old Style" pitchFamily="18" charset="0"/>
              </a:rPr>
              <a:t>It’s like a quick summary</a:t>
            </a:r>
            <a:br>
              <a:rPr lang="en-US" i="1" dirty="0" smtClean="0">
                <a:solidFill>
                  <a:srgbClr val="FF0000"/>
                </a:solidFill>
                <a:latin typeface="Bookman Old Style" pitchFamily="18" charset="0"/>
              </a:rPr>
            </a:br>
            <a:r>
              <a:rPr lang="en-US" i="1" dirty="0" smtClean="0">
                <a:solidFill>
                  <a:srgbClr val="FF0000"/>
                </a:solidFill>
                <a:latin typeface="Bookman Old Style" pitchFamily="18" charset="0"/>
              </a:rPr>
              <a:t> or a wrap up of your C.E.R.?</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16</a:t>
            </a:fld>
            <a:endParaRPr lang="en-US"/>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1143000"/>
          </a:xfrm>
        </p:spPr>
        <p:txBody>
          <a:bodyPr>
            <a:normAutofit fontScale="90000"/>
          </a:bodyPr>
          <a:lstStyle/>
          <a:p>
            <a:pPr lvl="0"/>
            <a:r>
              <a:rPr lang="en-US" dirty="0" smtClean="0">
                <a:latin typeface="Bookman Old Style" pitchFamily="18" charset="0"/>
              </a:rPr>
              <a:t>13. Is </a:t>
            </a:r>
            <a:r>
              <a:rPr lang="en-US" dirty="0">
                <a:latin typeface="Bookman Old Style" pitchFamily="18" charset="0"/>
              </a:rPr>
              <a:t>your </a:t>
            </a:r>
            <a:r>
              <a:rPr lang="en-US" b="1" dirty="0">
                <a:latin typeface="Bookman Old Style" pitchFamily="18" charset="0"/>
              </a:rPr>
              <a:t>reasoning</a:t>
            </a:r>
            <a:r>
              <a:rPr lang="en-US" dirty="0">
                <a:latin typeface="Bookman Old Style" pitchFamily="18" charset="0"/>
              </a:rPr>
              <a:t> paragraph at minimum 2-3 sentences?</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17</a:t>
            </a:fld>
            <a:endParaRPr lang="en-US"/>
          </a:p>
        </p:txBody>
      </p:sp>
      <p:pic>
        <p:nvPicPr>
          <p:cNvPr id="4" name="Picture 3" descr="Thumbs-up-clipart-3.png"/>
          <p:cNvPicPr>
            <a:picLocks noChangeAspect="1"/>
          </p:cNvPicPr>
          <p:nvPr/>
        </p:nvPicPr>
        <p:blipFill>
          <a:blip r:embed="rId2" cstate="print"/>
          <a:stretch>
            <a:fillRect/>
          </a:stretch>
        </p:blipFill>
        <p:spPr>
          <a:xfrm>
            <a:off x="2743200" y="2590800"/>
            <a:ext cx="3451891" cy="32766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4600"/>
            <a:ext cx="9067800" cy="1143000"/>
          </a:xfrm>
        </p:spPr>
        <p:txBody>
          <a:bodyPr>
            <a:normAutofit fontScale="90000"/>
          </a:bodyPr>
          <a:lstStyle/>
          <a:p>
            <a:pPr lvl="0"/>
            <a:r>
              <a:rPr lang="en-US" dirty="0" smtClean="0">
                <a:latin typeface="Bookman Old Style" pitchFamily="18" charset="0"/>
              </a:rPr>
              <a:t>14. Is </a:t>
            </a:r>
            <a:r>
              <a:rPr lang="en-US" dirty="0">
                <a:latin typeface="Bookman Old Style" pitchFamily="18" charset="0"/>
              </a:rPr>
              <a:t>your paper not only typed, but fully typed on the front </a:t>
            </a:r>
            <a:r>
              <a:rPr lang="en-US" dirty="0" smtClean="0">
                <a:latin typeface="Bookman Old Style" pitchFamily="18" charset="0"/>
              </a:rPr>
              <a:t>&amp; </a:t>
            </a:r>
            <a:r>
              <a:rPr lang="en-US" dirty="0">
                <a:latin typeface="Bookman Old Style" pitchFamily="18" charset="0"/>
              </a:rPr>
              <a:t>back? (basically </a:t>
            </a:r>
            <a:r>
              <a:rPr lang="en-US" dirty="0" smtClean="0">
                <a:latin typeface="Bookman Old Style" pitchFamily="18" charset="0"/>
              </a:rPr>
              <a:t>2 </a:t>
            </a:r>
            <a:r>
              <a:rPr lang="en-US" dirty="0">
                <a:latin typeface="Bookman Old Style" pitchFamily="18" charset="0"/>
              </a:rPr>
              <a:t>pages </a:t>
            </a:r>
            <a:r>
              <a:rPr lang="en-US" dirty="0" smtClean="0">
                <a:latin typeface="Bookman Old Style" pitchFamily="18" charset="0"/>
              </a:rPr>
              <a:t>&amp; </a:t>
            </a:r>
            <a:r>
              <a:rPr lang="en-US" dirty="0">
                <a:latin typeface="Bookman Old Style" pitchFamily="18" charset="0"/>
              </a:rPr>
              <a:t>spaced </a:t>
            </a:r>
            <a:r>
              <a:rPr lang="en-US" dirty="0" smtClean="0">
                <a:latin typeface="Bookman Old Style" pitchFamily="18" charset="0"/>
              </a:rPr>
              <a:t>properly if I asked for 2 pages)</a:t>
            </a:r>
            <a:br>
              <a:rPr lang="en-US" dirty="0" smtClean="0">
                <a:latin typeface="Bookman Old Style" pitchFamily="18" charset="0"/>
              </a:rPr>
            </a:br>
            <a:r>
              <a:rPr lang="en-US" dirty="0">
                <a:latin typeface="Bookman Old Style" pitchFamily="18" charset="0"/>
              </a:rPr>
              <a:t/>
            </a:r>
            <a:br>
              <a:rPr lang="en-US" dirty="0">
                <a:latin typeface="Bookman Old Style" pitchFamily="18" charset="0"/>
              </a:rPr>
            </a:br>
            <a:r>
              <a:rPr lang="en-US" dirty="0" smtClean="0">
                <a:latin typeface="Bookman Old Style" pitchFamily="18" charset="0"/>
              </a:rPr>
              <a:t>*1 ½ pages is </a:t>
            </a:r>
            <a:r>
              <a:rPr lang="en-US" b="1" dirty="0" smtClean="0">
                <a:latin typeface="Bookman Old Style" pitchFamily="18" charset="0"/>
              </a:rPr>
              <a:t>NOT</a:t>
            </a:r>
            <a:r>
              <a:rPr lang="en-US" dirty="0" smtClean="0">
                <a:latin typeface="Bookman Old Style" pitchFamily="18" charset="0"/>
              </a:rPr>
              <a:t> 2 pages!</a:t>
            </a:r>
            <a:br>
              <a:rPr lang="en-US" dirty="0" smtClean="0">
                <a:latin typeface="Bookman Old Style" pitchFamily="18" charset="0"/>
              </a:rPr>
            </a:br>
            <a:r>
              <a:rPr lang="en-US" dirty="0" smtClean="0">
                <a:latin typeface="Bookman Old Style" pitchFamily="18" charset="0"/>
              </a:rPr>
              <a:t>*And I know when you mess with the tabs, size of the fonts &amp; spacing!</a:t>
            </a:r>
            <a:r>
              <a:rPr lang="en-US" dirty="0">
                <a:latin typeface="Bookman Old Style" pitchFamily="18" charset="0"/>
              </a:rPr>
              <a:t/>
            </a:r>
            <a:br>
              <a:rPr lang="en-US" dirty="0">
                <a:latin typeface="Bookman Old Style" pitchFamily="18" charset="0"/>
              </a:rPr>
            </a:br>
            <a:endParaRPr lang="en-US" dirty="0">
              <a:latin typeface="Bookman Old Style" pitchFamily="18" charset="0"/>
            </a:endParaRPr>
          </a:p>
        </p:txBody>
      </p:sp>
      <p:sp>
        <p:nvSpPr>
          <p:cNvPr id="3" name="Slide Number Placeholder 2"/>
          <p:cNvSpPr>
            <a:spLocks noGrp="1"/>
          </p:cNvSpPr>
          <p:nvPr>
            <p:ph type="sldNum" sz="quarter" idx="12"/>
          </p:nvPr>
        </p:nvSpPr>
        <p:spPr/>
        <p:txBody>
          <a:bodyPr/>
          <a:lstStyle/>
          <a:p>
            <a:fld id="{1DC0FDEB-F15E-4489-B711-3291AA3EDFE9}" type="slidenum">
              <a:rPr lang="en-US" smtClean="0"/>
              <a:pPr/>
              <a:t>18</a:t>
            </a:fld>
            <a:endParaRPr lang="en-US"/>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00400"/>
            <a:ext cx="9067800" cy="1143000"/>
          </a:xfrm>
        </p:spPr>
        <p:txBody>
          <a:bodyPr>
            <a:normAutofit fontScale="90000"/>
          </a:bodyPr>
          <a:lstStyle/>
          <a:p>
            <a:pPr lvl="0"/>
            <a:r>
              <a:rPr lang="en-US" dirty="0" smtClean="0">
                <a:latin typeface="Bookman Old Style" pitchFamily="18" charset="0"/>
              </a:rPr>
              <a:t>*I also know when you cut &amp; paste.  Its obvious… why?</a:t>
            </a:r>
            <a:br>
              <a:rPr lang="en-US" dirty="0" smtClean="0">
                <a:latin typeface="Bookman Old Style" pitchFamily="18" charset="0"/>
              </a:rPr>
            </a:br>
            <a:r>
              <a:rPr lang="en-US" dirty="0" smtClean="0">
                <a:latin typeface="Bookman Old Style" pitchFamily="18" charset="0"/>
              </a:rPr>
              <a:t>Because of three reasons.</a:t>
            </a:r>
            <a:br>
              <a:rPr lang="en-US" dirty="0" smtClean="0">
                <a:latin typeface="Bookman Old Style" pitchFamily="18" charset="0"/>
              </a:rPr>
            </a:br>
            <a:r>
              <a:rPr lang="en-US" dirty="0" smtClean="0">
                <a:latin typeface="Bookman Old Style" pitchFamily="18" charset="0"/>
              </a:rPr>
              <a:t>#1. There are words you would never use &amp; don’t know the meaning of.</a:t>
            </a:r>
            <a:br>
              <a:rPr lang="en-US" dirty="0" smtClean="0">
                <a:latin typeface="Bookman Old Style" pitchFamily="18" charset="0"/>
              </a:rPr>
            </a:br>
            <a:r>
              <a:rPr lang="en-US" dirty="0" smtClean="0">
                <a:latin typeface="Bookman Old Style" pitchFamily="18" charset="0"/>
              </a:rPr>
              <a:t>#2. The font is underlined or different.</a:t>
            </a:r>
            <a:br>
              <a:rPr lang="en-US" dirty="0" smtClean="0">
                <a:latin typeface="Bookman Old Style" pitchFamily="18" charset="0"/>
              </a:rPr>
            </a:br>
            <a:r>
              <a:rPr lang="en-US" dirty="0" smtClean="0">
                <a:latin typeface="Bookman Old Style" pitchFamily="18" charset="0"/>
              </a:rPr>
              <a:t>#3. There are spacing issues.</a:t>
            </a:r>
            <a:br>
              <a:rPr lang="en-US" dirty="0" smtClean="0">
                <a:latin typeface="Bookman Old Style" pitchFamily="18" charset="0"/>
              </a:rPr>
            </a:br>
            <a:r>
              <a:rPr lang="en-US" b="1" dirty="0" smtClean="0">
                <a:solidFill>
                  <a:srgbClr val="FF0000"/>
                </a:solidFill>
                <a:latin typeface="Bookman Old Style" pitchFamily="18" charset="0"/>
              </a:rPr>
              <a:t>CHANGE THE WORDING!, MAKE IT YOUR OWN! </a:t>
            </a:r>
            <a:r>
              <a:rPr lang="en-US" dirty="0">
                <a:latin typeface="Bookman Old Style" pitchFamily="18" charset="0"/>
              </a:rPr>
              <a:t/>
            </a:r>
            <a:br>
              <a:rPr lang="en-US" dirty="0">
                <a:latin typeface="Bookman Old Style" pitchFamily="18" charset="0"/>
              </a:rPr>
            </a:br>
            <a:endParaRPr lang="en-US" dirty="0">
              <a:latin typeface="Bookman Old Style" pitchFamily="18" charset="0"/>
            </a:endParaRPr>
          </a:p>
        </p:txBody>
      </p:sp>
      <p:sp>
        <p:nvSpPr>
          <p:cNvPr id="3" name="Slide Number Placeholder 2"/>
          <p:cNvSpPr>
            <a:spLocks noGrp="1"/>
          </p:cNvSpPr>
          <p:nvPr>
            <p:ph type="sldNum" sz="quarter" idx="12"/>
          </p:nvPr>
        </p:nvSpPr>
        <p:spPr/>
        <p:txBody>
          <a:bodyPr/>
          <a:lstStyle/>
          <a:p>
            <a:fld id="{1DC0FDEB-F15E-4489-B711-3291AA3EDFE9}" type="slidenum">
              <a:rPr lang="en-US" smtClean="0"/>
              <a:pPr/>
              <a:t>19</a:t>
            </a:fld>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ookman Old Style" pitchFamily="18" charset="0"/>
              </a:rPr>
              <a:t>What does C.E.R. stand for?</a:t>
            </a:r>
            <a:endParaRPr lang="en-US" dirty="0">
              <a:latin typeface="Bookman Old Style" pitchFamily="18" charset="0"/>
            </a:endParaRPr>
          </a:p>
        </p:txBody>
      </p:sp>
      <p:sp>
        <p:nvSpPr>
          <p:cNvPr id="3" name="TextBox 2"/>
          <p:cNvSpPr txBox="1"/>
          <p:nvPr/>
        </p:nvSpPr>
        <p:spPr>
          <a:xfrm>
            <a:off x="2590800" y="1600200"/>
            <a:ext cx="6172200" cy="3139321"/>
          </a:xfrm>
          <a:prstGeom prst="rect">
            <a:avLst/>
          </a:prstGeom>
          <a:noFill/>
        </p:spPr>
        <p:txBody>
          <a:bodyPr wrap="square" rtlCol="0">
            <a:spAutoFit/>
          </a:bodyPr>
          <a:lstStyle/>
          <a:p>
            <a:r>
              <a:rPr lang="en-US" sz="6600" b="1" u="sng" dirty="0" smtClean="0">
                <a:solidFill>
                  <a:srgbClr val="FF0000"/>
                </a:solidFill>
              </a:rPr>
              <a:t>C</a:t>
            </a:r>
            <a:r>
              <a:rPr lang="en-US" sz="6600" dirty="0" smtClean="0"/>
              <a:t>LAIM</a:t>
            </a:r>
          </a:p>
          <a:p>
            <a:r>
              <a:rPr lang="en-US" sz="6600" b="1" u="sng" dirty="0" smtClean="0">
                <a:solidFill>
                  <a:srgbClr val="FF0000"/>
                </a:solidFill>
              </a:rPr>
              <a:t>E</a:t>
            </a:r>
            <a:r>
              <a:rPr lang="en-US" sz="6600" dirty="0" smtClean="0"/>
              <a:t>VIDENCE</a:t>
            </a:r>
          </a:p>
          <a:p>
            <a:r>
              <a:rPr lang="en-US" sz="6600" b="1" u="sng" dirty="0" smtClean="0">
                <a:solidFill>
                  <a:srgbClr val="FF0000"/>
                </a:solidFill>
              </a:rPr>
              <a:t>R</a:t>
            </a:r>
            <a:r>
              <a:rPr lang="en-US" sz="6600" dirty="0" smtClean="0"/>
              <a:t>EASONING</a:t>
            </a:r>
            <a:endParaRPr lang="en-US" sz="6600" dirty="0"/>
          </a:p>
        </p:txBody>
      </p:sp>
      <p:sp>
        <p:nvSpPr>
          <p:cNvPr id="4" name="Slide Number Placeholder 3"/>
          <p:cNvSpPr>
            <a:spLocks noGrp="1"/>
          </p:cNvSpPr>
          <p:nvPr>
            <p:ph type="sldNum" sz="quarter" idx="12"/>
          </p:nvPr>
        </p:nvSpPr>
        <p:spPr/>
        <p:txBody>
          <a:bodyPr/>
          <a:lstStyle/>
          <a:p>
            <a:fld id="{1DC0FDEB-F15E-4489-B711-3291AA3EDFE9}" type="slidenum">
              <a:rPr lang="en-US" smtClean="0"/>
              <a:pPr/>
              <a:t>2</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1143000"/>
          </a:xfrm>
        </p:spPr>
        <p:txBody>
          <a:bodyPr>
            <a:normAutofit fontScale="90000"/>
          </a:bodyPr>
          <a:lstStyle/>
          <a:p>
            <a:pPr lvl="0"/>
            <a:r>
              <a:rPr lang="en-US" dirty="0" smtClean="0">
                <a:latin typeface="Bookman Old Style" pitchFamily="18" charset="0"/>
              </a:rPr>
              <a:t>15. Did </a:t>
            </a:r>
            <a:r>
              <a:rPr lang="en-US" dirty="0">
                <a:latin typeface="Bookman Old Style" pitchFamily="18" charset="0"/>
              </a:rPr>
              <a:t>you include </a:t>
            </a:r>
            <a:r>
              <a:rPr lang="en-US" dirty="0" smtClean="0">
                <a:latin typeface="Bookman Old Style" pitchFamily="18" charset="0"/>
              </a:rPr>
              <a:t>a Reference/Bibliography page? </a:t>
            </a:r>
            <a:r>
              <a:rPr lang="en-US" dirty="0">
                <a:latin typeface="Bookman Old Style" pitchFamily="18" charset="0"/>
              </a:rPr>
              <a:t>You should have a few. You didn’t come up with your research magically.  </a:t>
            </a: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I </a:t>
            </a:r>
            <a:r>
              <a:rPr lang="en-US" dirty="0">
                <a:latin typeface="Bookman Old Style" pitchFamily="18" charset="0"/>
              </a:rPr>
              <a:t>need to know.</a:t>
            </a:r>
            <a:br>
              <a:rPr lang="en-US" dirty="0">
                <a:latin typeface="Bookman Old Style" pitchFamily="18" charset="0"/>
              </a:rPr>
            </a:br>
            <a:endParaRPr lang="en-US" dirty="0">
              <a:latin typeface="Bookman Old Style" pitchFamily="18" charset="0"/>
            </a:endParaRPr>
          </a:p>
        </p:txBody>
      </p:sp>
      <p:sp>
        <p:nvSpPr>
          <p:cNvPr id="3" name="TextBox 2"/>
          <p:cNvSpPr txBox="1"/>
          <p:nvPr/>
        </p:nvSpPr>
        <p:spPr>
          <a:xfrm>
            <a:off x="0" y="3429000"/>
            <a:ext cx="8610600" cy="4031873"/>
          </a:xfrm>
          <a:prstGeom prst="rect">
            <a:avLst/>
          </a:prstGeom>
          <a:noFill/>
        </p:spPr>
        <p:txBody>
          <a:bodyPr wrap="square" rtlCol="0">
            <a:spAutoFit/>
          </a:bodyPr>
          <a:lstStyle/>
          <a:p>
            <a:r>
              <a:rPr lang="en-US" sz="3200" dirty="0" smtClean="0"/>
              <a:t>Hart, Diane </a:t>
            </a:r>
            <a:r>
              <a:rPr lang="en-US" sz="3200" u="sng" dirty="0" smtClean="0"/>
              <a:t>Geography Alive! </a:t>
            </a:r>
            <a:r>
              <a:rPr lang="en-US" sz="3200" dirty="0" smtClean="0"/>
              <a:t>(2011) Teachers’ 	Curriculum Institute (TCI), Palo Alto, CA</a:t>
            </a:r>
          </a:p>
          <a:p>
            <a:endParaRPr lang="en-US" sz="3200" dirty="0" smtClean="0"/>
          </a:p>
          <a:p>
            <a:r>
              <a:rPr lang="en-US" sz="3200" dirty="0" smtClean="0">
                <a:hlinkClick r:id="rId2"/>
              </a:rPr>
              <a:t>https://www.invasivespeciesinfo.gov/index.shtml</a:t>
            </a:r>
            <a:endParaRPr lang="en-US" sz="3200" dirty="0" smtClean="0"/>
          </a:p>
          <a:p>
            <a:endParaRPr lang="en-US" sz="3200" dirty="0" smtClean="0"/>
          </a:p>
          <a:p>
            <a:r>
              <a:rPr lang="en-US" sz="3200" dirty="0" smtClean="0">
                <a:hlinkClick r:id="rId3"/>
              </a:rPr>
              <a:t>www.google.com</a:t>
            </a:r>
            <a:r>
              <a:rPr lang="en-US" sz="3200" dirty="0" smtClean="0"/>
              <a:t>                       My text book</a:t>
            </a:r>
          </a:p>
          <a:p>
            <a:endParaRPr lang="en-US" sz="3200" dirty="0" smtClean="0"/>
          </a:p>
          <a:p>
            <a:endParaRPr lang="en-US" sz="3200" dirty="0"/>
          </a:p>
        </p:txBody>
      </p:sp>
      <p:pic>
        <p:nvPicPr>
          <p:cNvPr id="4" name="Picture 3" descr="red circle.gif"/>
          <p:cNvPicPr>
            <a:picLocks noChangeAspect="1"/>
          </p:cNvPicPr>
          <p:nvPr/>
        </p:nvPicPr>
        <p:blipFill>
          <a:blip r:embed="rId4" cstate="print"/>
          <a:stretch>
            <a:fillRect/>
          </a:stretch>
        </p:blipFill>
        <p:spPr>
          <a:xfrm>
            <a:off x="762000" y="5715000"/>
            <a:ext cx="1143000" cy="1143000"/>
          </a:xfrm>
          <a:prstGeom prst="rect">
            <a:avLst/>
          </a:prstGeom>
        </p:spPr>
      </p:pic>
      <p:pic>
        <p:nvPicPr>
          <p:cNvPr id="5" name="Picture 4" descr="Thumbs-up-clipart-3.png"/>
          <p:cNvPicPr>
            <a:picLocks noChangeAspect="1"/>
          </p:cNvPicPr>
          <p:nvPr/>
        </p:nvPicPr>
        <p:blipFill>
          <a:blip r:embed="rId5" cstate="print"/>
          <a:stretch>
            <a:fillRect/>
          </a:stretch>
        </p:blipFill>
        <p:spPr>
          <a:xfrm flipH="1">
            <a:off x="7543800" y="3810000"/>
            <a:ext cx="1204148" cy="1143000"/>
          </a:xfrm>
          <a:prstGeom prst="rect">
            <a:avLst/>
          </a:prstGeom>
        </p:spPr>
      </p:pic>
      <p:sp>
        <p:nvSpPr>
          <p:cNvPr id="6" name="Slide Number Placeholder 5"/>
          <p:cNvSpPr>
            <a:spLocks noGrp="1"/>
          </p:cNvSpPr>
          <p:nvPr>
            <p:ph type="sldNum" sz="quarter" idx="12"/>
          </p:nvPr>
        </p:nvSpPr>
        <p:spPr/>
        <p:txBody>
          <a:bodyPr/>
          <a:lstStyle/>
          <a:p>
            <a:fld id="{1DC0FDEB-F15E-4489-B711-3291AA3EDFE9}" type="slidenum">
              <a:rPr lang="en-US" smtClean="0"/>
              <a:pPr/>
              <a:t>20</a:t>
            </a:fld>
            <a:endParaRPr lang="en-US"/>
          </a:p>
        </p:txBody>
      </p:sp>
      <p:pic>
        <p:nvPicPr>
          <p:cNvPr id="7" name="Picture 6" descr="red circle.gif"/>
          <p:cNvPicPr>
            <a:picLocks noChangeAspect="1"/>
          </p:cNvPicPr>
          <p:nvPr/>
        </p:nvPicPr>
        <p:blipFill>
          <a:blip r:embed="rId4" cstate="print"/>
          <a:stretch>
            <a:fillRect/>
          </a:stretch>
        </p:blipFill>
        <p:spPr>
          <a:xfrm>
            <a:off x="5562600" y="5715000"/>
            <a:ext cx="1143000" cy="11430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33800"/>
            <a:ext cx="9144000" cy="1143000"/>
          </a:xfrm>
        </p:spPr>
        <p:txBody>
          <a:bodyPr>
            <a:normAutofit fontScale="90000"/>
          </a:bodyPr>
          <a:lstStyle/>
          <a:p>
            <a:pPr lvl="0"/>
            <a:r>
              <a:rPr lang="en-US" dirty="0" smtClean="0">
                <a:latin typeface="Bookman Old Style" pitchFamily="18" charset="0"/>
              </a:rPr>
              <a:t>16. Did </a:t>
            </a:r>
            <a:r>
              <a:rPr lang="en-US" dirty="0">
                <a:latin typeface="Bookman Old Style" pitchFamily="18" charset="0"/>
              </a:rPr>
              <a:t>not only </a:t>
            </a:r>
            <a:r>
              <a:rPr lang="en-US" dirty="0" smtClean="0">
                <a:latin typeface="Bookman Old Style" pitchFamily="18" charset="0"/>
              </a:rPr>
              <a:t>you </a:t>
            </a:r>
            <a:r>
              <a:rPr lang="en-US" b="1" dirty="0">
                <a:latin typeface="Bookman Old Style" pitchFamily="18" charset="0"/>
              </a:rPr>
              <a:t>PROOFREAD</a:t>
            </a:r>
            <a:r>
              <a:rPr lang="en-US" dirty="0">
                <a:latin typeface="Bookman Old Style" pitchFamily="18" charset="0"/>
              </a:rPr>
              <a:t> </a:t>
            </a:r>
            <a:r>
              <a:rPr lang="en-US" dirty="0" smtClean="0">
                <a:latin typeface="Bookman Old Style" pitchFamily="18" charset="0"/>
              </a:rPr>
              <a:t>your C.E.R, </a:t>
            </a:r>
            <a:r>
              <a:rPr lang="en-US" dirty="0">
                <a:latin typeface="Bookman Old Style" pitchFamily="18" charset="0"/>
              </a:rPr>
              <a:t>but did you ask someone else too? </a:t>
            </a:r>
            <a:br>
              <a:rPr lang="en-US" dirty="0">
                <a:latin typeface="Bookman Old Style" pitchFamily="18" charset="0"/>
              </a:rPr>
            </a:br>
            <a:r>
              <a:rPr lang="en-US" dirty="0">
                <a:latin typeface="Bookman Old Style" pitchFamily="18" charset="0"/>
              </a:rPr>
              <a:t> </a:t>
            </a:r>
            <a:br>
              <a:rPr lang="en-US" dirty="0">
                <a:latin typeface="Bookman Old Style" pitchFamily="18" charset="0"/>
              </a:rPr>
            </a:br>
            <a:r>
              <a:rPr lang="en-US" dirty="0" smtClean="0">
                <a:latin typeface="Bookman Old Style" pitchFamily="18" charset="0"/>
              </a:rPr>
              <a:t>17. Did </a:t>
            </a:r>
            <a:r>
              <a:rPr lang="en-US" dirty="0">
                <a:latin typeface="Bookman Old Style" pitchFamily="18" charset="0"/>
              </a:rPr>
              <a:t>you try reading it out-loud so you hear how it sounds when you are reading it</a:t>
            </a:r>
            <a:r>
              <a:rPr lang="en-US" dirty="0" smtClean="0">
                <a:latin typeface="Bookman Old Style" pitchFamily="18" charset="0"/>
              </a:rPr>
              <a:t>?  I catch a lot of my own mistakes this way.</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21</a:t>
            </a:fld>
            <a:endParaRPr lang="en-US"/>
          </a:p>
        </p:txBody>
      </p:sp>
      <p:pic>
        <p:nvPicPr>
          <p:cNvPr id="4" name="Picture 3" descr="7-Sites-that-Can-Edit-and-Proofread-Your-Paper.jpg"/>
          <p:cNvPicPr>
            <a:picLocks noChangeAspect="1"/>
          </p:cNvPicPr>
          <p:nvPr/>
        </p:nvPicPr>
        <p:blipFill>
          <a:blip r:embed="rId2" cstate="print"/>
          <a:stretch>
            <a:fillRect/>
          </a:stretch>
        </p:blipFill>
        <p:spPr>
          <a:xfrm>
            <a:off x="3352800" y="76200"/>
            <a:ext cx="1981200" cy="1300163"/>
          </a:xfrm>
          <a:prstGeom prst="rect">
            <a:avLst/>
          </a:prstGeom>
        </p:spPr>
      </p:pic>
      <p:pic>
        <p:nvPicPr>
          <p:cNvPr id="5" name="Picture 4" descr="tcb-proofread-graphic.jpg"/>
          <p:cNvPicPr>
            <a:picLocks noChangeAspect="1"/>
          </p:cNvPicPr>
          <p:nvPr/>
        </p:nvPicPr>
        <p:blipFill>
          <a:blip r:embed="rId3" cstate="print"/>
          <a:stretch>
            <a:fillRect/>
          </a:stretch>
        </p:blipFill>
        <p:spPr>
          <a:xfrm>
            <a:off x="5943600" y="152400"/>
            <a:ext cx="1447375" cy="1295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HN5791.jpg"/>
          <p:cNvPicPr>
            <a:picLocks noChangeAspect="1"/>
          </p:cNvPicPr>
          <p:nvPr/>
        </p:nvPicPr>
        <p:blipFill>
          <a:blip r:embed="rId4" cstate="print"/>
          <a:stretch>
            <a:fillRect/>
          </a:stretch>
        </p:blipFill>
        <p:spPr>
          <a:xfrm>
            <a:off x="1676400" y="152400"/>
            <a:ext cx="1295400" cy="1295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86200"/>
            <a:ext cx="9144000" cy="1143000"/>
          </a:xfrm>
        </p:spPr>
        <p:txBody>
          <a:bodyPr>
            <a:normAutofit fontScale="90000"/>
          </a:bodyPr>
          <a:lstStyle/>
          <a:p>
            <a:pPr lvl="0"/>
            <a:r>
              <a:rPr lang="en-US" dirty="0" smtClean="0">
                <a:latin typeface="Bookman Old Style" pitchFamily="18" charset="0"/>
              </a:rPr>
              <a:t>18. A LOT is two words, not </a:t>
            </a:r>
            <a:r>
              <a:rPr lang="en-US" dirty="0" err="1" smtClean="0">
                <a:latin typeface="Bookman Old Style" pitchFamily="18" charset="0"/>
              </a:rPr>
              <a:t>alot</a:t>
            </a:r>
            <a:r>
              <a:rPr lang="en-US" dirty="0" smtClean="0">
                <a:latin typeface="Bookman Old Style" pitchFamily="18" charset="0"/>
              </a:rPr>
              <a:t>. </a:t>
            </a:r>
            <a:r>
              <a:rPr lang="en-US" dirty="0">
                <a:latin typeface="Bookman Old Style" pitchFamily="18" charset="0"/>
              </a:rPr>
              <a:t/>
            </a:r>
            <a:br>
              <a:rPr lang="en-US" dirty="0">
                <a:latin typeface="Bookman Old Style" pitchFamily="18" charset="0"/>
              </a:rPr>
            </a:br>
            <a:r>
              <a:rPr lang="en-US" dirty="0" smtClean="0">
                <a:latin typeface="Bookman Old Style" pitchFamily="18" charset="0"/>
              </a:rPr>
              <a:t>19. There/their</a:t>
            </a:r>
            <a:br>
              <a:rPr lang="en-US" dirty="0" smtClean="0">
                <a:latin typeface="Bookman Old Style" pitchFamily="18" charset="0"/>
              </a:rPr>
            </a:br>
            <a:r>
              <a:rPr lang="en-US" dirty="0" smtClean="0">
                <a:latin typeface="Bookman Old Style" pitchFamily="18" charset="0"/>
              </a:rPr>
              <a:t>(There = location/Their = pronoun)</a:t>
            </a:r>
            <a:br>
              <a:rPr lang="en-US" dirty="0" smtClean="0">
                <a:latin typeface="Bookman Old Style" pitchFamily="18" charset="0"/>
              </a:rPr>
            </a:br>
            <a:r>
              <a:rPr lang="en-US" dirty="0" smtClean="0">
                <a:latin typeface="Bookman Old Style" pitchFamily="18" charset="0"/>
              </a:rPr>
              <a:t>Too = also, very</a:t>
            </a:r>
            <a:br>
              <a:rPr lang="en-US" dirty="0" smtClean="0">
                <a:latin typeface="Bookman Old Style" pitchFamily="18" charset="0"/>
              </a:rPr>
            </a:br>
            <a:r>
              <a:rPr lang="en-US" dirty="0" smtClean="0">
                <a:latin typeface="Bookman Old Style" pitchFamily="18" charset="0"/>
              </a:rPr>
              <a:t>Two = a number more than 1, less than 3</a:t>
            </a:r>
            <a:br>
              <a:rPr lang="en-US" dirty="0" smtClean="0">
                <a:latin typeface="Bookman Old Style" pitchFamily="18" charset="0"/>
              </a:rPr>
            </a:br>
            <a:r>
              <a:rPr lang="en-US" dirty="0" smtClean="0">
                <a:latin typeface="Bookman Old Style" pitchFamily="18" charset="0"/>
              </a:rPr>
              <a:t>To = preposition</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22</a:t>
            </a:fld>
            <a:endParaRPr lang="en-US"/>
          </a:p>
        </p:txBody>
      </p:sp>
      <p:sp>
        <p:nvSpPr>
          <p:cNvPr id="7" name="TextBox 6"/>
          <p:cNvSpPr txBox="1"/>
          <p:nvPr/>
        </p:nvSpPr>
        <p:spPr>
          <a:xfrm>
            <a:off x="0" y="304800"/>
            <a:ext cx="9144000" cy="1323439"/>
          </a:xfrm>
          <a:prstGeom prst="rect">
            <a:avLst/>
          </a:prstGeom>
          <a:noFill/>
        </p:spPr>
        <p:txBody>
          <a:bodyPr wrap="square" rtlCol="0">
            <a:spAutoFit/>
          </a:bodyPr>
          <a:lstStyle/>
          <a:p>
            <a:pPr algn="ctr"/>
            <a:r>
              <a:rPr lang="en-US" sz="4000" b="1" dirty="0" smtClean="0">
                <a:latin typeface="Bookman Old Style" pitchFamily="18" charset="0"/>
              </a:rPr>
              <a:t>Top Grammar Mistakes in </a:t>
            </a:r>
          </a:p>
          <a:p>
            <a:pPr algn="ctr"/>
            <a:r>
              <a:rPr lang="en-US" sz="4000" b="1" dirty="0" smtClean="0">
                <a:latin typeface="Bookman Old Style" pitchFamily="18" charset="0"/>
              </a:rPr>
              <a:t>Formal Writing</a:t>
            </a:r>
            <a:endParaRPr lang="en-US" sz="4000" b="1" dirty="0">
              <a:latin typeface="Bookman Old Style" pitchFamily="18"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05200"/>
            <a:ext cx="9144000" cy="1143000"/>
          </a:xfrm>
        </p:spPr>
        <p:txBody>
          <a:bodyPr>
            <a:normAutofit fontScale="90000"/>
          </a:bodyPr>
          <a:lstStyle/>
          <a:p>
            <a:pPr lvl="0"/>
            <a:r>
              <a:rPr lang="en-US" dirty="0" smtClean="0">
                <a:latin typeface="Bookman Old Style" pitchFamily="18" charset="0"/>
              </a:rPr>
              <a:t>20. Using Contractions</a:t>
            </a:r>
            <a:br>
              <a:rPr lang="en-US" dirty="0" smtClean="0">
                <a:latin typeface="Bookman Old Style" pitchFamily="18" charset="0"/>
              </a:rPr>
            </a:br>
            <a:r>
              <a:rPr lang="en-US" dirty="0" smtClean="0">
                <a:latin typeface="Bookman Old Style" pitchFamily="18" charset="0"/>
              </a:rPr>
              <a:t>isn’t vs. is not</a:t>
            </a:r>
            <a:br>
              <a:rPr lang="en-US" dirty="0" smtClean="0">
                <a:latin typeface="Bookman Old Style" pitchFamily="18" charset="0"/>
              </a:rPr>
            </a:b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21. Lastly, don’t use a word over and over again like </a:t>
            </a:r>
            <a:r>
              <a:rPr lang="en-US" i="1" dirty="0" smtClean="0">
                <a:solidFill>
                  <a:srgbClr val="FF0000"/>
                </a:solidFill>
                <a:latin typeface="Bookman Old Style" pitchFamily="18" charset="0"/>
              </a:rPr>
              <a:t>good</a:t>
            </a:r>
            <a:r>
              <a:rPr lang="en-US" dirty="0" smtClean="0">
                <a:latin typeface="Bookman Old Style" pitchFamily="18" charset="0"/>
              </a:rPr>
              <a:t>; use a Thesaurus!</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23</a:t>
            </a:fld>
            <a:endParaRPr lang="en-US"/>
          </a:p>
        </p:txBody>
      </p:sp>
      <p:sp>
        <p:nvSpPr>
          <p:cNvPr id="7" name="TextBox 6"/>
          <p:cNvSpPr txBox="1"/>
          <p:nvPr/>
        </p:nvSpPr>
        <p:spPr>
          <a:xfrm>
            <a:off x="0" y="304800"/>
            <a:ext cx="9144000" cy="1323439"/>
          </a:xfrm>
          <a:prstGeom prst="rect">
            <a:avLst/>
          </a:prstGeom>
          <a:noFill/>
        </p:spPr>
        <p:txBody>
          <a:bodyPr wrap="square" rtlCol="0">
            <a:spAutoFit/>
          </a:bodyPr>
          <a:lstStyle/>
          <a:p>
            <a:pPr algn="ctr"/>
            <a:r>
              <a:rPr lang="en-US" sz="4000" b="1" dirty="0" smtClean="0">
                <a:latin typeface="Bookman Old Style" pitchFamily="18" charset="0"/>
              </a:rPr>
              <a:t>Top Grammar Mistakes in </a:t>
            </a:r>
          </a:p>
          <a:p>
            <a:pPr algn="ctr"/>
            <a:r>
              <a:rPr lang="en-US" sz="4000" b="1" dirty="0" smtClean="0">
                <a:latin typeface="Bookman Old Style" pitchFamily="18" charset="0"/>
              </a:rPr>
              <a:t>Formal Writing Continued…</a:t>
            </a:r>
            <a:endParaRPr lang="en-US" sz="4000" b="1" dirty="0">
              <a:latin typeface="Bookman Old Style" pitchFamily="18"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399" y="304799"/>
          <a:ext cx="8763001" cy="6014455"/>
        </p:xfrm>
        <a:graphic>
          <a:graphicData uri="http://schemas.openxmlformats.org/drawingml/2006/table">
            <a:tbl>
              <a:tblPr/>
              <a:tblGrid>
                <a:gridCol w="1752441"/>
                <a:gridCol w="1752441"/>
                <a:gridCol w="1752441"/>
                <a:gridCol w="1676878"/>
                <a:gridCol w="1828800"/>
              </a:tblGrid>
              <a:tr h="533401">
                <a:tc>
                  <a:txBody>
                    <a:bodyPr/>
                    <a:lstStyle/>
                    <a:p>
                      <a:pPr marL="0" marR="0">
                        <a:spcBef>
                          <a:spcPts val="0"/>
                        </a:spcBef>
                        <a:spcAft>
                          <a:spcPts val="0"/>
                        </a:spcAft>
                      </a:pPr>
                      <a:endParaRPr lang="en-US" sz="1400" dirty="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1400" b="1" dirty="0">
                          <a:latin typeface="Bookman Old Style" pitchFamily="18" charset="0"/>
                          <a:ea typeface="Calibri"/>
                          <a:cs typeface="Times New Roman"/>
                        </a:rPr>
                        <a:t>8 </a:t>
                      </a:r>
                      <a:r>
                        <a:rPr lang="en-US" sz="1400" b="1" dirty="0" smtClean="0">
                          <a:latin typeface="Bookman Old Style" pitchFamily="18" charset="0"/>
                          <a:ea typeface="Calibri"/>
                          <a:cs typeface="Times New Roman"/>
                        </a:rPr>
                        <a:t>points each</a:t>
                      </a:r>
                    </a:p>
                    <a:p>
                      <a:pPr marL="0" marR="0" algn="ctr">
                        <a:spcBef>
                          <a:spcPts val="0"/>
                        </a:spcBef>
                        <a:spcAft>
                          <a:spcPts val="0"/>
                        </a:spcAft>
                      </a:pPr>
                      <a:r>
                        <a:rPr lang="en-US" sz="1400" b="1" dirty="0" smtClean="0">
                          <a:latin typeface="Bookman Old Style" pitchFamily="18" charset="0"/>
                          <a:ea typeface="Calibri"/>
                          <a:cs typeface="Times New Roman"/>
                        </a:rPr>
                        <a:t>(24 points total)</a:t>
                      </a:r>
                      <a:endParaRPr lang="en-US" sz="1400" dirty="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1400" b="1">
                          <a:latin typeface="Bookman Old Style" pitchFamily="18" charset="0"/>
                          <a:ea typeface="Calibri"/>
                          <a:cs typeface="Times New Roman"/>
                        </a:rPr>
                        <a:t>6 points each</a:t>
                      </a:r>
                      <a:endParaRPr lang="en-US" sz="140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1400" b="1">
                          <a:latin typeface="Bookman Old Style" pitchFamily="18" charset="0"/>
                          <a:ea typeface="Calibri"/>
                          <a:cs typeface="Times New Roman"/>
                        </a:rPr>
                        <a:t>3 points each</a:t>
                      </a:r>
                      <a:endParaRPr lang="en-US" sz="140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1400" b="1" dirty="0">
                          <a:latin typeface="Bookman Old Style" pitchFamily="18" charset="0"/>
                          <a:ea typeface="Calibri"/>
                          <a:cs typeface="Times New Roman"/>
                        </a:rPr>
                        <a:t>1-0 points each</a:t>
                      </a:r>
                      <a:endParaRPr lang="en-US" sz="1400" dirty="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644316">
                <a:tc>
                  <a:txBody>
                    <a:bodyPr/>
                    <a:lstStyle/>
                    <a:p>
                      <a:pPr marL="0" marR="0" algn="ctr">
                        <a:spcBef>
                          <a:spcPts val="0"/>
                        </a:spcBef>
                        <a:spcAft>
                          <a:spcPts val="0"/>
                        </a:spcAft>
                      </a:pPr>
                      <a:r>
                        <a:rPr lang="en-US" sz="1400" b="1" u="sng">
                          <a:latin typeface="Bookman Old Style" pitchFamily="18" charset="0"/>
                          <a:ea typeface="Calibri"/>
                          <a:cs typeface="Times New Roman"/>
                        </a:rPr>
                        <a:t>C</a:t>
                      </a:r>
                      <a:r>
                        <a:rPr lang="en-US" sz="1400" b="1">
                          <a:latin typeface="Bookman Old Style" pitchFamily="18" charset="0"/>
                          <a:ea typeface="Calibri"/>
                          <a:cs typeface="Times New Roman"/>
                        </a:rPr>
                        <a:t>laim:</a:t>
                      </a:r>
                      <a:endParaRPr lang="en-US" sz="140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spcBef>
                          <a:spcPts val="0"/>
                        </a:spcBef>
                        <a:spcAft>
                          <a:spcPts val="0"/>
                        </a:spcAft>
                      </a:pPr>
                      <a:r>
                        <a:rPr lang="en-US" sz="1400" dirty="0">
                          <a:latin typeface="Bookman Old Style" pitchFamily="18" charset="0"/>
                          <a:ea typeface="Calibri"/>
                          <a:cs typeface="Times New Roman"/>
                        </a:rPr>
                        <a:t>Specific language is used to state the claim accurately similar to a hypothesis (the essential question).</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400" dirty="0">
                          <a:latin typeface="Bookman Old Style" pitchFamily="18" charset="0"/>
                          <a:ea typeface="Calibri"/>
                          <a:cs typeface="Times New Roman"/>
                        </a:rPr>
                        <a:t>Claim is stated accurately.</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400">
                          <a:latin typeface="Bookman Old Style" pitchFamily="18" charset="0"/>
                          <a:ea typeface="Calibri"/>
                          <a:cs typeface="Times New Roman"/>
                        </a:rPr>
                        <a:t>Claim does not make appropriate connections to the task.</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spcBef>
                          <a:spcPts val="0"/>
                        </a:spcBef>
                        <a:spcAft>
                          <a:spcPts val="0"/>
                        </a:spcAft>
                      </a:pPr>
                      <a:r>
                        <a:rPr lang="en-US" sz="1400" dirty="0">
                          <a:latin typeface="Bookman Old Style" pitchFamily="18" charset="0"/>
                          <a:ea typeface="Calibri"/>
                          <a:cs typeface="Times New Roman"/>
                        </a:rPr>
                        <a:t>Claim is stated incorrectly or not at all.</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2192422">
                <a:tc>
                  <a:txBody>
                    <a:bodyPr/>
                    <a:lstStyle/>
                    <a:p>
                      <a:pPr marL="0" marR="0" algn="ctr">
                        <a:spcBef>
                          <a:spcPts val="0"/>
                        </a:spcBef>
                        <a:spcAft>
                          <a:spcPts val="0"/>
                        </a:spcAft>
                      </a:pPr>
                      <a:r>
                        <a:rPr lang="en-US" sz="1400" b="1" u="sng" dirty="0">
                          <a:latin typeface="Bookman Old Style" pitchFamily="18" charset="0"/>
                          <a:ea typeface="Calibri"/>
                          <a:cs typeface="Times New Roman"/>
                        </a:rPr>
                        <a:t>E</a:t>
                      </a:r>
                      <a:r>
                        <a:rPr lang="en-US" sz="1400" b="1" dirty="0">
                          <a:latin typeface="Bookman Old Style" pitchFamily="18" charset="0"/>
                          <a:ea typeface="Calibri"/>
                          <a:cs typeface="Times New Roman"/>
                        </a:rPr>
                        <a:t>vidence:</a:t>
                      </a:r>
                      <a:endParaRPr lang="en-US" sz="1400" dirty="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spcBef>
                          <a:spcPts val="0"/>
                        </a:spcBef>
                        <a:spcAft>
                          <a:spcPts val="0"/>
                        </a:spcAft>
                      </a:pPr>
                      <a:r>
                        <a:rPr lang="en-US" sz="1400" dirty="0">
                          <a:latin typeface="Bookman Old Style" pitchFamily="18" charset="0"/>
                          <a:ea typeface="Calibri"/>
                          <a:cs typeface="Times New Roman"/>
                        </a:rPr>
                        <a:t>Evidence provided from text, video, experiment, picture, lecture, articles contributes to the overall understanding gives proof and data.</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400" dirty="0">
                          <a:latin typeface="Bookman Old Style" pitchFamily="18" charset="0"/>
                          <a:ea typeface="Calibri"/>
                          <a:cs typeface="Times New Roman"/>
                        </a:rPr>
                        <a:t>Evidence from text, video, experiment, picture, lecture, articles is provided to support the claim.</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400">
                          <a:latin typeface="Bookman Old Style" pitchFamily="18" charset="0"/>
                          <a:ea typeface="Calibri"/>
                          <a:cs typeface="Times New Roman"/>
                        </a:rPr>
                        <a:t>Little evidence is provided to support claim.</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spcBef>
                          <a:spcPts val="0"/>
                        </a:spcBef>
                        <a:spcAft>
                          <a:spcPts val="0"/>
                        </a:spcAft>
                      </a:pPr>
                      <a:r>
                        <a:rPr lang="en-US" sz="1400" dirty="0">
                          <a:latin typeface="Bookman Old Style" pitchFamily="18" charset="0"/>
                          <a:ea typeface="Calibri"/>
                          <a:cs typeface="Times New Roman"/>
                        </a:rPr>
                        <a:t>Evidence is unclear, does not support the claim or is missing.</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644316">
                <a:tc>
                  <a:txBody>
                    <a:bodyPr/>
                    <a:lstStyle/>
                    <a:p>
                      <a:pPr marL="0" marR="0" algn="ctr">
                        <a:spcBef>
                          <a:spcPts val="0"/>
                        </a:spcBef>
                        <a:spcAft>
                          <a:spcPts val="0"/>
                        </a:spcAft>
                      </a:pPr>
                      <a:r>
                        <a:rPr lang="en-US" sz="1400" b="1" u="sng" dirty="0">
                          <a:latin typeface="Bookman Old Style" pitchFamily="18" charset="0"/>
                          <a:ea typeface="Calibri"/>
                          <a:cs typeface="Times New Roman"/>
                        </a:rPr>
                        <a:t>R</a:t>
                      </a:r>
                      <a:r>
                        <a:rPr lang="en-US" sz="1400" b="1" dirty="0">
                          <a:latin typeface="Bookman Old Style" pitchFamily="18" charset="0"/>
                          <a:ea typeface="Calibri"/>
                          <a:cs typeface="Times New Roman"/>
                        </a:rPr>
                        <a:t>easoning:</a:t>
                      </a:r>
                      <a:endParaRPr lang="en-US" sz="1400" dirty="0">
                        <a:latin typeface="Bookman Old Style" pitchFamily="18" charset="0"/>
                        <a:ea typeface="Calibri"/>
                        <a:cs typeface="Times New Roman"/>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spcBef>
                          <a:spcPts val="0"/>
                        </a:spcBef>
                        <a:spcAft>
                          <a:spcPts val="0"/>
                        </a:spcAft>
                      </a:pPr>
                      <a:r>
                        <a:rPr lang="en-US" sz="1400" dirty="0">
                          <a:latin typeface="Bookman Old Style" pitchFamily="18" charset="0"/>
                          <a:ea typeface="Calibri"/>
                          <a:cs typeface="Times New Roman"/>
                        </a:rPr>
                        <a:t>Reasoning supports and justifies the claim; it is the why and </a:t>
                      </a:r>
                      <a:r>
                        <a:rPr lang="en-US" sz="1400" dirty="0" smtClean="0">
                          <a:latin typeface="Bookman Old Style" pitchFamily="18" charset="0"/>
                          <a:ea typeface="Calibri"/>
                          <a:cs typeface="Times New Roman"/>
                        </a:rPr>
                        <a:t>how.</a:t>
                      </a:r>
                      <a:r>
                        <a:rPr lang="en-US" sz="1400" baseline="0" dirty="0" smtClean="0">
                          <a:latin typeface="Bookman Old Style" pitchFamily="18" charset="0"/>
                          <a:ea typeface="Calibri"/>
                          <a:cs typeface="Times New Roman"/>
                        </a:rPr>
                        <a:t> </a:t>
                      </a:r>
                      <a:r>
                        <a:rPr lang="en-US" sz="1400" dirty="0" smtClean="0">
                          <a:latin typeface="Bookman Old Style" pitchFamily="18" charset="0"/>
                          <a:ea typeface="Calibri"/>
                          <a:cs typeface="Times New Roman"/>
                        </a:rPr>
                        <a:t>Claim </a:t>
                      </a:r>
                      <a:r>
                        <a:rPr lang="en-US" sz="1400" dirty="0">
                          <a:latin typeface="Bookman Old Style" pitchFamily="18" charset="0"/>
                          <a:ea typeface="Calibri"/>
                          <a:cs typeface="Times New Roman"/>
                        </a:rPr>
                        <a:t>was clearly researched.</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spcBef>
                          <a:spcPts val="0"/>
                        </a:spcBef>
                        <a:spcAft>
                          <a:spcPts val="0"/>
                        </a:spcAft>
                      </a:pPr>
                      <a:r>
                        <a:rPr lang="en-US" sz="1400" dirty="0">
                          <a:latin typeface="Bookman Old Style" pitchFamily="18" charset="0"/>
                          <a:ea typeface="Calibri"/>
                          <a:cs typeface="Times New Roman"/>
                        </a:rPr>
                        <a:t>Reasoning is included to support the claim.</a:t>
                      </a:r>
                    </a:p>
                    <a:p>
                      <a:pPr marL="0" marR="0">
                        <a:spcBef>
                          <a:spcPts val="0"/>
                        </a:spcBef>
                        <a:spcAft>
                          <a:spcPts val="0"/>
                        </a:spcAft>
                      </a:pPr>
                      <a:r>
                        <a:rPr lang="en-US" sz="1400" dirty="0">
                          <a:latin typeface="Bookman Old Style" pitchFamily="18" charset="0"/>
                          <a:ea typeface="Calibri"/>
                          <a:cs typeface="Times New Roman"/>
                        </a:rPr>
                        <a:t>Claim was researched.</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spcBef>
                          <a:spcPts val="0"/>
                        </a:spcBef>
                        <a:spcAft>
                          <a:spcPts val="0"/>
                        </a:spcAft>
                      </a:pPr>
                      <a:r>
                        <a:rPr lang="en-US" sz="1400" dirty="0">
                          <a:latin typeface="Bookman Old Style" pitchFamily="18" charset="0"/>
                          <a:ea typeface="Calibri"/>
                          <a:cs typeface="Times New Roman"/>
                        </a:rPr>
                        <a:t>Reasoning partially supports the claim.</a:t>
                      </a:r>
                    </a:p>
                    <a:p>
                      <a:pPr marL="0" marR="0">
                        <a:spcBef>
                          <a:spcPts val="0"/>
                        </a:spcBef>
                        <a:spcAft>
                          <a:spcPts val="0"/>
                        </a:spcAft>
                      </a:pPr>
                      <a:r>
                        <a:rPr lang="en-US" sz="1400" dirty="0">
                          <a:latin typeface="Bookman Old Style" pitchFamily="18" charset="0"/>
                          <a:ea typeface="Calibri"/>
                          <a:cs typeface="Times New Roman"/>
                        </a:rPr>
                        <a:t>Claim was only partially researched. </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0" marR="0">
                        <a:spcBef>
                          <a:spcPts val="0"/>
                        </a:spcBef>
                        <a:spcAft>
                          <a:spcPts val="0"/>
                        </a:spcAft>
                      </a:pPr>
                      <a:r>
                        <a:rPr lang="en-US" sz="1400" dirty="0">
                          <a:latin typeface="Bookman Old Style" pitchFamily="18" charset="0"/>
                          <a:ea typeface="Calibri"/>
                          <a:cs typeface="Times New Roman"/>
                        </a:rPr>
                        <a:t>Reasoning does not support the claim or </a:t>
                      </a:r>
                      <a:r>
                        <a:rPr lang="en-US" sz="1400" dirty="0" smtClean="0">
                          <a:latin typeface="Bookman Old Style" pitchFamily="18" charset="0"/>
                          <a:ea typeface="Calibri"/>
                          <a:cs typeface="Times New Roman"/>
                        </a:rPr>
                        <a:t>is</a:t>
                      </a:r>
                      <a:r>
                        <a:rPr lang="en-US" sz="1400" baseline="0" dirty="0" smtClean="0">
                          <a:latin typeface="Bookman Old Style" pitchFamily="18" charset="0"/>
                          <a:ea typeface="Calibri"/>
                          <a:cs typeface="Times New Roman"/>
                        </a:rPr>
                        <a:t> </a:t>
                      </a:r>
                      <a:r>
                        <a:rPr lang="en-US" sz="1400" dirty="0" smtClean="0">
                          <a:latin typeface="Bookman Old Style" pitchFamily="18" charset="0"/>
                          <a:ea typeface="Calibri"/>
                          <a:cs typeface="Times New Roman"/>
                        </a:rPr>
                        <a:t>missing.</a:t>
                      </a:r>
                      <a:r>
                        <a:rPr lang="en-US" sz="1400" baseline="0" dirty="0" smtClean="0">
                          <a:latin typeface="Bookman Old Style" pitchFamily="18" charset="0"/>
                          <a:ea typeface="Calibri"/>
                          <a:cs typeface="Times New Roman"/>
                        </a:rPr>
                        <a:t> </a:t>
                      </a:r>
                      <a:r>
                        <a:rPr lang="en-US" sz="1400" dirty="0" smtClean="0">
                          <a:latin typeface="Bookman Old Style" pitchFamily="18" charset="0"/>
                          <a:ea typeface="Calibri"/>
                          <a:cs typeface="Times New Roman"/>
                        </a:rPr>
                        <a:t>No </a:t>
                      </a:r>
                      <a:r>
                        <a:rPr lang="en-US" sz="1400" dirty="0">
                          <a:latin typeface="Bookman Old Style" pitchFamily="18" charset="0"/>
                          <a:ea typeface="Calibri"/>
                          <a:cs typeface="Times New Roman"/>
                        </a:rPr>
                        <a:t>research was done.</a:t>
                      </a: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76200" y="6400800"/>
            <a:ext cx="8763000" cy="338554"/>
          </a:xfrm>
          <a:prstGeom prst="rect">
            <a:avLst/>
          </a:prstGeom>
        </p:spPr>
        <p:txBody>
          <a:bodyPr wrap="square">
            <a:spAutoFit/>
          </a:bodyPr>
          <a:lstStyle/>
          <a:p>
            <a:pPr algn="ctr"/>
            <a:r>
              <a:rPr lang="en-US" sz="1600" b="1" i="1" dirty="0">
                <a:latin typeface="Bookman Old Style" pitchFamily="18" charset="0"/>
              </a:rPr>
              <a:t>See also page 10 of your planner as a template to help your write your C.E.R.</a:t>
            </a:r>
            <a:endParaRPr lang="en-US" sz="1600" b="1" dirty="0">
              <a:latin typeface="Bookman Old Style" pitchFamily="18" charset="0"/>
            </a:endParaRPr>
          </a:p>
        </p:txBody>
      </p:sp>
      <p:sp>
        <p:nvSpPr>
          <p:cNvPr id="5" name="Slide Number Placeholder 4"/>
          <p:cNvSpPr>
            <a:spLocks noGrp="1"/>
          </p:cNvSpPr>
          <p:nvPr>
            <p:ph type="sldNum" sz="quarter" idx="12"/>
          </p:nvPr>
        </p:nvSpPr>
        <p:spPr/>
        <p:txBody>
          <a:bodyPr/>
          <a:lstStyle/>
          <a:p>
            <a:fld id="{1DC0FDEB-F15E-4489-B711-3291AA3EDFE9}" type="slidenum">
              <a:rPr lang="en-US" smtClean="0"/>
              <a:pPr/>
              <a:t>24</a:t>
            </a:fld>
            <a:endParaRPr lang="en-US" dirty="0"/>
          </a:p>
        </p:txBody>
      </p:sp>
      <p:pic>
        <p:nvPicPr>
          <p:cNvPr id="8" name="Picture 7" descr="smiley-face-clip-art-thumbs-up-thumbs-down-smiley.png"/>
          <p:cNvPicPr>
            <a:picLocks noChangeAspect="1"/>
          </p:cNvPicPr>
          <p:nvPr/>
        </p:nvPicPr>
        <p:blipFill>
          <a:blip r:embed="rId2" cstate="print"/>
          <a:stretch>
            <a:fillRect/>
          </a:stretch>
        </p:blipFill>
        <p:spPr>
          <a:xfrm>
            <a:off x="7620000" y="5562600"/>
            <a:ext cx="762000" cy="719138"/>
          </a:xfrm>
          <a:prstGeom prst="rect">
            <a:avLst/>
          </a:prstGeom>
        </p:spPr>
      </p:pic>
      <p:pic>
        <p:nvPicPr>
          <p:cNvPr id="9" name="Picture 8" descr="smiley-face-clip-art-thumbs-up-thumbs-down-smiley.png"/>
          <p:cNvPicPr>
            <a:picLocks noChangeAspect="1"/>
          </p:cNvPicPr>
          <p:nvPr/>
        </p:nvPicPr>
        <p:blipFill>
          <a:blip r:embed="rId2" cstate="print"/>
          <a:stretch>
            <a:fillRect/>
          </a:stretch>
        </p:blipFill>
        <p:spPr>
          <a:xfrm>
            <a:off x="7543800" y="3581400"/>
            <a:ext cx="762000" cy="719138"/>
          </a:xfrm>
          <a:prstGeom prst="rect">
            <a:avLst/>
          </a:prstGeom>
        </p:spPr>
      </p:pic>
      <p:pic>
        <p:nvPicPr>
          <p:cNvPr id="10" name="Picture 9" descr="smiley-face-clip-art-thumbs-up-thumbs-down-smiley.png"/>
          <p:cNvPicPr>
            <a:picLocks noChangeAspect="1"/>
          </p:cNvPicPr>
          <p:nvPr/>
        </p:nvPicPr>
        <p:blipFill>
          <a:blip r:embed="rId2" cstate="print"/>
          <a:stretch>
            <a:fillRect/>
          </a:stretch>
        </p:blipFill>
        <p:spPr>
          <a:xfrm>
            <a:off x="7543800" y="1600200"/>
            <a:ext cx="762000" cy="719138"/>
          </a:xfrm>
          <a:prstGeom prst="rect">
            <a:avLst/>
          </a:prstGeom>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C0FDEB-F15E-4489-B711-3291AA3EDFE9}" type="slidenum">
              <a:rPr lang="en-US" smtClean="0"/>
              <a:pPr/>
              <a:t>25</a:t>
            </a:fld>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90800"/>
            <a:ext cx="9144000" cy="2057400"/>
          </a:xfrm>
        </p:spPr>
        <p:txBody>
          <a:bodyPr>
            <a:normAutofit fontScale="90000"/>
          </a:bodyPr>
          <a:lstStyle/>
          <a:p>
            <a:pPr lvl="0"/>
            <a:r>
              <a:rPr lang="en-US" dirty="0" smtClean="0">
                <a:latin typeface="Bookman Old Style" pitchFamily="18" charset="0"/>
              </a:rPr>
              <a:t>1. Do </a:t>
            </a:r>
            <a:r>
              <a:rPr lang="en-US" dirty="0">
                <a:latin typeface="Bookman Old Style" pitchFamily="18" charset="0"/>
              </a:rPr>
              <a:t>you have a heading? (this means right corner, aligned, full name, date, </a:t>
            </a:r>
            <a:r>
              <a:rPr lang="en-US" dirty="0" smtClean="0">
                <a:latin typeface="Bookman Old Style" pitchFamily="18" charset="0"/>
              </a:rPr>
              <a:t>subject, block </a:t>
            </a:r>
            <a:r>
              <a:rPr lang="en-US" dirty="0">
                <a:latin typeface="Bookman Old Style" pitchFamily="18" charset="0"/>
              </a:rPr>
              <a:t>and </a:t>
            </a:r>
            <a:r>
              <a:rPr lang="en-US" dirty="0" smtClean="0">
                <a:latin typeface="Bookman Old Style" pitchFamily="18" charset="0"/>
              </a:rPr>
              <a:t>my name) </a:t>
            </a:r>
            <a:r>
              <a:rPr lang="en-US" dirty="0">
                <a:latin typeface="Bookman Old Style" pitchFamily="18" charset="0"/>
              </a:rPr>
              <a:t>This is the </a:t>
            </a:r>
            <a:r>
              <a:rPr lang="en-US" b="1" dirty="0">
                <a:latin typeface="Bookman Old Style" pitchFamily="18" charset="0"/>
              </a:rPr>
              <a:t>ONLY</a:t>
            </a:r>
            <a:r>
              <a:rPr lang="en-US" dirty="0">
                <a:latin typeface="Bookman Old Style" pitchFamily="18" charset="0"/>
              </a:rPr>
              <a:t> part of your C.E.R. that is single spaced!</a:t>
            </a:r>
            <a:r>
              <a:rPr lang="en-US" dirty="0"/>
              <a:t/>
            </a:r>
            <a:br>
              <a:rPr lang="en-US" dirty="0"/>
            </a:br>
            <a:endParaRPr lang="en-US" dirty="0"/>
          </a:p>
        </p:txBody>
      </p:sp>
      <p:sp>
        <p:nvSpPr>
          <p:cNvPr id="3" name="TextBox 2"/>
          <p:cNvSpPr txBox="1"/>
          <p:nvPr/>
        </p:nvSpPr>
        <p:spPr>
          <a:xfrm>
            <a:off x="6477000" y="152400"/>
            <a:ext cx="2667000" cy="1200329"/>
          </a:xfrm>
          <a:prstGeom prst="rect">
            <a:avLst/>
          </a:prstGeom>
          <a:noFill/>
        </p:spPr>
        <p:txBody>
          <a:bodyPr wrap="square" rtlCol="0">
            <a:spAutoFit/>
          </a:bodyPr>
          <a:lstStyle/>
          <a:p>
            <a:r>
              <a:rPr lang="en-US" b="1" dirty="0" err="1" smtClean="0">
                <a:solidFill>
                  <a:srgbClr val="FF0000"/>
                </a:solidFill>
              </a:rPr>
              <a:t>Aubrie</a:t>
            </a:r>
            <a:r>
              <a:rPr lang="en-US" b="1" dirty="0" smtClean="0">
                <a:solidFill>
                  <a:srgbClr val="FF0000"/>
                </a:solidFill>
              </a:rPr>
              <a:t> Morgan</a:t>
            </a:r>
          </a:p>
          <a:p>
            <a:r>
              <a:rPr lang="en-US" b="1" dirty="0" smtClean="0">
                <a:solidFill>
                  <a:srgbClr val="FF0000"/>
                </a:solidFill>
              </a:rPr>
              <a:t>November 8</a:t>
            </a:r>
            <a:r>
              <a:rPr lang="en-US" b="1" baseline="30000" dirty="0" smtClean="0">
                <a:solidFill>
                  <a:srgbClr val="FF0000"/>
                </a:solidFill>
              </a:rPr>
              <a:t>th</a:t>
            </a:r>
            <a:r>
              <a:rPr lang="en-US" b="1" dirty="0" smtClean="0">
                <a:solidFill>
                  <a:srgbClr val="FF0000"/>
                </a:solidFill>
              </a:rPr>
              <a:t>, 2018</a:t>
            </a:r>
          </a:p>
          <a:p>
            <a:r>
              <a:rPr lang="en-US" b="1" dirty="0" smtClean="0">
                <a:solidFill>
                  <a:srgbClr val="FF0000"/>
                </a:solidFill>
              </a:rPr>
              <a:t>Science/Block #2</a:t>
            </a:r>
          </a:p>
          <a:p>
            <a:r>
              <a:rPr lang="en-US" b="1" dirty="0" smtClean="0">
                <a:solidFill>
                  <a:srgbClr val="FF0000"/>
                </a:solidFill>
              </a:rPr>
              <a:t>Kerr</a:t>
            </a:r>
            <a:endParaRPr lang="en-US" b="1" dirty="0">
              <a:solidFill>
                <a:srgbClr val="FF0000"/>
              </a:solidFill>
            </a:endParaRPr>
          </a:p>
        </p:txBody>
      </p:sp>
      <p:sp>
        <p:nvSpPr>
          <p:cNvPr id="4" name="Slide Number Placeholder 3"/>
          <p:cNvSpPr>
            <a:spLocks noGrp="1"/>
          </p:cNvSpPr>
          <p:nvPr>
            <p:ph type="sldNum" sz="quarter" idx="12"/>
          </p:nvPr>
        </p:nvSpPr>
        <p:spPr/>
        <p:txBody>
          <a:bodyPr/>
          <a:lstStyle/>
          <a:p>
            <a:fld id="{1DC0FDEB-F15E-4489-B711-3291AA3EDFE9}" type="slidenum">
              <a:rPr lang="en-US" smtClean="0"/>
              <a:pPr/>
              <a:t>3</a:t>
            </a:fld>
            <a:endParaRPr lang="en-US"/>
          </a:p>
        </p:txBody>
      </p:sp>
      <p:cxnSp>
        <p:nvCxnSpPr>
          <p:cNvPr id="6" name="Straight Arrow Connector 5"/>
          <p:cNvCxnSpPr/>
          <p:nvPr/>
        </p:nvCxnSpPr>
        <p:spPr>
          <a:xfrm>
            <a:off x="1676400" y="609600"/>
            <a:ext cx="43434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1000"/>
            <a:ext cx="9144000" cy="1143000"/>
          </a:xfrm>
        </p:spPr>
        <p:txBody>
          <a:bodyPr>
            <a:normAutofit fontScale="90000"/>
          </a:bodyPr>
          <a:lstStyle/>
          <a:p>
            <a:pPr lvl="0"/>
            <a:r>
              <a:rPr lang="en-US" dirty="0" smtClean="0">
                <a:latin typeface="Bookman Old Style" pitchFamily="18" charset="0"/>
              </a:rPr>
              <a:t>2. Do </a:t>
            </a:r>
            <a:r>
              <a:rPr lang="en-US" dirty="0">
                <a:latin typeface="Bookman Old Style" pitchFamily="18" charset="0"/>
              </a:rPr>
              <a:t>you have a </a:t>
            </a:r>
            <a:r>
              <a:rPr lang="en-US" dirty="0" smtClean="0">
                <a:latin typeface="Bookman Old Style" pitchFamily="18" charset="0"/>
              </a:rPr>
              <a:t>title, capitalized, center aligned &amp; is </a:t>
            </a:r>
            <a:r>
              <a:rPr lang="en-US" dirty="0">
                <a:latin typeface="Bookman Old Style" pitchFamily="18" charset="0"/>
              </a:rPr>
              <a:t>it </a:t>
            </a:r>
            <a:r>
              <a:rPr lang="en-US" b="1" dirty="0">
                <a:latin typeface="Bookman Old Style" pitchFamily="18" charset="0"/>
              </a:rPr>
              <a:t>bolded</a:t>
            </a:r>
            <a:r>
              <a:rPr lang="en-US" dirty="0">
                <a:latin typeface="Bookman Old Style" pitchFamily="18" charset="0"/>
              </a:rPr>
              <a:t>? (your title is </a:t>
            </a:r>
            <a:r>
              <a:rPr lang="en-US" b="1" dirty="0" smtClean="0">
                <a:latin typeface="Bookman Old Style" pitchFamily="18" charset="0"/>
              </a:rPr>
              <a:t>NOT</a:t>
            </a:r>
            <a:r>
              <a:rPr lang="en-US" dirty="0" smtClean="0">
                <a:latin typeface="Bookman Old Style" pitchFamily="18" charset="0"/>
              </a:rPr>
              <a:t> </a:t>
            </a:r>
            <a:r>
              <a:rPr lang="en-US" dirty="0">
                <a:latin typeface="Bookman Old Style" pitchFamily="18" charset="0"/>
              </a:rPr>
              <a:t>C.E.R.) Be </a:t>
            </a:r>
            <a:r>
              <a:rPr lang="en-US" dirty="0" smtClean="0">
                <a:latin typeface="Bookman Old Style" pitchFamily="18" charset="0"/>
              </a:rPr>
              <a:t>creative!</a:t>
            </a:r>
            <a:r>
              <a:rPr lang="en-US" dirty="0"/>
              <a:t/>
            </a:r>
            <a:br>
              <a:rPr lang="en-US" dirty="0"/>
            </a:br>
            <a:endParaRPr lang="en-US" dirty="0"/>
          </a:p>
        </p:txBody>
      </p:sp>
      <p:sp>
        <p:nvSpPr>
          <p:cNvPr id="3" name="TextBox 2"/>
          <p:cNvSpPr txBox="1"/>
          <p:nvPr/>
        </p:nvSpPr>
        <p:spPr>
          <a:xfrm>
            <a:off x="1295400" y="838200"/>
            <a:ext cx="6781800" cy="523220"/>
          </a:xfrm>
          <a:prstGeom prst="rect">
            <a:avLst/>
          </a:prstGeom>
          <a:noFill/>
        </p:spPr>
        <p:txBody>
          <a:bodyPr wrap="square" rtlCol="0">
            <a:spAutoFit/>
          </a:bodyPr>
          <a:lstStyle/>
          <a:p>
            <a:pPr algn="ctr"/>
            <a:r>
              <a:rPr lang="en-US" sz="2800" b="1" dirty="0" smtClean="0"/>
              <a:t>Invasive Species of the Great Lakes Region</a:t>
            </a:r>
            <a:endParaRPr lang="en-US" sz="2800" b="1" dirty="0"/>
          </a:p>
        </p:txBody>
      </p:sp>
      <p:sp>
        <p:nvSpPr>
          <p:cNvPr id="5" name="TextBox 4"/>
          <p:cNvSpPr txBox="1"/>
          <p:nvPr/>
        </p:nvSpPr>
        <p:spPr>
          <a:xfrm>
            <a:off x="3124200" y="1981200"/>
            <a:ext cx="2819400" cy="523220"/>
          </a:xfrm>
          <a:prstGeom prst="rect">
            <a:avLst/>
          </a:prstGeom>
          <a:noFill/>
        </p:spPr>
        <p:txBody>
          <a:bodyPr wrap="square" rtlCol="0">
            <a:spAutoFit/>
          </a:bodyPr>
          <a:lstStyle/>
          <a:p>
            <a:pPr algn="ctr"/>
            <a:r>
              <a:rPr lang="en-US" sz="2800" b="1" dirty="0" smtClean="0"/>
              <a:t>My C.E.R.</a:t>
            </a:r>
            <a:endParaRPr lang="en-US" sz="2800" b="1" dirty="0"/>
          </a:p>
        </p:txBody>
      </p:sp>
      <p:pic>
        <p:nvPicPr>
          <p:cNvPr id="6" name="Picture 5" descr="red circle.gif"/>
          <p:cNvPicPr>
            <a:picLocks noChangeAspect="1"/>
          </p:cNvPicPr>
          <p:nvPr/>
        </p:nvPicPr>
        <p:blipFill>
          <a:blip r:embed="rId2" cstate="print"/>
          <a:stretch>
            <a:fillRect/>
          </a:stretch>
        </p:blipFill>
        <p:spPr>
          <a:xfrm>
            <a:off x="3505200" y="1295400"/>
            <a:ext cx="2133600" cy="2133600"/>
          </a:xfrm>
          <a:prstGeom prst="rect">
            <a:avLst/>
          </a:prstGeom>
        </p:spPr>
      </p:pic>
      <p:pic>
        <p:nvPicPr>
          <p:cNvPr id="8" name="Picture 7" descr="Thumbs-up-clipart-3.png"/>
          <p:cNvPicPr>
            <a:picLocks noChangeAspect="1"/>
          </p:cNvPicPr>
          <p:nvPr/>
        </p:nvPicPr>
        <p:blipFill>
          <a:blip r:embed="rId3" cstate="print"/>
          <a:stretch>
            <a:fillRect/>
          </a:stretch>
        </p:blipFill>
        <p:spPr>
          <a:xfrm>
            <a:off x="7391400" y="1066800"/>
            <a:ext cx="1364701" cy="1295400"/>
          </a:xfrm>
          <a:prstGeom prst="rect">
            <a:avLst/>
          </a:prstGeom>
        </p:spPr>
      </p:pic>
      <p:sp>
        <p:nvSpPr>
          <p:cNvPr id="9" name="Slide Number Placeholder 8"/>
          <p:cNvSpPr>
            <a:spLocks noGrp="1"/>
          </p:cNvSpPr>
          <p:nvPr>
            <p:ph type="sldNum" sz="quarter" idx="12"/>
          </p:nvPr>
        </p:nvSpPr>
        <p:spPr/>
        <p:txBody>
          <a:bodyPr/>
          <a:lstStyle/>
          <a:p>
            <a:fld id="{1DC0FDEB-F15E-4489-B711-3291AA3EDFE9}" type="slidenum">
              <a:rPr lang="en-US" smtClean="0"/>
              <a:pPr/>
              <a:t>4</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44000" cy="1143000"/>
          </a:xfrm>
        </p:spPr>
        <p:txBody>
          <a:bodyPr>
            <a:normAutofit fontScale="90000"/>
          </a:bodyPr>
          <a:lstStyle/>
          <a:p>
            <a:pPr lvl="0"/>
            <a:r>
              <a:rPr lang="en-US" dirty="0" smtClean="0">
                <a:latin typeface="Bookman Old Style" pitchFamily="18" charset="0"/>
              </a:rPr>
              <a:t>3. Is </a:t>
            </a:r>
            <a:r>
              <a:rPr lang="en-US" dirty="0">
                <a:latin typeface="Bookman Old Style" pitchFamily="18" charset="0"/>
              </a:rPr>
              <a:t>your paper typed? Double spaced with a 10-14 inch font (</a:t>
            </a:r>
            <a:r>
              <a:rPr lang="en-US" dirty="0">
                <a:latin typeface="Times New Roman" pitchFamily="18" charset="0"/>
                <a:cs typeface="Times New Roman" pitchFamily="18" charset="0"/>
              </a:rPr>
              <a:t>Times New </a:t>
            </a:r>
            <a:r>
              <a:rPr lang="en-US" dirty="0" smtClean="0">
                <a:latin typeface="Times New Roman" pitchFamily="18" charset="0"/>
                <a:cs typeface="Times New Roman" pitchFamily="18" charset="0"/>
              </a:rPr>
              <a:t>Roman</a:t>
            </a:r>
            <a:r>
              <a:rPr lang="en-US" dirty="0" smtClean="0">
                <a:latin typeface="Bookman Old Style" pitchFamily="18" charset="0"/>
              </a:rPr>
              <a:t>, </a:t>
            </a:r>
            <a:r>
              <a:rPr lang="en-US" dirty="0" smtClean="0">
                <a:latin typeface="Arial" pitchFamily="34" charset="0"/>
                <a:cs typeface="Arial" pitchFamily="34" charset="0"/>
              </a:rPr>
              <a:t>Arial</a:t>
            </a:r>
            <a:r>
              <a:rPr lang="en-US" dirty="0" smtClean="0">
                <a:latin typeface="Bookman Old Style" pitchFamily="18" charset="0"/>
              </a:rPr>
              <a:t> or </a:t>
            </a:r>
            <a:r>
              <a:rPr lang="en-US" dirty="0"/>
              <a:t>Calibri</a:t>
            </a:r>
            <a:r>
              <a:rPr lang="en-US" dirty="0">
                <a:latin typeface="Bookman Old Style" pitchFamily="18" charset="0"/>
              </a:rPr>
              <a:t>)? </a:t>
            </a: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No </a:t>
            </a:r>
            <a:r>
              <a:rPr lang="en-US" dirty="0">
                <a:latin typeface="Bookman Old Style" pitchFamily="18" charset="0"/>
              </a:rPr>
              <a:t>fancy fonts.</a:t>
            </a:r>
            <a:r>
              <a:rPr lang="en-US" dirty="0"/>
              <a:t/>
            </a:r>
            <a:br>
              <a:rPr lang="en-US" dirty="0"/>
            </a:br>
            <a:endParaRPr lang="en-US" dirty="0"/>
          </a:p>
        </p:txBody>
      </p:sp>
      <p:sp>
        <p:nvSpPr>
          <p:cNvPr id="3" name="TextBox 2"/>
          <p:cNvSpPr txBox="1"/>
          <p:nvPr/>
        </p:nvSpPr>
        <p:spPr>
          <a:xfrm>
            <a:off x="0" y="2971800"/>
            <a:ext cx="8839200" cy="738664"/>
          </a:xfrm>
          <a:prstGeom prst="rect">
            <a:avLst/>
          </a:prstGeom>
          <a:noFill/>
        </p:spPr>
        <p:txBody>
          <a:bodyPr wrap="square" rtlCol="0">
            <a:spAutoFit/>
          </a:bodyPr>
          <a:lstStyle/>
          <a:p>
            <a:r>
              <a:rPr lang="en-US" sz="1400" dirty="0" smtClean="0"/>
              <a:t>My claim is that I believe that in the Great Lakes Region pollution is an ongoing issue because the water, air and soil is</a:t>
            </a:r>
          </a:p>
          <a:p>
            <a:endParaRPr lang="en-US" sz="1400" dirty="0"/>
          </a:p>
          <a:p>
            <a:r>
              <a:rPr lang="en-US" sz="1400" dirty="0" smtClean="0"/>
              <a:t>becoming more and more toxic every year causing people to have poorer health. </a:t>
            </a:r>
            <a:endParaRPr lang="en-US" sz="1400" dirty="0"/>
          </a:p>
        </p:txBody>
      </p:sp>
      <p:sp>
        <p:nvSpPr>
          <p:cNvPr id="4" name="TextBox 3"/>
          <p:cNvSpPr txBox="1"/>
          <p:nvPr/>
        </p:nvSpPr>
        <p:spPr>
          <a:xfrm>
            <a:off x="76200" y="5257800"/>
            <a:ext cx="8839200" cy="738664"/>
          </a:xfrm>
          <a:prstGeom prst="rect">
            <a:avLst/>
          </a:prstGeom>
          <a:noFill/>
        </p:spPr>
        <p:txBody>
          <a:bodyPr wrap="square" rtlCol="0">
            <a:spAutoFit/>
          </a:bodyPr>
          <a:lstStyle/>
          <a:p>
            <a:r>
              <a:rPr lang="en-US" sz="1400" dirty="0" smtClean="0">
                <a:latin typeface="Algerian" pitchFamily="82" charset="0"/>
              </a:rPr>
              <a:t>My claim is that I believe that in the Great Lakes Region pollution is an ongoing issue because the water, air and soil is becoming more and more toxic every year causing people to have poorer health. </a:t>
            </a:r>
            <a:endParaRPr lang="en-US" sz="1400" dirty="0">
              <a:latin typeface="Algerian" pitchFamily="82" charset="0"/>
            </a:endParaRPr>
          </a:p>
        </p:txBody>
      </p:sp>
      <p:pic>
        <p:nvPicPr>
          <p:cNvPr id="5" name="Picture 4" descr="red circle.gif"/>
          <p:cNvPicPr>
            <a:picLocks noChangeAspect="1"/>
          </p:cNvPicPr>
          <p:nvPr/>
        </p:nvPicPr>
        <p:blipFill>
          <a:blip r:embed="rId2" cstate="print"/>
          <a:stretch>
            <a:fillRect/>
          </a:stretch>
        </p:blipFill>
        <p:spPr>
          <a:xfrm>
            <a:off x="3352800" y="4495800"/>
            <a:ext cx="2362200" cy="2362200"/>
          </a:xfrm>
          <a:prstGeom prst="rect">
            <a:avLst/>
          </a:prstGeom>
        </p:spPr>
      </p:pic>
      <p:pic>
        <p:nvPicPr>
          <p:cNvPr id="6" name="Picture 5" descr="Thumbs-up-clipart-3.png"/>
          <p:cNvPicPr>
            <a:picLocks noChangeAspect="1"/>
          </p:cNvPicPr>
          <p:nvPr/>
        </p:nvPicPr>
        <p:blipFill>
          <a:blip r:embed="rId3" cstate="print"/>
          <a:stretch>
            <a:fillRect/>
          </a:stretch>
        </p:blipFill>
        <p:spPr>
          <a:xfrm>
            <a:off x="6400800" y="3276600"/>
            <a:ext cx="1605531" cy="1524000"/>
          </a:xfrm>
          <a:prstGeom prst="rect">
            <a:avLst/>
          </a:prstGeom>
        </p:spPr>
      </p:pic>
      <p:sp>
        <p:nvSpPr>
          <p:cNvPr id="7" name="Slide Number Placeholder 6"/>
          <p:cNvSpPr>
            <a:spLocks noGrp="1"/>
          </p:cNvSpPr>
          <p:nvPr>
            <p:ph type="sldNum" sz="quarter" idx="12"/>
          </p:nvPr>
        </p:nvSpPr>
        <p:spPr/>
        <p:txBody>
          <a:bodyPr/>
          <a:lstStyle/>
          <a:p>
            <a:fld id="{1DC0FDEB-F15E-4489-B711-3291AA3EDFE9}" type="slidenum">
              <a:rPr lang="en-US" smtClean="0"/>
              <a:pPr/>
              <a:t>5</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514600"/>
            <a:ext cx="9067800" cy="1905000"/>
          </a:xfrm>
        </p:spPr>
        <p:txBody>
          <a:bodyPr>
            <a:normAutofit fontScale="90000"/>
          </a:bodyPr>
          <a:lstStyle/>
          <a:p>
            <a:pPr lvl="0"/>
            <a:r>
              <a:rPr lang="en-US" dirty="0" smtClean="0">
                <a:latin typeface="Bookman Old Style" pitchFamily="18" charset="0"/>
              </a:rPr>
              <a:t>4. I </a:t>
            </a:r>
            <a:r>
              <a:rPr lang="en-US" dirty="0">
                <a:latin typeface="Bookman Old Style" pitchFamily="18" charset="0"/>
              </a:rPr>
              <a:t>do </a:t>
            </a:r>
            <a:r>
              <a:rPr lang="en-US" b="1" dirty="0">
                <a:latin typeface="Bookman Old Style" pitchFamily="18" charset="0"/>
              </a:rPr>
              <a:t>NOT</a:t>
            </a:r>
            <a:r>
              <a:rPr lang="en-US" dirty="0">
                <a:latin typeface="Bookman Old Style" pitchFamily="18" charset="0"/>
              </a:rPr>
              <a:t> like when you have huge </a:t>
            </a:r>
            <a:r>
              <a:rPr lang="en-US" dirty="0" smtClean="0">
                <a:latin typeface="Bookman Old Style" pitchFamily="18" charset="0"/>
              </a:rPr>
              <a:t>gaps</a:t>
            </a:r>
            <a:br>
              <a:rPr lang="en-US" dirty="0" smtClean="0">
                <a:latin typeface="Bookman Old Style" pitchFamily="18" charset="0"/>
              </a:rPr>
            </a:br>
            <a:r>
              <a:rPr lang="en-US" dirty="0">
                <a:latin typeface="Bookman Old Style" pitchFamily="18" charset="0"/>
              </a:rPr>
              <a:t/>
            </a:r>
            <a:br>
              <a:rPr lang="en-US" dirty="0">
                <a:latin typeface="Bookman Old Style" pitchFamily="18" charset="0"/>
              </a:rPr>
            </a:b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 </a:t>
            </a:r>
            <a:r>
              <a:rPr lang="en-US" dirty="0">
                <a:latin typeface="Bookman Old Style" pitchFamily="18" charset="0"/>
              </a:rPr>
              <a:t>between the heading, the title and your paragraphs, the space needs to be consistent.  </a:t>
            </a:r>
            <a:r>
              <a:rPr lang="en-US" dirty="0" smtClean="0">
                <a:latin typeface="Bookman Old Style" pitchFamily="18" charset="0"/>
              </a:rPr>
              <a:t/>
            </a:r>
            <a:br>
              <a:rPr lang="en-US" dirty="0" smtClean="0">
                <a:latin typeface="Bookman Old Style" pitchFamily="18" charset="0"/>
              </a:rPr>
            </a:br>
            <a:r>
              <a:rPr lang="en-US" dirty="0">
                <a:latin typeface="Bookman Old Style" pitchFamily="18" charset="0"/>
              </a:rPr>
              <a:t/>
            </a:r>
            <a:br>
              <a:rPr lang="en-US" dirty="0">
                <a:latin typeface="Bookman Old Style" pitchFamily="18" charset="0"/>
              </a:rPr>
            </a:br>
            <a:r>
              <a:rPr lang="en-US" dirty="0" smtClean="0">
                <a:latin typeface="Bookman Old Style" pitchFamily="18" charset="0"/>
              </a:rPr>
              <a:t/>
            </a:r>
            <a:br>
              <a:rPr lang="en-US" dirty="0" smtClean="0">
                <a:latin typeface="Bookman Old Style" pitchFamily="18" charset="0"/>
              </a:rPr>
            </a:br>
            <a:r>
              <a:rPr lang="en-US" dirty="0" smtClean="0">
                <a:latin typeface="Bookman Old Style" pitchFamily="18" charset="0"/>
              </a:rPr>
              <a:t>Did </a:t>
            </a:r>
            <a:r>
              <a:rPr lang="en-US" dirty="0">
                <a:latin typeface="Bookman Old Style" pitchFamily="18" charset="0"/>
              </a:rPr>
              <a:t>you check for that?</a:t>
            </a:r>
            <a:r>
              <a:rPr lang="en-US" dirty="0"/>
              <a:t> </a:t>
            </a:r>
            <a:br>
              <a:rPr lang="en-US" dirty="0"/>
            </a:br>
            <a:endParaRPr lang="en-US" dirty="0"/>
          </a:p>
        </p:txBody>
      </p:sp>
      <p:cxnSp>
        <p:nvCxnSpPr>
          <p:cNvPr id="4" name="Straight Arrow Connector 3"/>
          <p:cNvCxnSpPr/>
          <p:nvPr/>
        </p:nvCxnSpPr>
        <p:spPr>
          <a:xfrm flipV="1">
            <a:off x="4495800" y="1524000"/>
            <a:ext cx="0" cy="838200"/>
          </a:xfrm>
          <a:prstGeom prst="straightConnector1">
            <a:avLst/>
          </a:prstGeom>
          <a:ln w="22225">
            <a:headEnd type="arrow"/>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572000" y="4648200"/>
            <a:ext cx="0" cy="838200"/>
          </a:xfrm>
          <a:prstGeom prst="straightConnector1">
            <a:avLst/>
          </a:prstGeom>
          <a:ln w="22225">
            <a:headEnd type="arrow"/>
            <a:tailEnd type="arrow"/>
          </a:ln>
        </p:spPr>
        <p:style>
          <a:lnRef idx="1">
            <a:schemeClr val="accent1"/>
          </a:lnRef>
          <a:fillRef idx="0">
            <a:schemeClr val="accent1"/>
          </a:fillRef>
          <a:effectRef idx="0">
            <a:schemeClr val="accent1"/>
          </a:effectRef>
          <a:fontRef idx="minor">
            <a:schemeClr val="tx1"/>
          </a:fontRef>
        </p:style>
      </p:cxnSp>
      <p:pic>
        <p:nvPicPr>
          <p:cNvPr id="6" name="Picture 5" descr="red circle.gif"/>
          <p:cNvPicPr>
            <a:picLocks noChangeAspect="1"/>
          </p:cNvPicPr>
          <p:nvPr/>
        </p:nvPicPr>
        <p:blipFill>
          <a:blip r:embed="rId2" cstate="print"/>
          <a:stretch>
            <a:fillRect/>
          </a:stretch>
        </p:blipFill>
        <p:spPr>
          <a:xfrm>
            <a:off x="1143000" y="0"/>
            <a:ext cx="6858000" cy="6858000"/>
          </a:xfrm>
          <a:prstGeom prst="rect">
            <a:avLst/>
          </a:prstGeom>
        </p:spPr>
      </p:pic>
      <p:sp>
        <p:nvSpPr>
          <p:cNvPr id="7" name="Slide Number Placeholder 6"/>
          <p:cNvSpPr>
            <a:spLocks noGrp="1"/>
          </p:cNvSpPr>
          <p:nvPr>
            <p:ph type="sldNum" sz="quarter" idx="12"/>
          </p:nvPr>
        </p:nvSpPr>
        <p:spPr/>
        <p:txBody>
          <a:bodyPr/>
          <a:lstStyle/>
          <a:p>
            <a:fld id="{1DC0FDEB-F15E-4489-B711-3291AA3EDFE9}" type="slidenum">
              <a:rPr lang="en-US" smtClean="0"/>
              <a:pPr/>
              <a:t>6</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7620000" cy="1295400"/>
          </a:xfrm>
        </p:spPr>
        <p:txBody>
          <a:bodyPr>
            <a:normAutofit fontScale="90000"/>
          </a:bodyPr>
          <a:lstStyle/>
          <a:p>
            <a:pPr lvl="0" algn="l"/>
            <a:r>
              <a:rPr lang="en-US" dirty="0" smtClean="0">
                <a:latin typeface="Bookman Old Style" pitchFamily="18" charset="0"/>
              </a:rPr>
              <a:t>	5. Is </a:t>
            </a:r>
            <a:r>
              <a:rPr lang="en-US" dirty="0">
                <a:latin typeface="Bookman Old Style" pitchFamily="18" charset="0"/>
              </a:rPr>
              <a:t>there at least at minimum </a:t>
            </a:r>
            <a:r>
              <a:rPr lang="en-US" dirty="0" smtClean="0">
                <a:latin typeface="Bookman Old Style" pitchFamily="18" charset="0"/>
              </a:rPr>
              <a:t>three </a:t>
            </a:r>
            <a:r>
              <a:rPr lang="en-US" dirty="0">
                <a:latin typeface="Bookman Old Style" pitchFamily="18" charset="0"/>
              </a:rPr>
              <a:t>paragraphs throughout your C.E.R.? Are they indented and aligned?</a:t>
            </a:r>
            <a:r>
              <a:rPr lang="en-US" dirty="0"/>
              <a:t/>
            </a:r>
            <a:br>
              <a:rPr lang="en-US" dirty="0"/>
            </a:br>
            <a:endParaRPr lang="en-US" dirty="0"/>
          </a:p>
        </p:txBody>
      </p:sp>
      <p:cxnSp>
        <p:nvCxnSpPr>
          <p:cNvPr id="4" name="Straight Arrow Connector 3"/>
          <p:cNvCxnSpPr/>
          <p:nvPr/>
        </p:nvCxnSpPr>
        <p:spPr>
          <a:xfrm>
            <a:off x="152400" y="1676400"/>
            <a:ext cx="762000"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pic>
        <p:nvPicPr>
          <p:cNvPr id="5" name="Picture 4" descr="Thumbs-up-clipart-3.png"/>
          <p:cNvPicPr>
            <a:picLocks noChangeAspect="1"/>
          </p:cNvPicPr>
          <p:nvPr/>
        </p:nvPicPr>
        <p:blipFill>
          <a:blip r:embed="rId2" cstate="print"/>
          <a:stretch>
            <a:fillRect/>
          </a:stretch>
        </p:blipFill>
        <p:spPr>
          <a:xfrm>
            <a:off x="3124200" y="3581400"/>
            <a:ext cx="2809679" cy="2667000"/>
          </a:xfrm>
          <a:prstGeom prst="rect">
            <a:avLst/>
          </a:prstGeom>
        </p:spPr>
      </p:pic>
      <p:sp>
        <p:nvSpPr>
          <p:cNvPr id="6" name="Slide Number Placeholder 5"/>
          <p:cNvSpPr>
            <a:spLocks noGrp="1"/>
          </p:cNvSpPr>
          <p:nvPr>
            <p:ph type="sldNum" sz="quarter" idx="12"/>
          </p:nvPr>
        </p:nvSpPr>
        <p:spPr/>
        <p:txBody>
          <a:bodyPr/>
          <a:lstStyle/>
          <a:p>
            <a:fld id="{1DC0FDEB-F15E-4489-B711-3291AA3EDFE9}" type="slidenum">
              <a:rPr lang="en-US" smtClean="0"/>
              <a:pPr/>
              <a:t>7</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0"/>
            <a:ext cx="9067800" cy="1143000"/>
          </a:xfrm>
        </p:spPr>
        <p:txBody>
          <a:bodyPr>
            <a:normAutofit fontScale="90000"/>
          </a:bodyPr>
          <a:lstStyle/>
          <a:p>
            <a:pPr lvl="0"/>
            <a:r>
              <a:rPr lang="en-US" dirty="0" smtClean="0">
                <a:latin typeface="Bookman Old Style" pitchFamily="18" charset="0"/>
              </a:rPr>
              <a:t>6. </a:t>
            </a:r>
            <a:r>
              <a:rPr lang="en-US" dirty="0" err="1" smtClean="0">
                <a:latin typeface="Bookman Old Style" pitchFamily="18" charset="0"/>
              </a:rPr>
              <a:t>is’it</a:t>
            </a:r>
            <a:r>
              <a:rPr lang="en-US" dirty="0" smtClean="0">
                <a:latin typeface="Bookman Old Style" pitchFamily="18" charset="0"/>
              </a:rPr>
              <a:t> </a:t>
            </a:r>
            <a:r>
              <a:rPr lang="en-US" dirty="0">
                <a:latin typeface="Bookman Old Style" pitchFamily="18" charset="0"/>
              </a:rPr>
              <a:t>without </a:t>
            </a:r>
            <a:r>
              <a:rPr lang="en-US" dirty="0" err="1" smtClean="0">
                <a:latin typeface="Bookman Old Style" pitchFamily="18" charset="0"/>
              </a:rPr>
              <a:t>grammer</a:t>
            </a:r>
            <a:r>
              <a:rPr lang="en-US" dirty="0" smtClean="0">
                <a:latin typeface="Bookman Old Style" pitchFamily="18" charset="0"/>
              </a:rPr>
              <a:t> </a:t>
            </a:r>
            <a:r>
              <a:rPr lang="en-US" dirty="0">
                <a:latin typeface="Bookman Old Style" pitchFamily="18" charset="0"/>
              </a:rPr>
              <a:t>and punctuation </a:t>
            </a:r>
            <a:r>
              <a:rPr lang="en-US" dirty="0" smtClean="0">
                <a:latin typeface="Bookman Old Style" pitchFamily="18" charset="0"/>
              </a:rPr>
              <a:t>Errors? </a:t>
            </a:r>
            <a:r>
              <a:rPr lang="en-US" dirty="0">
                <a:latin typeface="Bookman Old Style" pitchFamily="18" charset="0"/>
              </a:rPr>
              <a:t>Watch your transitions and </a:t>
            </a:r>
            <a:r>
              <a:rPr lang="en-US" dirty="0" err="1" smtClean="0">
                <a:latin typeface="Bookman Old Style" pitchFamily="18" charset="0"/>
              </a:rPr>
              <a:t>do’nt</a:t>
            </a:r>
            <a:r>
              <a:rPr lang="en-US" dirty="0" smtClean="0">
                <a:latin typeface="Bookman Old Style" pitchFamily="18" charset="0"/>
              </a:rPr>
              <a:t> </a:t>
            </a:r>
            <a:r>
              <a:rPr lang="en-US" dirty="0">
                <a:latin typeface="Bookman Old Style" pitchFamily="18" charset="0"/>
              </a:rPr>
              <a:t>use the same adjectives over-and-over-and-over-and-over </a:t>
            </a:r>
            <a:r>
              <a:rPr lang="en-US" dirty="0" err="1" smtClean="0">
                <a:latin typeface="Bookman Old Style" pitchFamily="18" charset="0"/>
              </a:rPr>
              <a:t>again.got</a:t>
            </a:r>
            <a:r>
              <a:rPr lang="en-US" dirty="0" smtClean="0">
                <a:latin typeface="Bookman Old Style" pitchFamily="18" charset="0"/>
              </a:rPr>
              <a:t> </a:t>
            </a:r>
            <a:r>
              <a:rPr lang="en-US" dirty="0">
                <a:latin typeface="Bookman Old Style" pitchFamily="18" charset="0"/>
              </a:rPr>
              <a:t>it</a:t>
            </a:r>
            <a:r>
              <a:rPr lang="en-US" dirty="0" smtClean="0">
                <a:latin typeface="Bookman Old Style" pitchFamily="18" charset="0"/>
              </a:rPr>
              <a:t>?</a:t>
            </a:r>
            <a:br>
              <a:rPr lang="en-US" dirty="0" smtClean="0">
                <a:latin typeface="Bookman Old Style" pitchFamily="18" charset="0"/>
              </a:rPr>
            </a:br>
            <a:r>
              <a:rPr lang="en-US" dirty="0" smtClean="0">
                <a:latin typeface="Bookman Old Style" pitchFamily="18" charset="0"/>
              </a:rPr>
              <a:t>Can’t start a </a:t>
            </a:r>
            <a:r>
              <a:rPr lang="en-US" dirty="0" err="1" smtClean="0">
                <a:latin typeface="Bookman Old Style" pitchFamily="18" charset="0"/>
              </a:rPr>
              <a:t>sentnce</a:t>
            </a:r>
            <a:r>
              <a:rPr lang="en-US" dirty="0" smtClean="0">
                <a:latin typeface="Bookman Old Style" pitchFamily="18" charset="0"/>
              </a:rPr>
              <a:t> with a verb,  Because or And.</a:t>
            </a:r>
            <a:br>
              <a:rPr lang="en-US" dirty="0" smtClean="0">
                <a:latin typeface="Bookman Old Style" pitchFamily="18" charset="0"/>
              </a:rPr>
            </a:br>
            <a:r>
              <a:rPr lang="en-US" dirty="0" smtClean="0">
                <a:latin typeface="Bookman Old Style" pitchFamily="18" charset="0"/>
              </a:rPr>
              <a:t>Comma’s go after words life </a:t>
            </a:r>
            <a:r>
              <a:rPr lang="en-US" i="1" dirty="0" smtClean="0">
                <a:latin typeface="Bookman Old Style" pitchFamily="18" charset="0"/>
              </a:rPr>
              <a:t>also</a:t>
            </a:r>
            <a:r>
              <a:rPr lang="en-US" dirty="0" smtClean="0">
                <a:latin typeface="Bookman Old Style" pitchFamily="18" charset="0"/>
              </a:rPr>
              <a:t>, </a:t>
            </a:r>
            <a:r>
              <a:rPr lang="en-US" i="1" dirty="0" smtClean="0">
                <a:latin typeface="Bookman Old Style" pitchFamily="18" charset="0"/>
              </a:rPr>
              <a:t>well</a:t>
            </a:r>
            <a:r>
              <a:rPr lang="en-US" dirty="0" smtClean="0">
                <a:latin typeface="Bookman Old Style" pitchFamily="18" charset="0"/>
              </a:rPr>
              <a:t>, </a:t>
            </a:r>
            <a:r>
              <a:rPr lang="en-US" i="1" dirty="0" smtClean="0">
                <a:latin typeface="Bookman Old Style" pitchFamily="18" charset="0"/>
              </a:rPr>
              <a:t>so</a:t>
            </a:r>
            <a:r>
              <a:rPr lang="en-US" dirty="0" smtClean="0">
                <a:latin typeface="Bookman Old Style" pitchFamily="18" charset="0"/>
              </a:rPr>
              <a:t>, </a:t>
            </a:r>
            <a:r>
              <a:rPr lang="en-US" i="1" dirty="0" err="1" smtClean="0">
                <a:latin typeface="Bookman Old Style" pitchFamily="18" charset="0"/>
              </a:rPr>
              <a:t>first</a:t>
            </a:r>
            <a:r>
              <a:rPr lang="en-US" dirty="0" err="1" smtClean="0">
                <a:latin typeface="Bookman Old Style" pitchFamily="18" charset="0"/>
              </a:rPr>
              <a:t>,</a:t>
            </a:r>
            <a:r>
              <a:rPr lang="en-US" i="1" dirty="0" err="1" smtClean="0">
                <a:latin typeface="Bookman Old Style" pitchFamily="18" charset="0"/>
              </a:rPr>
              <a:t>lastly</a:t>
            </a:r>
            <a:r>
              <a:rPr lang="en-US" dirty="0" smtClean="0">
                <a:latin typeface="Bookman Old Style" pitchFamily="18" charset="0"/>
              </a:rPr>
              <a:t> and </a:t>
            </a:r>
            <a:r>
              <a:rPr lang="en-US" i="1" dirty="0" smtClean="0">
                <a:latin typeface="Bookman Old Style" pitchFamily="18" charset="0"/>
              </a:rPr>
              <a:t>any</a:t>
            </a:r>
            <a:r>
              <a:rPr lang="en-US" dirty="0" smtClean="0">
                <a:latin typeface="Bookman Old Style" pitchFamily="18" charset="0"/>
              </a:rPr>
              <a:t> </a:t>
            </a:r>
            <a:r>
              <a:rPr lang="en-US" dirty="0" err="1" smtClean="0">
                <a:latin typeface="Bookman Old Style" pitchFamily="18" charset="0"/>
              </a:rPr>
              <a:t>trannistion</a:t>
            </a:r>
            <a:r>
              <a:rPr lang="en-US" dirty="0" smtClean="0">
                <a:latin typeface="Bookman Old Style" pitchFamily="18" charset="0"/>
              </a:rPr>
              <a:t> such as therefore.</a:t>
            </a:r>
            <a:r>
              <a:rPr lang="en-US" dirty="0"/>
              <a:t/>
            </a:r>
            <a:br>
              <a:rPr lang="en-US" dirty="0"/>
            </a:br>
            <a:endParaRPr lang="en-US" dirty="0"/>
          </a:p>
        </p:txBody>
      </p:sp>
      <p:sp>
        <p:nvSpPr>
          <p:cNvPr id="3" name="Slide Number Placeholder 2"/>
          <p:cNvSpPr>
            <a:spLocks noGrp="1"/>
          </p:cNvSpPr>
          <p:nvPr>
            <p:ph type="sldNum" sz="quarter" idx="12"/>
          </p:nvPr>
        </p:nvSpPr>
        <p:spPr/>
        <p:txBody>
          <a:bodyPr/>
          <a:lstStyle/>
          <a:p>
            <a:fld id="{1DC0FDEB-F15E-4489-B711-3291AA3EDFE9}" type="slidenum">
              <a:rPr lang="en-US" smtClean="0"/>
              <a:pPr/>
              <a:t>8</a:t>
            </a:fld>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0600"/>
            <a:ext cx="8991600" cy="1143000"/>
          </a:xfrm>
        </p:spPr>
        <p:txBody>
          <a:bodyPr>
            <a:normAutofit fontScale="90000"/>
          </a:bodyPr>
          <a:lstStyle/>
          <a:p>
            <a:pPr lvl="0"/>
            <a:r>
              <a:rPr lang="en-US" dirty="0" smtClean="0">
                <a:latin typeface="Bookman Old Style" pitchFamily="18" charset="0"/>
              </a:rPr>
              <a:t>7. You </a:t>
            </a:r>
            <a:r>
              <a:rPr lang="en-US" dirty="0">
                <a:latin typeface="Bookman Old Style" pitchFamily="18" charset="0"/>
              </a:rPr>
              <a:t>were given </a:t>
            </a:r>
            <a:r>
              <a:rPr lang="en-US" dirty="0" smtClean="0">
                <a:latin typeface="Bookman Old Style" pitchFamily="18" charset="0"/>
              </a:rPr>
              <a:t>either a </a:t>
            </a:r>
            <a:r>
              <a:rPr lang="en-US" dirty="0">
                <a:latin typeface="Bookman Old Style" pitchFamily="18" charset="0"/>
              </a:rPr>
              <a:t>sentence stem </a:t>
            </a:r>
            <a:r>
              <a:rPr lang="en-US" dirty="0" smtClean="0">
                <a:latin typeface="Bookman Old Style" pitchFamily="18" charset="0"/>
              </a:rPr>
              <a:t>or a writing prompt for </a:t>
            </a:r>
            <a:r>
              <a:rPr lang="en-US" dirty="0">
                <a:latin typeface="Bookman Old Style" pitchFamily="18" charset="0"/>
              </a:rPr>
              <a:t>your </a:t>
            </a:r>
            <a:r>
              <a:rPr lang="en-US" b="1" dirty="0">
                <a:latin typeface="Bookman Old Style" pitchFamily="18" charset="0"/>
              </a:rPr>
              <a:t>claim</a:t>
            </a:r>
            <a:r>
              <a:rPr lang="en-US" dirty="0">
                <a:latin typeface="Bookman Old Style" pitchFamily="18" charset="0"/>
              </a:rPr>
              <a:t> paragraph, did you use it?</a:t>
            </a:r>
            <a:r>
              <a:rPr lang="en-US" dirty="0"/>
              <a:t/>
            </a:r>
            <a:br>
              <a:rPr lang="en-US" dirty="0"/>
            </a:br>
            <a:endParaRPr lang="en-US" dirty="0"/>
          </a:p>
        </p:txBody>
      </p:sp>
      <p:sp>
        <p:nvSpPr>
          <p:cNvPr id="3" name="TextBox 2"/>
          <p:cNvSpPr txBox="1"/>
          <p:nvPr/>
        </p:nvSpPr>
        <p:spPr>
          <a:xfrm>
            <a:off x="533400" y="2362200"/>
            <a:ext cx="8382000" cy="3539430"/>
          </a:xfrm>
          <a:prstGeom prst="rect">
            <a:avLst/>
          </a:prstGeom>
          <a:noFill/>
        </p:spPr>
        <p:txBody>
          <a:bodyPr wrap="square" rtlCol="0">
            <a:spAutoFit/>
          </a:bodyPr>
          <a:lstStyle/>
          <a:p>
            <a:r>
              <a:rPr lang="en-US" sz="3200" dirty="0" smtClean="0"/>
              <a:t>My claim is I believe that </a:t>
            </a:r>
            <a:r>
              <a:rPr lang="en-US" sz="3200" b="1" i="1" dirty="0" smtClean="0"/>
              <a:t>(pollution, habitat lose or invasive species)</a:t>
            </a:r>
            <a:r>
              <a:rPr lang="en-US" sz="3200" b="1" dirty="0" smtClean="0"/>
              <a:t> </a:t>
            </a:r>
            <a:r>
              <a:rPr lang="en-US" sz="3200" dirty="0" smtClean="0"/>
              <a:t>is a problem with in the Great Lakes Region because…</a:t>
            </a:r>
          </a:p>
          <a:p>
            <a:endParaRPr lang="en-US" sz="3200" dirty="0"/>
          </a:p>
          <a:p>
            <a:r>
              <a:rPr lang="en-US" sz="3200" dirty="0" smtClean="0"/>
              <a:t>My evidence is…</a:t>
            </a:r>
          </a:p>
          <a:p>
            <a:r>
              <a:rPr lang="en-US" sz="3200" dirty="0" smtClean="0"/>
              <a:t>My evidence supports my claim because…</a:t>
            </a:r>
          </a:p>
          <a:p>
            <a:r>
              <a:rPr lang="en-US" sz="3200" dirty="0" smtClean="0"/>
              <a:t>I think this happen because…</a:t>
            </a:r>
            <a:endParaRPr lang="en-US" sz="3200" dirty="0"/>
          </a:p>
        </p:txBody>
      </p:sp>
      <p:sp>
        <p:nvSpPr>
          <p:cNvPr id="4" name="Slide Number Placeholder 3"/>
          <p:cNvSpPr>
            <a:spLocks noGrp="1"/>
          </p:cNvSpPr>
          <p:nvPr>
            <p:ph type="sldNum" sz="quarter" idx="12"/>
          </p:nvPr>
        </p:nvSpPr>
        <p:spPr/>
        <p:txBody>
          <a:bodyPr/>
          <a:lstStyle/>
          <a:p>
            <a:fld id="{1DC0FDEB-F15E-4489-B711-3291AA3EDFE9}" type="slidenum">
              <a:rPr lang="en-US" smtClean="0"/>
              <a:pPr/>
              <a:t>9</a:t>
            </a:fld>
            <a:endParaRPr lang="en-US"/>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898</Words>
  <Application>Microsoft Office PowerPoint</Application>
  <PresentationFormat>On-screen Show (4:3)</PresentationFormat>
  <Paragraphs>100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The C.E.R. Checklist </vt:lpstr>
      <vt:lpstr>What does C.E.R. stand for?</vt:lpstr>
      <vt:lpstr>1. Do you have a heading? (this means right corner, aligned, full name, date, subject, block and my name) This is the ONLY part of your C.E.R. that is single spaced! </vt:lpstr>
      <vt:lpstr>2. Do you have a title, capitalized, center aligned &amp; is it bolded? (your title is NOT C.E.R.) Be creative! </vt:lpstr>
      <vt:lpstr>3. Is your paper typed? Double spaced with a 10-14 inch font (Times New Roman, Arial or Calibri)?  No fancy fonts. </vt:lpstr>
      <vt:lpstr>4. I do NOT like when you have huge gaps    between the heading, the title and your paragraphs, the space needs to be consistent.     Did you check for that?  </vt:lpstr>
      <vt:lpstr> 5. Is there at least at minimum three paragraphs throughout your C.E.R.? Are they indented and aligned? </vt:lpstr>
      <vt:lpstr>6. is’it without grammer and punctuation Errors? Watch your transitions and do’nt use the same adjectives over-and-over-and-over-and-over again.got it? Can’t start a sentnce with a verb,  Because or And. Comma’s go after words life also, well, so, first,lastly and any trannistion such as therefore. </vt:lpstr>
      <vt:lpstr>7. You were given either a sentence stem or a writing prompt for your claim paragraph, did you use it? </vt:lpstr>
      <vt:lpstr>8. In your claim paragraph, not only did you use the sentence stem, but do have a second sentence stating what your claim is about and/or defining your topic? Remember the claim is similar to a hypothesis. </vt:lpstr>
      <vt:lpstr>I  i</vt:lpstr>
      <vt:lpstr>9. Is your claim paragraph at minimum 2-3 sentences? </vt:lpstr>
      <vt:lpstr>10. Your second &amp; or possible third, fourth paragraph is your evidence (you might break them up in separate paragraphs &amp; is your longest section).  Did you think to include cited evidences that prove your claim?  Do you also have solutions (more than one) to your claim?  Remember this is your proof. </vt:lpstr>
      <vt:lpstr>According to the text book Geography Alive!, “More than one tenth of the U.S. population and one quarter of the Canadian population live in the Great Lakes region.” </vt:lpstr>
      <vt:lpstr>11. In your paper are you specific about proving your claim?  This means you don’t give general and broad solutions. Tell me how; i.e. just saying don’t litter or recycle is NOT enough. </vt:lpstr>
      <vt:lpstr>12. Your last paragraph is your reasoning; this like a conclusion.  Are you giving your reasoning or why you believe your claim is correct? It’s like a quick summary  or a wrap up of your C.E.R.? </vt:lpstr>
      <vt:lpstr>13. Is your reasoning paragraph at minimum 2-3 sentences? </vt:lpstr>
      <vt:lpstr>14. Is your paper not only typed, but fully typed on the front &amp; back? (basically 2 pages &amp; spaced properly if I asked for 2 pages)  *1 ½ pages is NOT 2 pages! *And I know when you mess with the tabs, size of the fonts &amp; spacing! </vt:lpstr>
      <vt:lpstr>*I also know when you cut &amp; paste.  Its obvious… why? Because of three reasons. #1. There are words you would never use &amp; don’t know the meaning of. #2. The font is underlined or different. #3. There are spacing issues. CHANGE THE WORDING!, MAKE IT YOUR OWN!  </vt:lpstr>
      <vt:lpstr>15. Did you include a Reference/Bibliography page? You should have a few. You didn’t come up with your research magically.   I need to know. </vt:lpstr>
      <vt:lpstr>16. Did not only you PROOFREAD your C.E.R, but did you ask someone else too?    17. Did you try reading it out-loud so you hear how it sounds when you are reading it?  I catch a lot of my own mistakes this way. </vt:lpstr>
      <vt:lpstr>18. A LOT is two words, not alot.  19. There/their (There = location/Their = pronoun) Too = also, very Two = a number more than 1, less than 3 To = preposition </vt:lpstr>
      <vt:lpstr>20. Using Contractions isn’t vs. is not  21. Lastly, don’t use a word over and over again like good; use a Thesaurus!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 Checklist</dc:title>
  <dc:creator>pc_user</dc:creator>
  <cp:lastModifiedBy>Windows User</cp:lastModifiedBy>
  <cp:revision>18</cp:revision>
  <dcterms:created xsi:type="dcterms:W3CDTF">2018-03-07T03:09:02Z</dcterms:created>
  <dcterms:modified xsi:type="dcterms:W3CDTF">2018-11-09T12:24:19Z</dcterms:modified>
</cp:coreProperties>
</file>