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60" r:id="rId5"/>
    <p:sldId id="265" r:id="rId6"/>
    <p:sldId id="266" r:id="rId7"/>
    <p:sldId id="263" r:id="rId8"/>
    <p:sldId id="284" r:id="rId9"/>
    <p:sldId id="264" r:id="rId10"/>
    <p:sldId id="283" r:id="rId11"/>
    <p:sldId id="285" r:id="rId12"/>
    <p:sldId id="288" r:id="rId13"/>
    <p:sldId id="289" r:id="rId14"/>
    <p:sldId id="286" r:id="rId15"/>
    <p:sldId id="290" r:id="rId16"/>
    <p:sldId id="291" r:id="rId17"/>
    <p:sldId id="292" r:id="rId18"/>
    <p:sldId id="294" r:id="rId19"/>
    <p:sldId id="317" r:id="rId20"/>
    <p:sldId id="295" r:id="rId21"/>
    <p:sldId id="296" r:id="rId22"/>
    <p:sldId id="297" r:id="rId23"/>
    <p:sldId id="298" r:id="rId24"/>
    <p:sldId id="299" r:id="rId25"/>
    <p:sldId id="303" r:id="rId26"/>
    <p:sldId id="300" r:id="rId27"/>
    <p:sldId id="301" r:id="rId28"/>
    <p:sldId id="302" r:id="rId29"/>
    <p:sldId id="304" r:id="rId30"/>
    <p:sldId id="318" r:id="rId31"/>
    <p:sldId id="305" r:id="rId32"/>
    <p:sldId id="319" r:id="rId33"/>
    <p:sldId id="306" r:id="rId34"/>
    <p:sldId id="308" r:id="rId35"/>
    <p:sldId id="309" r:id="rId36"/>
    <p:sldId id="311" r:id="rId37"/>
    <p:sldId id="312" r:id="rId38"/>
    <p:sldId id="313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67F28-4F3E-4821-AFDE-FEA9772F3C90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72DF6-4943-44A0-9E90-4D99CAF8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DFD5A-CA17-4842-B27C-3BB7B9C12FD0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4234A-5CCD-4783-A248-56730D546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892-26D8-427D-8D31-AAD2910AF2FA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EDC-5538-42FC-9711-997DAF4C2FF7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3451-F750-420B-9A2D-40B1B0EC6BDB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1C60-1278-4A8E-B136-A380026FF71B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4947-EEE4-4D7A-BC82-974242892723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BDB-E0A9-479C-B940-30505EC8D028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64F0-9495-4320-8DE7-CA33964CEA2A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C7AB-E26A-4BA3-8DBB-ECE4F3716916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67B5-CE93-4EEF-B3B1-DBCD89E56C73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00C-7211-42DC-B6F4-429E5D1DB76D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9519-D6CC-40E0-9FF5-0D7730FDEC3B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C0FBB-2488-41F0-A451-D5C0FEA87598}" type="datetime1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CEFF-5F67-4126-9BE2-7DA1F8C19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ook Antiqua" pitchFamily="18" charset="0"/>
              </a:rPr>
              <a:t>Cells: The Basic Units of Life &amp; the Cell in Action</a:t>
            </a:r>
            <a:endParaRPr lang="en-US" sz="6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5344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Prokaryotes: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Eukaryotes: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6636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An</a:t>
                      </a:r>
                      <a:r>
                        <a:rPr lang="en-US" sz="4000" baseline="0" dirty="0" smtClean="0">
                          <a:latin typeface="Book Antiqua" pitchFamily="18" charset="0"/>
                        </a:rPr>
                        <a:t> organism that consists of a single cell that does not have a nucleus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An organism</a:t>
                      </a:r>
                      <a:r>
                        <a:rPr lang="en-US" sz="4000" baseline="0" dirty="0" smtClean="0">
                          <a:latin typeface="Book Antiqua" pitchFamily="18" charset="0"/>
                        </a:rPr>
                        <a:t> made up of cells that have a nucleus enclosed by a membrane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224088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Bacteria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itchFamily="18" charset="0"/>
                        </a:rPr>
                        <a:t>Animals, plants, mold,</a:t>
                      </a:r>
                      <a:r>
                        <a:rPr lang="en-US" sz="400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4000" dirty="0" smtClean="0">
                          <a:latin typeface="Book Antiqua" pitchFamily="18" charset="0"/>
                        </a:rPr>
                        <a:t>yeast &amp; fungi</a:t>
                      </a:r>
                      <a:endParaRPr lang="en-US" sz="4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437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These are membranes-bound organelles that use light energy &amp; make food-a sugar called glucose-from water &amp; carbon dioxide in a process know as photosynthesis (they are only present in plant cells). They are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7514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CHLOROPLASTS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cell organelle composed of RNA, protein &amp; the site of protein synthesis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209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RIBOSOME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Another cell organelle in eukaryotic cells, which is surrounded by two membranes &amp; that is the site of cellular respiration is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715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MITOCHONDRIA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2849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Ribonucleic acid, a type of nucleic acid that carries the code for making proteins from the nucleus to the cytoplasm is called what? 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98308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RNA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3153455" cy="31394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6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028"/>
            <a:ext cx="8229600" cy="14017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Animal Cells vs. Plant Cells</a:t>
            </a:r>
            <a:endParaRPr lang="en-US" b="1" dirty="0">
              <a:solidFill>
                <a:srgbClr val="002060"/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789-C2CD-4764-8240-042C6A468BC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Animal___Plant_C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4038600" cy="499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" y="1524000"/>
            <a:ext cx="2057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Animal Cells are Round &amp; Curved.</a:t>
            </a:r>
          </a:p>
          <a:p>
            <a:pPr algn="ctr"/>
            <a:r>
              <a:rPr lang="en-US" sz="32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Plant Cells are Square &amp; Boxy.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1482236"/>
            <a:ext cx="281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Except for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____________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most organelles are found in both Animal &amp; Plant Cells!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96950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CELL WALLS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5491" y="249272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CHLOROPLASTS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423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Organelles &amp; Their</a:t>
                      </a:r>
                      <a:r>
                        <a:rPr lang="en-US" sz="2400" b="1" baseline="0" dirty="0" smtClean="0">
                          <a:latin typeface="Book Antiqua" pitchFamily="18" charset="0"/>
                        </a:rPr>
                        <a:t> Functions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239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Nucleus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Chloroplast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361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Contains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the cell’s DNA &amp; is the control center of the cell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Uses the energy of sunlight to male food for plants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4239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Ribosome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Golgi Complex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33742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Amino acids are hooked together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to make proteins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Processes &amp; transports proteins &amp; other materials out of the cell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4239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Endoplasmic Reticulum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Vacuole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361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Makes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lipids, breaks down drugs &amp; other substances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Stores water &amp; other materials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4239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Mitrochondria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Lysosome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3619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Breaks down food molecules to make ATP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Digests food particles, wastes, cell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parts &amp; foreign invaders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levels of organization in the human body consist of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1336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CELLS,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CELL CLUSTERS,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TISSUES,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ORGANS,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ORGAN SYSTEMS &amp; ORGANISMS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1487409" cy="137888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1485900" cy="196596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1764939" cy="137888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0"/>
            <a:ext cx="1793637" cy="19812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52057" y="5334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Are groups of similar types of cells that work together to carry out specific tasks; comes from Latin meaning “weave.”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77144"/>
            <a:ext cx="4721368" cy="3780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038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TISSUES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9950" y="5585717"/>
            <a:ext cx="1066800" cy="434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5440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 are groups of different tissues working together to perform a particular job; examples are heart, lungs &amp; kidneys. These do not usually function alone, ________________ are groups of different organs that work together to complete a series of tasks; examples are digestive, nervous &amp; circulatory.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2" y="152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590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 SYSTEMS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65711"/>
              </p:ext>
            </p:extLst>
          </p:nvPr>
        </p:nvGraphicFramePr>
        <p:xfrm>
          <a:off x="0" y="0"/>
          <a:ext cx="9144000" cy="754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Multicellular</a:t>
                      </a:r>
                      <a:r>
                        <a:rPr lang="en-US" sz="3600" baseline="0" dirty="0" smtClean="0"/>
                        <a:t> Organisms: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Unicellular Organisms:</a:t>
                      </a:r>
                      <a:endParaRPr lang="en-US" sz="36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Advantages: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Advantages:</a:t>
                      </a:r>
                      <a:endParaRPr lang="en-US" sz="3600" b="1" dirty="0"/>
                    </a:p>
                  </a:txBody>
                  <a:tcPr/>
                </a:tc>
              </a:tr>
              <a:tr h="15260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*Genetic variation (look different)</a:t>
                      </a:r>
                    </a:p>
                    <a:p>
                      <a:pPr algn="ctr"/>
                      <a:r>
                        <a:rPr lang="en-US" sz="3600" dirty="0" smtClean="0"/>
                        <a:t>*Live longer</a:t>
                      </a:r>
                    </a:p>
                    <a:p>
                      <a:pPr algn="ctr"/>
                      <a:r>
                        <a:rPr lang="en-US" sz="3600" dirty="0" smtClean="0"/>
                        <a:t>*Larger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*Do not need a partner to reproduce</a:t>
                      </a:r>
                      <a:endParaRPr lang="en-US" sz="3600" dirty="0"/>
                    </a:p>
                  </a:txBody>
                  <a:tcPr/>
                </a:tc>
              </a:tr>
              <a:tr h="8311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Disadvantages: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Disadvantages:</a:t>
                      </a:r>
                      <a:endParaRPr lang="en-US" sz="3600" b="1" dirty="0"/>
                    </a:p>
                  </a:txBody>
                  <a:tcPr/>
                </a:tc>
              </a:tr>
              <a:tr h="236927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*Reproduction takes energy &amp;</a:t>
                      </a:r>
                      <a:r>
                        <a:rPr lang="en-US" sz="3600" baseline="0" dirty="0" smtClean="0"/>
                        <a:t> a partner is needed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No genetic variation (looks the same)</a:t>
                      </a:r>
                    </a:p>
                    <a:p>
                      <a:pPr algn="ctr"/>
                      <a:r>
                        <a:rPr lang="en-US" sz="3600" dirty="0" smtClean="0"/>
                        <a:t>*Shorter life span</a:t>
                      </a:r>
                    </a:p>
                    <a:p>
                      <a:pPr algn="ctr"/>
                      <a:r>
                        <a:rPr lang="en-US" sz="3600" dirty="0" smtClean="0"/>
                        <a:t>*Very</a:t>
                      </a:r>
                      <a:r>
                        <a:rPr lang="en-US" sz="3600" baseline="0" dirty="0" smtClean="0"/>
                        <a:t> small in size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7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Things that have ALL the characteristics of life are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133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ORGANISMS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 living things are… organized, grow &amp; develop, reproduce, respond, maintain certain internal conditions &amp; use energy.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169A-24D5-46D5-8CFA-57AAF9EE996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the passive movement of substances from an area of higher concentration to an area of lower concentration is referred to as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57257"/>
            <a:ext cx="4140449" cy="3101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485"/>
            <a:ext cx="4619005" cy="308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4648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DIFFUSION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2239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he passive transport diffusion of water (H</a:t>
            </a: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O) molecules only through a membrane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8132" y="2667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OSMOSIS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2602484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32" y="3679686"/>
            <a:ext cx="4114800" cy="282549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1000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the movement of substance through a cell membrane without using the cell’s energy; it depends on the amount of a substance on each side of a membrane; this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0386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PASSIVE TRANSPORT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2712720" cy="20345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the movement of substances through a cell membrane only by using the cell’s energy (opposite of passive)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8203" y="35814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ACTIVE TRANSPORT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3" y="3200400"/>
            <a:ext cx="3373120" cy="25298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87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_____________ is the process during which a cell takes in a substance by surrounding it with the cell membrane &amp; _____________ is the process during which a cell’s vesicles release their contents outside the cell.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ENDOCYTOSIS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12887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EXOCYTOSIS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962399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Both Endocytosis &amp; Exocytosis are examples of active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ransport.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78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is a series of chemical reactions that convert light energy, water &amp; CO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into food-molecules glucose &amp; give off oxygen in primary plants;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3512502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PHOTOSYNTHESIS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8" y="3352800"/>
            <a:ext cx="3505200" cy="3122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4251321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FROM THE GREEK PHOTO, MEANS “LIGHT”; &amp; SYNTHESIS, MEANS “COMPOSITION”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a series of chemical reactions that convert the energy in food molecules into a usable form of energy called ATP which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971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CELLULAR RESPIRATION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3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Cellular Respiration occurs first in the Cytoplasm &amp; then the Mitochondria.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a reaction that eukaryotic &amp; prokaryotic cells can use to obtain energy from food when oxygen levels are low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505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FERMENTATION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Examples of Fermentation are What?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600200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YEAST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ALCOHOL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ETHANOL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LACTIC-ACID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BACTERIA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Most cells in an organism go through a cycle of growth, development &amp; division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5814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THE CELL 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CYCLE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2705100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24200"/>
            <a:ext cx="2659099" cy="2476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In biology, the smallest unit that can perform all life processes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169A-24D5-46D5-8CFA-57AAF9EE996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5867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ROBERT HOOKE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09600" y="617220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From the Latin word cellula, which means “small rooms”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12" descr="Honeycombs-rayons-de-miel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971800"/>
            <a:ext cx="4191000" cy="3143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2590800" cy="35036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133600" y="2133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A CELL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9" descr="Robert_Hooke1_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286000"/>
            <a:ext cx="2838450" cy="357013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9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63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rod-shaped cellular structure made of condensed 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chromatin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; contains DNA, which carries the genetic information that controls inherited characteristic such as eye color &amp; blood-type is called what?</a:t>
            </a:r>
            <a:endParaRPr lang="en-US" sz="4000" dirty="0">
              <a:effectLst>
                <a:outerShdw blurRad="50800" dist="50800" dir="5400000" algn="ctr" rotWithShape="0">
                  <a:srgbClr val="FFC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604063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CHROMOSOMES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31431"/>
            <a:ext cx="2628939" cy="186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923270"/>
            <a:ext cx="2282222" cy="206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Most dividing human cells normally complete the cell cycle in about __________.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676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24 HOURS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770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In eukaryotic cells, a process of cell division that forms two new nuclei, each of which has the same number of chromosomes is referred to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971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MITOSIS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01983"/>
              </p:ext>
            </p:extLst>
          </p:nvPr>
        </p:nvGraphicFramePr>
        <p:xfrm>
          <a:off x="0" y="0"/>
          <a:ext cx="9067800" cy="687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064"/>
                <a:gridCol w="2074836"/>
                <a:gridCol w="4533900"/>
              </a:tblGrid>
              <a:tr h="48403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PHASES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OF THE CELL CYCLE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031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PHASE</a:t>
                      </a:r>
                      <a:endParaRPr lang="en-US" sz="2000" b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STAGE</a:t>
                      </a:r>
                      <a:endParaRPr lang="en-US" sz="2000" b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DESCRIPTION</a:t>
                      </a:r>
                      <a:endParaRPr lang="en-US" sz="2000" b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645705">
                <a:tc rowSpan="3">
                  <a:txBody>
                    <a:bodyPr/>
                    <a:lstStyle/>
                    <a:p>
                      <a:pPr algn="ctr">
                        <a:buAutoNum type="arabicPeriod"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INTERPHASE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G1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GROWTH &amp; CELLULAR FUNCTIONS; ORGANELLE REPLICATION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6457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GROWTH &amp;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CHROMOSOME REPLICATION; ORGANELLE REPLICATION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584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G2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GROWTH &amp; CELLULAR FUNCTIONS; ORGANELLE REPLICATION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403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2. MITOTIC PHASE 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MITOSIS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DIVISON OF NUCLEUS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712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CYTOKINESIS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itchFamily="18" charset="0"/>
                        </a:rPr>
                        <a:t>DIVISION OF CYTOPLASM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91440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main phase within the cell cycle; where in this period the cell grows &amp; develops &amp; copies within itself is called?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6794" y="277351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INTERPHASE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0" y="23157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During “Interphase” Most Cells Go Through Three Stages: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(G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) Rapid growth &amp; replication, or copying, of the membrane-bound structures called organelles.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(S) Copying of DNA, the genetic information in a cell.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(G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) Preparation for cell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ivision.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What are the Four Phases of Mitosis?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805411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ROPHASE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ETAPHASE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NAPHASE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ELEOPHASE</a:t>
            </a:r>
          </a:p>
          <a:p>
            <a:pPr algn="ctr"/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PMAT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3180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6400800"/>
            <a:ext cx="1193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is the period before cell division occurs.  The cell grows to its mature size, makes a copy of its DNA, &amp; prepares to divide (90%).</a:t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is the 4 stages where the cell’s nucleus divides into 2 nuclei.  1 copy of the DNA is distributed into each of the 2 cells.</a:t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final stage completes the process of cell division; the cytoplasm divides, distributing the organelles into each of the 2 new cells. 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37103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1: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Interphase</a:t>
            </a:r>
            <a:endParaRPr lang="en-US" sz="3200" dirty="0"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7127" y="2362200"/>
            <a:ext cx="544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 (PMAT)</a:t>
            </a:r>
            <a:endParaRPr lang="en-US" sz="3200" dirty="0"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300" y="4419599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3: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Cytokinesis</a:t>
            </a:r>
            <a:endParaRPr lang="en-US" sz="3200" dirty="0"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Mitosis: Part 1: Prophase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Chromatin condense &amp; the nuclear membrane breaks down.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Mitosis: Part 2: Metaphase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Chromosomes lineup across the center of the Cell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8" y="3429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Mitosis: Part 3: Anaphase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Centromeres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split &amp; the Cell becomes stretched out as the opposite ends pull apart.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68" y="5105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Stage 2: Mitosis: Part 4: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Telophase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Chromosomes begin to stretch &amp; a new nuclear membrane forms around each region.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Results of Cell Division are What?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6764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REPRODUCTION,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GROWTH,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REPLACEMENT,</a:t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&amp; REPAIR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7679-D6E0-4768-A5FF-C6E01DA4C25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states that all living things are… made of one or more cells, the cell is the smallest unit of life &amp; all new cells come from preexisting cells is known as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352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THE CELL THEORY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D3169A-24D5-46D5-8CFA-57AAF9EE996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49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anose="02040602050305030304" pitchFamily="18" charset="0"/>
              </a:rPr>
              <a:t>Humans have over 100 trillion cells!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________________ is a flexible covering that protects the inside of a cell from the environment outside of a cell. 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__________ is a stiff structure outside the membrane (only in plant cells).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52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CELL MEMBRANE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CELL WALL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67200"/>
            <a:ext cx="2666999" cy="2135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liquid fluid inside the cell that contains salts &amp; other molecules is called the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307983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CYTOPLASM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the network of thread-like proteins that are joined which form a framework inside the cell?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486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CYTOSKELETON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membrane-surrounded component (part) of a eukaryotic cell with a specialized function is called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7398" y="2362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ORGANELLE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7" y="3191346"/>
            <a:ext cx="3412402" cy="33897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2163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abbreviation for </a:t>
            </a:r>
            <a:r>
              <a:rPr lang="en-US" sz="40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</a:t>
            </a:r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eoxyribo</a:t>
            </a:r>
            <a:r>
              <a:rPr lang="en-US" sz="40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</a:t>
            </a:r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ucleic </a:t>
            </a:r>
            <a:r>
              <a:rPr lang="en-US" sz="4000" b="1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</a:t>
            </a:r>
            <a:r>
              <a:rPr lang="en-US" sz="4000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cid, an organism’s genetic material found in cells is what?</a:t>
            </a:r>
            <a:endParaRPr lang="en-US" sz="4000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4051" y="374538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DNA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2971800" cy="4440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23158"/>
            <a:ext cx="2937510" cy="40602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1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3230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____________ is the part of the eukaryotic cell that directs cell activities &amp; contains genetic information stored in DNA-the brain of the cell.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491" y="255006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NUCLEUS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74406"/>
            <a:ext cx="311989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635390"/>
            <a:ext cx="3753073" cy="2719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CEFF-5F67-4126-9BE2-7DA1F8C19E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1305</Words>
  <Application>Microsoft Office PowerPoint</Application>
  <PresentationFormat>On-screen Show (4:3)</PresentationFormat>
  <Paragraphs>197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Cells: The Basic Units of Life &amp; the Cell in Action</vt:lpstr>
      <vt:lpstr>PowerPoint Presentation</vt:lpstr>
      <vt:lpstr>In biology, the smallest unit that can perform all life processes is called what?</vt:lpstr>
      <vt:lpstr>PowerPoint Presentation</vt:lpstr>
      <vt:lpstr>PowerPoint Presentation</vt:lpstr>
      <vt:lpstr>A liquid fluid inside the cell that contains salts &amp; other molecules is called the what?</vt:lpstr>
      <vt:lpstr>A membrane-surrounded component (part) of a eukaryotic cell with a specialized function is called what?</vt:lpstr>
      <vt:lpstr>The abbreviation for deoxyribonucleic acid, an organism’s genetic material found in cells is what?</vt:lpstr>
      <vt:lpstr>The ____________ is the part of the eukaryotic cell that directs cell activities &amp; contains genetic information stored in DNA-the brain of the cell.</vt:lpstr>
      <vt:lpstr>PowerPoint Presentation</vt:lpstr>
      <vt:lpstr>These are membranes-bound organelles that use light energy &amp; make food-a sugar called glucose-from water &amp; carbon dioxide in a process know as photosynthesis (they are only present in plant cells). They are called what?</vt:lpstr>
      <vt:lpstr>A cell organelle composed of RNA, protein &amp; the site of protein synthesis is what?</vt:lpstr>
      <vt:lpstr>Ribonucleic acid, a type of nucleic acid that carries the code for making proteins from the nucleus to the cytoplasm is called what? </vt:lpstr>
      <vt:lpstr>Animal Cells vs. Plant Cells</vt:lpstr>
      <vt:lpstr>PowerPoint Presentation</vt:lpstr>
      <vt:lpstr>PowerPoint Presentation</vt:lpstr>
      <vt:lpstr>Are groups of similar types of cells that work together to carry out specific tasks; comes from Latin meaning “weave.”</vt:lpstr>
      <vt:lpstr>__________ are groups of different tissues working together to perform a particular job; examples are heart, lungs &amp; kidneys. These do not usually function alone, ________________ are groups of different organs that work together to complete a series of tasks; examples are digestive, nervous &amp; circulatory.</vt:lpstr>
      <vt:lpstr>PowerPoint Presentation</vt:lpstr>
      <vt:lpstr>Is the passive movement of substances from an area of higher concentration to an area of lower concentration is referred to as what?</vt:lpstr>
      <vt:lpstr>The passive transport diffusion of water (H2O) molecules only through a membrane is called what?</vt:lpstr>
      <vt:lpstr>PowerPoint Presentation</vt:lpstr>
      <vt:lpstr>Is the movement of substances through a cell membrane only by using the cell’s energy (opposite of passive) is called what?</vt:lpstr>
      <vt:lpstr>_____________ is the process during which a cell takes in a substance by surrounding it with the cell membrane &amp; _____________ is the process during which a cell’s vesicles release their contents outside the cell.</vt:lpstr>
      <vt:lpstr>This is a series of chemical reactions that convert light energy, water &amp; CO2 into food-molecules glucose &amp; give off oxygen in primary plants; is called what?</vt:lpstr>
      <vt:lpstr>PowerPoint Presentation</vt:lpstr>
      <vt:lpstr>PowerPoint Presentation</vt:lpstr>
      <vt:lpstr>Examples of Fermentation are What?</vt:lpstr>
      <vt:lpstr>PowerPoint Presentation</vt:lpstr>
      <vt:lpstr>PowerPoint Presentation</vt:lpstr>
      <vt:lpstr>Most dividing human cells normally complete the cell cycle in about __________.</vt:lpstr>
      <vt:lpstr>PowerPoint Presentation</vt:lpstr>
      <vt:lpstr>PowerPoint Presentation</vt:lpstr>
      <vt:lpstr>A main phase within the cell cycle; where in this period the cell grows &amp; develops &amp; copies within itself is called?</vt:lpstr>
      <vt:lpstr>During “Interphase” Most Cells Go Through Three Stages: (G1) Rapid growth &amp; replication, or copying, of the membrane-bound structures called organelles. (S) Copying of DNA, the genetic information in a cell. (G2) Preparation for cell division.</vt:lpstr>
      <vt:lpstr>What are the Four Phases of Mitosis?</vt:lpstr>
      <vt:lpstr> This is the period before cell division occurs.  The cell grows to its mature size, makes a copy of its DNA, &amp; prepares to divide (90%).  This is the 4 stages where the cell’s nucleus divides into 2 nuclei.  1 copy of the DNA is distributed into each of the 2 cells.  The final stage completes the process of cell division; the cytoplasm divides, distributing the organelles into each of the 2 new cells. </vt:lpstr>
      <vt:lpstr>Stage 2: Mitosis: Part 1: Prophase Chromatin condense &amp; the nuclear membrane breaks down.</vt:lpstr>
      <vt:lpstr>Results of Cell Division are What?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Cells, Heredity &amp; Classification</dc:title>
  <dc:creator>pc_user</dc:creator>
  <cp:lastModifiedBy>Windows User</cp:lastModifiedBy>
  <cp:revision>32</cp:revision>
  <dcterms:created xsi:type="dcterms:W3CDTF">2018-01-04T15:06:58Z</dcterms:created>
  <dcterms:modified xsi:type="dcterms:W3CDTF">2018-10-16T19:22:41Z</dcterms:modified>
</cp:coreProperties>
</file>