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3" r:id="rId13"/>
    <p:sldId id="272" r:id="rId14"/>
    <p:sldId id="274" r:id="rId15"/>
    <p:sldId id="275" r:id="rId16"/>
    <p:sldId id="276" r:id="rId17"/>
    <p:sldId id="285" r:id="rId18"/>
    <p:sldId id="286" r:id="rId19"/>
    <p:sldId id="279" r:id="rId20"/>
    <p:sldId id="287" r:id="rId21"/>
    <p:sldId id="281" r:id="rId22"/>
    <p:sldId id="288" r:id="rId23"/>
    <p:sldId id="283" r:id="rId24"/>
    <p:sldId id="289" r:id="rId25"/>
    <p:sldId id="290" r:id="rId26"/>
    <p:sldId id="291" r:id="rId27"/>
    <p:sldId id="294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480" y="-12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E3C9A5-8B1B-4663-8351-24423F08FD8D}" type="datetimeFigureOut">
              <a:rPr lang="en-US" smtClean="0"/>
              <a:pPr/>
              <a:t>9/20/2018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571A1D-ABE7-4274-B64A-82E8D11F5D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18540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aquadoc.typepad.com/.a/6a00d8341bf80a53ef00e554db33ae8833-pi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meridian.aag.org/changingplanet/index.cfm?action=main.module&amp;sectionID=1&amp;moduleID=4&amp;pageID=18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Map of the Aral Sea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31 July 2012 &lt;</a:t>
            </a:r>
            <a:r>
              <a:rPr lang="en-US" sz="1200" b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http://aquadoc.typepad.com/.a/6a00d8341bf80a53ef00e554db33ae8833-pi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&gt;.  </a:t>
            </a:r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71A1D-ABE7-4274-B64A-82E8D11F5DD7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699006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Photographs of the Aral Sea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Association of American Geographers. 31 July 2012 &lt;</a:t>
            </a:r>
            <a:r>
              <a:rPr lang="en-US" sz="1200" b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http://meridian.aag.org/changingplanet/index.cfm?action=main.module&amp;sectionID=1&amp;moduleID=4&amp;pageID=18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&gt;. </a:t>
            </a:r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71A1D-ABE7-4274-B64A-82E8D11F5DD7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47880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D7741-496C-41F7-AD72-69AD9D5BA110}" type="datetimeFigureOut">
              <a:rPr lang="en-US" smtClean="0"/>
              <a:pPr/>
              <a:t>9/20/2018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9BB6A-78E7-420B-B1B0-885A9AD578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D7741-496C-41F7-AD72-69AD9D5BA110}" type="datetimeFigureOut">
              <a:rPr lang="en-US" smtClean="0"/>
              <a:pPr/>
              <a:t>9/20/2018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9BB6A-78E7-420B-B1B0-885A9AD578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D7741-496C-41F7-AD72-69AD9D5BA110}" type="datetimeFigureOut">
              <a:rPr lang="en-US" smtClean="0"/>
              <a:pPr/>
              <a:t>9/20/2018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9BB6A-78E7-420B-B1B0-885A9AD578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D7741-496C-41F7-AD72-69AD9D5BA110}" type="datetimeFigureOut">
              <a:rPr lang="en-US" smtClean="0"/>
              <a:pPr/>
              <a:t>9/20/2018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9BB6A-78E7-420B-B1B0-885A9AD578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D7741-496C-41F7-AD72-69AD9D5BA110}" type="datetimeFigureOut">
              <a:rPr lang="en-US" smtClean="0"/>
              <a:pPr/>
              <a:t>9/20/2018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9BB6A-78E7-420B-B1B0-885A9AD578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D7741-496C-41F7-AD72-69AD9D5BA110}" type="datetimeFigureOut">
              <a:rPr lang="en-US" smtClean="0"/>
              <a:pPr/>
              <a:t>9/20/2018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9BB6A-78E7-420B-B1B0-885A9AD578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D7741-496C-41F7-AD72-69AD9D5BA110}" type="datetimeFigureOut">
              <a:rPr lang="en-US" smtClean="0"/>
              <a:pPr/>
              <a:t>9/20/2018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9BB6A-78E7-420B-B1B0-885A9AD578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D7741-496C-41F7-AD72-69AD9D5BA110}" type="datetimeFigureOut">
              <a:rPr lang="en-US" smtClean="0"/>
              <a:pPr/>
              <a:t>9/20/2018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9BB6A-78E7-420B-B1B0-885A9AD578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D7741-496C-41F7-AD72-69AD9D5BA110}" type="datetimeFigureOut">
              <a:rPr lang="en-US" smtClean="0"/>
              <a:pPr/>
              <a:t>9/20/2018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9BB6A-78E7-420B-B1B0-885A9AD578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D7741-496C-41F7-AD72-69AD9D5BA110}" type="datetimeFigureOut">
              <a:rPr lang="en-US" smtClean="0"/>
              <a:pPr/>
              <a:t>9/20/2018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9BB6A-78E7-420B-B1B0-885A9AD578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D7741-496C-41F7-AD72-69AD9D5BA110}" type="datetimeFigureOut">
              <a:rPr lang="en-US" smtClean="0"/>
              <a:pPr/>
              <a:t>9/20/2018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9BB6A-78E7-420B-B1B0-885A9AD578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D7741-496C-41F7-AD72-69AD9D5BA110}" type="datetimeFigureOut">
              <a:rPr lang="en-US" smtClean="0"/>
              <a:pPr/>
              <a:t>9/20/2018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9BB6A-78E7-420B-B1B0-885A9AD578A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meridian.aag.org/changingplanet/index.cfm?action=main.module&amp;sectionID=1&amp;moduleID=4&amp;pageID=18" TargetMode="External"/><Relationship Id="rId5" Type="http://schemas.openxmlformats.org/officeDocument/2006/relationships/image" Target="../media/image9.jpeg"/><Relationship Id="rId4" Type="http://schemas.openxmlformats.org/officeDocument/2006/relationships/image" Target="http://earthobservatory.nasa.gov/Features/WorldOfChange/images/aral/aralsea_tmo_2000238_lrg.jpg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209800"/>
            <a:ext cx="6705600" cy="1470025"/>
          </a:xfrm>
        </p:spPr>
        <p:txBody>
          <a:bodyPr>
            <a:noAutofit/>
          </a:bodyPr>
          <a:lstStyle/>
          <a:p>
            <a:r>
              <a:rPr lang="en-US" sz="2800" dirty="0"/>
              <a:t>6</a:t>
            </a:r>
            <a:r>
              <a:rPr lang="en-US" sz="2800" baseline="30000" dirty="0"/>
              <a:t>th</a:t>
            </a:r>
            <a:r>
              <a:rPr lang="en-US" sz="2800" dirty="0"/>
              <a:t> Grade </a:t>
            </a:r>
            <a:r>
              <a:rPr lang="en-US" sz="2800" dirty="0" smtClean="0"/>
              <a:t>Social Studies</a:t>
            </a:r>
            <a:br>
              <a:rPr lang="en-US" sz="2800" dirty="0" smtClean="0"/>
            </a:br>
            <a:r>
              <a:rPr lang="en-US" sz="2800" dirty="0" smtClean="0"/>
              <a:t>Unit 1, Lesson </a:t>
            </a:r>
            <a:r>
              <a:rPr lang="en-US" sz="2800" dirty="0"/>
              <a:t>2</a:t>
            </a:r>
            <a:r>
              <a:rPr lang="en-US" sz="2800" dirty="0" smtClean="0"/>
              <a:t>: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 </a:t>
            </a:r>
            <a:br>
              <a:rPr lang="en-US" sz="1800" dirty="0" smtClean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6600" b="1" dirty="0" smtClean="0">
                <a:latin typeface="Arial" pitchFamily="34" charset="0"/>
                <a:cs typeface="Arial" pitchFamily="34" charset="0"/>
              </a:rPr>
              <a:t>Geographic Inquiry</a:t>
            </a:r>
            <a:br>
              <a:rPr lang="en-US" sz="6600" b="1" dirty="0" smtClean="0">
                <a:latin typeface="Arial" pitchFamily="34" charset="0"/>
                <a:cs typeface="Arial" pitchFamily="34" charset="0"/>
              </a:rPr>
            </a:br>
            <a:endParaRPr lang="en-US" sz="6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336882"/>
            <a:ext cx="1143000" cy="6186309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r>
              <a:rPr lang="en-US" sz="6600" b="1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r>
              <a:rPr lang="en-US" sz="6600" b="1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r>
              <a:rPr lang="en-US" sz="6600" b="1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r>
              <a:rPr lang="en-US" sz="6600" b="1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r>
              <a:rPr lang="en-US" sz="6600" b="1" dirty="0" smtClean="0">
                <a:latin typeface="Arial" pitchFamily="34" charset="0"/>
                <a:cs typeface="Arial" pitchFamily="34" charset="0"/>
              </a:rPr>
              <a:t>?</a:t>
            </a:r>
          </a:p>
        </p:txBody>
      </p:sp>
      <p:pic>
        <p:nvPicPr>
          <p:cNvPr id="5" name="Picture 4" descr="C:\Users\blooma\AppData\Local\Microsoft\Windows\Temporary Internet Files\Content.Outlook\07IV7VE0\OSlogonewmission graphic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1200" y="5143500"/>
            <a:ext cx="312420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336882"/>
            <a:ext cx="1143000" cy="6186309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r>
              <a:rPr lang="en-US" sz="6600" b="1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r>
              <a:rPr lang="en-US" sz="6600" b="1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r>
              <a:rPr lang="en-US" sz="6600" b="1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r>
              <a:rPr lang="en-US" sz="6600" b="1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r>
              <a:rPr lang="en-US" sz="6600" b="1" dirty="0" smtClean="0">
                <a:latin typeface="Arial" pitchFamily="34" charset="0"/>
                <a:cs typeface="Arial" pitchFamily="34" charset="0"/>
              </a:rPr>
              <a:t>?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676400" y="685800"/>
          <a:ext cx="6705600" cy="1645920"/>
        </p:xfrm>
        <a:graphic>
          <a:graphicData uri="http://schemas.openxmlformats.org/drawingml/2006/table">
            <a:tbl>
              <a:tblPr/>
              <a:tblGrid>
                <a:gridCol w="2895600"/>
                <a:gridCol w="3810000"/>
              </a:tblGrid>
              <a:tr h="914320">
                <a:tc>
                  <a:txBody>
                    <a:bodyPr/>
                    <a:lstStyle/>
                    <a:p>
                      <a:pPr marL="288925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752975" algn="l"/>
                        </a:tabLst>
                      </a:pPr>
                      <a:r>
                        <a:rPr lang="en-US" sz="3600" b="1" baseline="0" dirty="0" smtClean="0">
                          <a:latin typeface="Arial"/>
                          <a:ea typeface="Times New Roman"/>
                        </a:rPr>
                        <a:t>Answer geographic questions</a:t>
                      </a: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33528" marR="335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1200"/>
                        </a:spcAft>
                        <a:buFont typeface="Symbol"/>
                        <a:buChar char=""/>
                        <a:tabLst>
                          <a:tab pos="447675" algn="l"/>
                        </a:tabLst>
                      </a:pPr>
                      <a:endParaRPr lang="en-US" sz="2400" b="1" kern="1200" dirty="0" smtClean="0">
                        <a:solidFill>
                          <a:schemeClr val="tx1"/>
                        </a:solidFill>
                        <a:latin typeface="Arial"/>
                        <a:ea typeface="Calibri"/>
                        <a:cs typeface="+mn-cs"/>
                      </a:endParaRPr>
                    </a:p>
                  </a:txBody>
                  <a:tcPr marL="33528" marR="335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Picture 2" descr="MC900078625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4191000"/>
            <a:ext cx="7239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336882"/>
            <a:ext cx="1143000" cy="6186309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r>
              <a:rPr lang="en-US" sz="6600" b="1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r>
              <a:rPr lang="en-US" sz="6600" b="1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r>
              <a:rPr lang="en-US" sz="6600" b="1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r>
              <a:rPr lang="en-US" sz="6600" b="1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r>
              <a:rPr lang="en-US" sz="6600" b="1" dirty="0" smtClean="0">
                <a:latin typeface="Arial" pitchFamily="34" charset="0"/>
                <a:cs typeface="Arial" pitchFamily="34" charset="0"/>
              </a:rPr>
              <a:t>?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5112345"/>
              </p:ext>
            </p:extLst>
          </p:nvPr>
        </p:nvGraphicFramePr>
        <p:xfrm>
          <a:off x="1676400" y="685800"/>
          <a:ext cx="6705600" cy="3596640"/>
        </p:xfrm>
        <a:graphic>
          <a:graphicData uri="http://schemas.openxmlformats.org/drawingml/2006/table">
            <a:tbl>
              <a:tblPr/>
              <a:tblGrid>
                <a:gridCol w="2895600"/>
                <a:gridCol w="3810000"/>
              </a:tblGrid>
              <a:tr h="914320">
                <a:tc>
                  <a:txBody>
                    <a:bodyPr/>
                    <a:lstStyle/>
                    <a:p>
                      <a:pPr marL="288925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752975" algn="l"/>
                        </a:tabLst>
                      </a:pPr>
                      <a:r>
                        <a:rPr lang="en-US" sz="3600" b="1" baseline="0" dirty="0" smtClean="0">
                          <a:latin typeface="Arial"/>
                          <a:ea typeface="Times New Roman"/>
                        </a:rPr>
                        <a:t>Answer geographic questions</a:t>
                      </a: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33528" marR="335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577850" marR="0" lvl="0" indent="-288925">
                        <a:spcBef>
                          <a:spcPts val="0"/>
                        </a:spcBef>
                        <a:spcAft>
                          <a:spcPts val="1200"/>
                        </a:spcAft>
                        <a:buFont typeface="Symbol"/>
                        <a:buChar char=""/>
                        <a:tabLst>
                          <a:tab pos="447675" algn="l"/>
                        </a:tabLst>
                      </a:pPr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+mn-cs"/>
                        </a:rPr>
                        <a:t>Develop conclusions based on the data collected, organized, and analyzed.</a:t>
                      </a:r>
                    </a:p>
                    <a:p>
                      <a:pPr marL="577850" marR="0" lvl="0" indent="-288925">
                        <a:spcBef>
                          <a:spcPts val="0"/>
                        </a:spcBef>
                        <a:spcAft>
                          <a:spcPts val="1200"/>
                        </a:spcAft>
                        <a:buFont typeface="Symbol"/>
                        <a:buChar char=""/>
                        <a:tabLst>
                          <a:tab pos="447675" algn="l"/>
                        </a:tabLst>
                      </a:pPr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+mn-cs"/>
                        </a:rPr>
                        <a:t>Present the conclusions in oral and written narratives.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1200"/>
                        </a:spcAft>
                        <a:buFont typeface="Symbol"/>
                        <a:buChar char=""/>
                        <a:tabLst>
                          <a:tab pos="447675" algn="l"/>
                        </a:tabLst>
                      </a:pPr>
                      <a:endParaRPr lang="en-US" sz="2400" b="1" kern="1200" dirty="0" smtClean="0">
                        <a:solidFill>
                          <a:schemeClr val="tx1"/>
                        </a:solidFill>
                        <a:latin typeface="Arial"/>
                        <a:ea typeface="Calibri"/>
                        <a:cs typeface="+mn-cs"/>
                      </a:endParaRPr>
                    </a:p>
                  </a:txBody>
                  <a:tcPr marL="33528" marR="335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Picture 2" descr="MC900078625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4191000"/>
            <a:ext cx="7239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1223217"/>
            <a:ext cx="6705600" cy="1470025"/>
          </a:xfrm>
        </p:spPr>
        <p:txBody>
          <a:bodyPr>
            <a:noAutofit/>
          </a:bodyPr>
          <a:lstStyle/>
          <a:p>
            <a:r>
              <a:rPr lang="en-US" sz="6600" b="1" dirty="0" smtClean="0">
                <a:latin typeface="Arial" pitchFamily="34" charset="0"/>
                <a:cs typeface="Arial" pitchFamily="34" charset="0"/>
              </a:rPr>
              <a:t>Geographic Inquiry</a:t>
            </a:r>
            <a:endParaRPr lang="en-US" sz="6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336882"/>
            <a:ext cx="1143000" cy="6186309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r>
              <a:rPr lang="en-US" sz="6600" b="1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r>
              <a:rPr lang="en-US" sz="6600" b="1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r>
              <a:rPr lang="en-US" sz="6600" b="1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r>
              <a:rPr lang="en-US" sz="6600" b="1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r>
              <a:rPr lang="en-US" sz="6600" b="1" dirty="0" smtClean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57400" y="4114800"/>
            <a:ext cx="61722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Arial" pitchFamily="34" charset="0"/>
                <a:cs typeface="Arial" pitchFamily="34" charset="0"/>
              </a:rPr>
              <a:t>An Example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" y="457200"/>
            <a:ext cx="76200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Arial" pitchFamily="34" charset="0"/>
                <a:cs typeface="Arial" pitchFamily="34" charset="0"/>
              </a:rPr>
              <a:t>Location of the Aral Sea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38" name="Picture 2" descr="http://aquadoc.typepad.com/.a/6a00d8341bf80a53ef00e554db33ae8833-p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1219200"/>
            <a:ext cx="6321425" cy="471205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524000" y="5943600"/>
            <a:ext cx="6172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Source: http://aquadoc.typepad.com/.a/6a00d8341bf80a53ef00e554db33ae8833-pi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457200"/>
            <a:ext cx="76200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Arial" pitchFamily="34" charset="0"/>
                <a:cs typeface="Arial" pitchFamily="34" charset="0"/>
              </a:rPr>
              <a:t>Photographs of the Aral Sea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http://earthobservatory.nasa.gov/Features/WorldOfChange/images/aral/aralsea_tmo_2000238_lrg.jpg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457200" y="1800726"/>
            <a:ext cx="3692525" cy="369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aralsea_tmo_2011227_lr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1828800"/>
            <a:ext cx="3659188" cy="365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219200" y="5410200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Arial" pitchFamily="34" charset="0"/>
                <a:cs typeface="Arial" pitchFamily="34" charset="0"/>
              </a:rPr>
              <a:t>2000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82389" y="5418222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Arial" pitchFamily="34" charset="0"/>
                <a:cs typeface="Arial" pitchFamily="34" charset="0"/>
              </a:rPr>
              <a:t>2012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6096000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Source: Photographs of the Aral Sea. </a:t>
            </a:r>
            <a:r>
              <a:rPr lang="en-US" sz="1200" dirty="0" smtClean="0">
                <a:latin typeface="Arial" pitchFamily="34" charset="0"/>
                <a:cs typeface="Arial" pitchFamily="34" charset="0"/>
                <a:hlinkClick r:id="rId6"/>
              </a:rPr>
              <a:t>http://meridian.aag.org/changingplanet/index.cfm?action=main.module&amp;sectionID=1&amp;moduleID=4&amp;pageID=18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336882"/>
            <a:ext cx="1143000" cy="6186309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r>
              <a:rPr lang="en-US" sz="6600" b="1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r>
              <a:rPr lang="en-US" sz="6600" b="1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r>
              <a:rPr lang="en-US" sz="6600" b="1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r>
              <a:rPr lang="en-US" sz="6600" b="1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r>
              <a:rPr lang="en-US" sz="6600" b="1" dirty="0" smtClean="0">
                <a:latin typeface="Arial" pitchFamily="34" charset="0"/>
                <a:cs typeface="Arial" pitchFamily="34" charset="0"/>
              </a:rPr>
              <a:t>?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676400" y="1295400"/>
          <a:ext cx="6705600" cy="1645920"/>
        </p:xfrm>
        <a:graphic>
          <a:graphicData uri="http://schemas.openxmlformats.org/drawingml/2006/table">
            <a:tbl>
              <a:tblPr/>
              <a:tblGrid>
                <a:gridCol w="2895600"/>
                <a:gridCol w="3810000"/>
              </a:tblGrid>
              <a:tr h="914320">
                <a:tc>
                  <a:txBody>
                    <a:bodyPr/>
                    <a:lstStyle/>
                    <a:p>
                      <a:pPr marL="288925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752975" algn="l"/>
                        </a:tabLst>
                      </a:pPr>
                      <a:r>
                        <a:rPr lang="en-US" sz="3600" b="1" dirty="0">
                          <a:latin typeface="Arial"/>
                          <a:ea typeface="Calibri"/>
                        </a:rPr>
                        <a:t>Ask geographic questions</a:t>
                      </a: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33528" marR="335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625475" marR="0" lvl="0" indent="-384175">
                        <a:spcBef>
                          <a:spcPts val="0"/>
                        </a:spcBef>
                        <a:spcAft>
                          <a:spcPts val="1200"/>
                        </a:spcAft>
                        <a:buFont typeface="Symbol"/>
                        <a:buChar char=""/>
                        <a:tabLst>
                          <a:tab pos="625475" algn="l"/>
                        </a:tabLst>
                      </a:pP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33528" marR="335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Picture 2" descr="MC900078622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3244515"/>
            <a:ext cx="1441938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336882"/>
            <a:ext cx="1143000" cy="6186309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r>
              <a:rPr lang="en-US" sz="6600" b="1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r>
              <a:rPr lang="en-US" sz="6600" b="1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r>
              <a:rPr lang="en-US" sz="6600" b="1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r>
              <a:rPr lang="en-US" sz="6600" b="1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r>
              <a:rPr lang="en-US" sz="6600" b="1" dirty="0" smtClean="0">
                <a:latin typeface="Arial" pitchFamily="34" charset="0"/>
                <a:cs typeface="Arial" pitchFamily="34" charset="0"/>
              </a:rPr>
              <a:t>?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81529977"/>
              </p:ext>
            </p:extLst>
          </p:nvPr>
        </p:nvGraphicFramePr>
        <p:xfrm>
          <a:off x="1635369" y="1066800"/>
          <a:ext cx="6705600" cy="1981200"/>
        </p:xfrm>
        <a:graphic>
          <a:graphicData uri="http://schemas.openxmlformats.org/drawingml/2006/table">
            <a:tbl>
              <a:tblPr/>
              <a:tblGrid>
                <a:gridCol w="2895600"/>
                <a:gridCol w="3810000"/>
              </a:tblGrid>
              <a:tr h="914320">
                <a:tc>
                  <a:txBody>
                    <a:bodyPr/>
                    <a:lstStyle/>
                    <a:p>
                      <a:pPr marL="288925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752975" algn="l"/>
                        </a:tabLst>
                      </a:pPr>
                      <a:r>
                        <a:rPr lang="en-US" sz="3600" b="1" dirty="0">
                          <a:latin typeface="Arial"/>
                          <a:ea typeface="Calibri"/>
                        </a:rPr>
                        <a:t>Ask geographic questions</a:t>
                      </a: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33528" marR="335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409575" marR="0" lvl="0" indent="-288925">
                        <a:spcBef>
                          <a:spcPts val="0"/>
                        </a:spcBef>
                        <a:spcAft>
                          <a:spcPts val="1200"/>
                        </a:spcAft>
                        <a:buFont typeface="Arial" pitchFamily="34" charset="0"/>
                        <a:buChar char="•"/>
                        <a:tabLst>
                          <a:tab pos="409575" algn="l"/>
                        </a:tabLst>
                      </a:pPr>
                      <a:r>
                        <a:rPr lang="en-US" sz="2400" b="1" dirty="0" smtClean="0">
                          <a:latin typeface="Arial"/>
                          <a:ea typeface="Times New Roman"/>
                        </a:rPr>
                        <a:t>What</a:t>
                      </a:r>
                      <a:r>
                        <a:rPr lang="en-US" sz="2400" b="1" baseline="0" dirty="0" smtClean="0">
                          <a:latin typeface="Arial"/>
                          <a:ea typeface="Times New Roman"/>
                        </a:rPr>
                        <a:t> is causing the Aral Sea to dry up?</a:t>
                      </a:r>
                    </a:p>
                    <a:p>
                      <a:pPr marL="409575" marR="0" lvl="0" indent="-288925">
                        <a:spcBef>
                          <a:spcPts val="0"/>
                        </a:spcBef>
                        <a:spcAft>
                          <a:spcPts val="1200"/>
                        </a:spcAft>
                        <a:buFont typeface="Arial" pitchFamily="34" charset="0"/>
                        <a:buChar char="•"/>
                        <a:tabLst>
                          <a:tab pos="409575" algn="l"/>
                        </a:tabLst>
                      </a:pPr>
                      <a:r>
                        <a:rPr lang="en-US" sz="2400" b="1" baseline="0" dirty="0" smtClean="0">
                          <a:latin typeface="Arial"/>
                          <a:ea typeface="Times New Roman"/>
                        </a:rPr>
                        <a:t>What effect is this having on people and the environment?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marL="33528" marR="335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Picture 2" descr="MC900078622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3244515"/>
            <a:ext cx="1441938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336882"/>
            <a:ext cx="1143000" cy="6186309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r>
              <a:rPr lang="en-US" sz="6600" b="1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r>
              <a:rPr lang="en-US" sz="6600" b="1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r>
              <a:rPr lang="en-US" sz="6600" b="1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r>
              <a:rPr lang="en-US" sz="6600" b="1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r>
              <a:rPr lang="en-US" sz="6600" b="1" dirty="0" smtClean="0">
                <a:latin typeface="Arial" pitchFamily="34" charset="0"/>
                <a:cs typeface="Arial" pitchFamily="34" charset="0"/>
              </a:rPr>
              <a:t>?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676400" y="685800"/>
          <a:ext cx="6705600" cy="2560320"/>
        </p:xfrm>
        <a:graphic>
          <a:graphicData uri="http://schemas.openxmlformats.org/drawingml/2006/table">
            <a:tbl>
              <a:tblPr/>
              <a:tblGrid>
                <a:gridCol w="2895600"/>
                <a:gridCol w="3810000"/>
              </a:tblGrid>
              <a:tr h="914320">
                <a:tc>
                  <a:txBody>
                    <a:bodyPr/>
                    <a:lstStyle/>
                    <a:p>
                      <a:pPr marL="288925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752975" algn="l"/>
                        </a:tabLst>
                      </a:pPr>
                      <a:r>
                        <a:rPr lang="en-US" sz="2800" b="1" dirty="0" smtClean="0">
                          <a:latin typeface="Arial"/>
                          <a:ea typeface="Calibri"/>
                        </a:rPr>
                        <a:t>What</a:t>
                      </a:r>
                      <a:r>
                        <a:rPr lang="en-US" sz="2800" b="1" baseline="0" dirty="0" smtClean="0">
                          <a:latin typeface="Arial"/>
                          <a:ea typeface="Calibri"/>
                        </a:rPr>
                        <a:t> kind of </a:t>
                      </a:r>
                      <a:r>
                        <a:rPr lang="en-US" sz="2800" b="1" dirty="0" smtClean="0">
                          <a:latin typeface="Arial"/>
                          <a:ea typeface="Calibri"/>
                        </a:rPr>
                        <a:t> </a:t>
                      </a:r>
                      <a:r>
                        <a:rPr lang="en-US" sz="2800" b="1" dirty="0">
                          <a:latin typeface="Arial"/>
                          <a:ea typeface="Calibri"/>
                        </a:rPr>
                        <a:t>geographic </a:t>
                      </a:r>
                      <a:r>
                        <a:rPr lang="en-US" sz="2800" b="1" dirty="0" smtClean="0">
                          <a:latin typeface="Arial"/>
                          <a:ea typeface="Calibri"/>
                        </a:rPr>
                        <a:t>information could help answer these questions?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marL="33528" marR="335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625475" marR="0" lvl="0" indent="-3841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Symbol"/>
                        <a:buChar char=""/>
                        <a:tabLst>
                          <a:tab pos="625475" algn="l"/>
                        </a:tabLst>
                        <a:defRPr/>
                      </a:pPr>
                      <a:endParaRPr lang="en-US" sz="2000" b="1" kern="1200" dirty="0" smtClean="0">
                        <a:solidFill>
                          <a:schemeClr val="tx1"/>
                        </a:solidFill>
                        <a:latin typeface="Arial"/>
                        <a:ea typeface="Calibri"/>
                        <a:cs typeface="+mn-cs"/>
                      </a:endParaRPr>
                    </a:p>
                  </a:txBody>
                  <a:tcPr marL="33528" marR="335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Picture 2" descr="MC900078735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4191000"/>
            <a:ext cx="1621808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336882"/>
            <a:ext cx="1143000" cy="6186309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r>
              <a:rPr lang="en-US" sz="6600" b="1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r>
              <a:rPr lang="en-US" sz="6600" b="1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r>
              <a:rPr lang="en-US" sz="6600" b="1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r>
              <a:rPr lang="en-US" sz="6600" b="1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r>
              <a:rPr lang="en-US" sz="6600" b="1" dirty="0" smtClean="0">
                <a:latin typeface="Arial" pitchFamily="34" charset="0"/>
                <a:cs typeface="Arial" pitchFamily="34" charset="0"/>
              </a:rPr>
              <a:t>?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676400" y="685800"/>
          <a:ext cx="6705600" cy="5486400"/>
        </p:xfrm>
        <a:graphic>
          <a:graphicData uri="http://schemas.openxmlformats.org/drawingml/2006/table">
            <a:tbl>
              <a:tblPr/>
              <a:tblGrid>
                <a:gridCol w="2895600"/>
                <a:gridCol w="3810000"/>
              </a:tblGrid>
              <a:tr h="914320">
                <a:tc>
                  <a:txBody>
                    <a:bodyPr/>
                    <a:lstStyle/>
                    <a:p>
                      <a:pPr marL="288925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752975" algn="l"/>
                        </a:tabLst>
                      </a:pPr>
                      <a:r>
                        <a:rPr lang="en-US" sz="2800" b="1" dirty="0" smtClean="0">
                          <a:latin typeface="Arial"/>
                          <a:ea typeface="Calibri"/>
                        </a:rPr>
                        <a:t>What</a:t>
                      </a:r>
                      <a:r>
                        <a:rPr lang="en-US" sz="2800" b="1" baseline="0" dirty="0" smtClean="0">
                          <a:latin typeface="Arial"/>
                          <a:ea typeface="Calibri"/>
                        </a:rPr>
                        <a:t> kind of </a:t>
                      </a:r>
                      <a:r>
                        <a:rPr lang="en-US" sz="2800" b="1" dirty="0" smtClean="0">
                          <a:latin typeface="Arial"/>
                          <a:ea typeface="Calibri"/>
                        </a:rPr>
                        <a:t> </a:t>
                      </a:r>
                      <a:r>
                        <a:rPr lang="en-US" sz="2800" b="1" dirty="0">
                          <a:latin typeface="Arial"/>
                          <a:ea typeface="Calibri"/>
                        </a:rPr>
                        <a:t>geographic </a:t>
                      </a:r>
                      <a:r>
                        <a:rPr lang="en-US" sz="2800" b="1" dirty="0" smtClean="0">
                          <a:latin typeface="Arial"/>
                          <a:ea typeface="Calibri"/>
                        </a:rPr>
                        <a:t>information could help answer these questions?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marL="33528" marR="33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409575" marR="0" lvl="0" indent="-288925" algn="l" defTabSz="914400" rtl="0" eaLnBrk="1" latinLnBrk="0" hangingPunct="1">
                        <a:spcBef>
                          <a:spcPts val="0"/>
                        </a:spcBef>
                        <a:spcAft>
                          <a:spcPts val="1200"/>
                        </a:spcAft>
                        <a:buFont typeface="Arial" pitchFamily="34" charset="0"/>
                        <a:buChar char="•"/>
                        <a:tabLst>
                          <a:tab pos="409575" algn="l"/>
                        </a:tabLst>
                      </a:pP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+mn-cs"/>
                        </a:rPr>
                        <a:t>Satellite images taken over time</a:t>
                      </a:r>
                    </a:p>
                    <a:p>
                      <a:pPr marL="409575" marR="0" lvl="0" indent="-288925" algn="l" defTabSz="914400" rtl="0" eaLnBrk="1" latinLnBrk="0" hangingPunct="1">
                        <a:spcBef>
                          <a:spcPts val="0"/>
                        </a:spcBef>
                        <a:spcAft>
                          <a:spcPts val="1200"/>
                        </a:spcAft>
                        <a:buFont typeface="Arial" pitchFamily="34" charset="0"/>
                        <a:buChar char="•"/>
                        <a:tabLst>
                          <a:tab pos="409575" algn="l"/>
                        </a:tabLst>
                      </a:pP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+mn-cs"/>
                        </a:rPr>
                        <a:t>Photographs of the area taken at ground level</a:t>
                      </a:r>
                    </a:p>
                    <a:p>
                      <a:pPr marL="409575" marR="0" lvl="0" indent="-288925" algn="l" defTabSz="914400" rtl="0" eaLnBrk="1" latinLnBrk="0" hangingPunct="1">
                        <a:spcBef>
                          <a:spcPts val="0"/>
                        </a:spcBef>
                        <a:spcAft>
                          <a:spcPts val="1200"/>
                        </a:spcAft>
                        <a:buFont typeface="Arial" pitchFamily="34" charset="0"/>
                        <a:buChar char="•"/>
                        <a:tabLst>
                          <a:tab pos="409575" algn="l"/>
                        </a:tabLst>
                      </a:pP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+mn-cs"/>
                        </a:rPr>
                        <a:t>Interviews with people who live in the area</a:t>
                      </a:r>
                    </a:p>
                    <a:p>
                      <a:pPr marL="409575" marR="0" lvl="0" indent="-288925" algn="l" defTabSz="914400" rtl="0" eaLnBrk="1" latinLnBrk="0" hangingPunct="1">
                        <a:spcBef>
                          <a:spcPts val="0"/>
                        </a:spcBef>
                        <a:spcAft>
                          <a:spcPts val="1200"/>
                        </a:spcAft>
                        <a:buFont typeface="Arial" pitchFamily="34" charset="0"/>
                        <a:buChar char="•"/>
                        <a:tabLst>
                          <a:tab pos="409575" algn="l"/>
                        </a:tabLst>
                      </a:pP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+mn-cs"/>
                        </a:rPr>
                        <a:t>Water samples from the Aral Sea</a:t>
                      </a:r>
                    </a:p>
                    <a:p>
                      <a:pPr marL="409575" marR="0" lvl="0" indent="-288925" algn="l" defTabSz="914400" rtl="0" eaLnBrk="1" latinLnBrk="0" hangingPunct="1">
                        <a:spcBef>
                          <a:spcPts val="0"/>
                        </a:spcBef>
                        <a:spcAft>
                          <a:spcPts val="1200"/>
                        </a:spcAft>
                        <a:buFont typeface="Arial" pitchFamily="34" charset="0"/>
                        <a:buChar char="•"/>
                        <a:tabLst>
                          <a:tab pos="409575" algn="l"/>
                        </a:tabLst>
                      </a:pP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+mn-cs"/>
                        </a:rPr>
                        <a:t>Different types of maps of the area</a:t>
                      </a:r>
                    </a:p>
                    <a:p>
                      <a:pPr marL="409575" marR="0" lvl="0" indent="-288925" algn="l" defTabSz="914400" rtl="0" eaLnBrk="1" latinLnBrk="0" hangingPunct="1">
                        <a:spcBef>
                          <a:spcPts val="0"/>
                        </a:spcBef>
                        <a:spcAft>
                          <a:spcPts val="1200"/>
                        </a:spcAft>
                        <a:buFont typeface="Arial" pitchFamily="34" charset="0"/>
                        <a:buChar char="•"/>
                        <a:tabLst>
                          <a:tab pos="409575" algn="l"/>
                        </a:tabLst>
                      </a:pP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+mn-cs"/>
                        </a:rPr>
                        <a:t>Information regarding a similar problem with a body of water in a different part of the world</a:t>
                      </a:r>
                    </a:p>
                    <a:p>
                      <a:pPr marL="625475" marR="0" lvl="0" indent="-3841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Symbol"/>
                        <a:buChar char=""/>
                        <a:tabLst>
                          <a:tab pos="625475" algn="l"/>
                        </a:tabLst>
                        <a:defRPr/>
                      </a:pPr>
                      <a:endParaRPr lang="en-US" sz="2000" b="1" kern="1200" dirty="0" smtClean="0">
                        <a:solidFill>
                          <a:schemeClr val="tx1"/>
                        </a:solidFill>
                        <a:latin typeface="Arial"/>
                        <a:ea typeface="Calibri"/>
                        <a:cs typeface="+mn-cs"/>
                      </a:endParaRPr>
                    </a:p>
                  </a:txBody>
                  <a:tcPr marL="33528" marR="335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Picture 2" descr="MC900078735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4191000"/>
            <a:ext cx="1621808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336882"/>
            <a:ext cx="1143000" cy="6186309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r>
              <a:rPr lang="en-US" sz="6600" b="1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r>
              <a:rPr lang="en-US" sz="6600" b="1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r>
              <a:rPr lang="en-US" sz="6600" b="1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r>
              <a:rPr lang="en-US" sz="6600" b="1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r>
              <a:rPr lang="en-US" sz="6600" b="1" dirty="0" smtClean="0">
                <a:latin typeface="Arial" pitchFamily="34" charset="0"/>
                <a:cs typeface="Arial" pitchFamily="34" charset="0"/>
              </a:rPr>
              <a:t>?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676400" y="685800"/>
          <a:ext cx="6705600" cy="2438400"/>
        </p:xfrm>
        <a:graphic>
          <a:graphicData uri="http://schemas.openxmlformats.org/drawingml/2006/table">
            <a:tbl>
              <a:tblPr/>
              <a:tblGrid>
                <a:gridCol w="2895600"/>
                <a:gridCol w="3810000"/>
              </a:tblGrid>
              <a:tr h="914320">
                <a:tc>
                  <a:txBody>
                    <a:bodyPr/>
                    <a:lstStyle/>
                    <a:p>
                      <a:pPr marL="288925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752975" algn="l"/>
                        </a:tabLst>
                      </a:pPr>
                      <a:r>
                        <a:rPr lang="en-US" sz="3200" b="1" dirty="0" smtClean="0">
                          <a:latin typeface="Arial"/>
                          <a:ea typeface="Times New Roman"/>
                        </a:rPr>
                        <a:t>How</a:t>
                      </a:r>
                      <a:r>
                        <a:rPr lang="en-US" sz="3200" b="1" baseline="0" dirty="0" smtClean="0">
                          <a:latin typeface="Arial"/>
                          <a:ea typeface="Times New Roman"/>
                        </a:rPr>
                        <a:t> could this information be organized?</a:t>
                      </a: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33528" marR="33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625475" marR="0" lvl="0" indent="-3841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Symbol"/>
                        <a:buChar char=""/>
                        <a:tabLst>
                          <a:tab pos="625475" algn="l"/>
                        </a:tabLst>
                        <a:defRPr/>
                      </a:pPr>
                      <a:endParaRPr lang="en-US" sz="2000" b="1" kern="1200" dirty="0" smtClean="0">
                        <a:solidFill>
                          <a:schemeClr val="tx1"/>
                        </a:solidFill>
                        <a:latin typeface="Arial"/>
                        <a:ea typeface="Calibri"/>
                        <a:cs typeface="+mn-cs"/>
                      </a:endParaRPr>
                    </a:p>
                  </a:txBody>
                  <a:tcPr marL="33528" marR="335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Picture 7" descr="MC900078812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3657600"/>
            <a:ext cx="22098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336882"/>
            <a:ext cx="1143000" cy="6186309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r>
              <a:rPr lang="en-US" sz="6600" b="1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r>
              <a:rPr lang="en-US" sz="6600" b="1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r>
              <a:rPr lang="en-US" sz="6600" b="1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r>
              <a:rPr lang="en-US" sz="6600" b="1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r>
              <a:rPr lang="en-US" sz="6600" b="1" dirty="0" smtClean="0">
                <a:latin typeface="Arial" pitchFamily="34" charset="0"/>
                <a:cs typeface="Arial" pitchFamily="34" charset="0"/>
              </a:rPr>
              <a:t>?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676400" y="1295400"/>
          <a:ext cx="6705600" cy="1645920"/>
        </p:xfrm>
        <a:graphic>
          <a:graphicData uri="http://schemas.openxmlformats.org/drawingml/2006/table">
            <a:tbl>
              <a:tblPr/>
              <a:tblGrid>
                <a:gridCol w="2895600"/>
                <a:gridCol w="3810000"/>
              </a:tblGrid>
              <a:tr h="914320">
                <a:tc>
                  <a:txBody>
                    <a:bodyPr/>
                    <a:lstStyle/>
                    <a:p>
                      <a:pPr marL="288925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752975" algn="l"/>
                        </a:tabLst>
                      </a:pPr>
                      <a:r>
                        <a:rPr lang="en-US" sz="3600" b="1" dirty="0">
                          <a:latin typeface="Arial"/>
                          <a:ea typeface="Calibri"/>
                        </a:rPr>
                        <a:t>Ask geographic questions</a:t>
                      </a: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33528" marR="335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625475" marR="0" lvl="0" indent="-384175">
                        <a:spcBef>
                          <a:spcPts val="0"/>
                        </a:spcBef>
                        <a:spcAft>
                          <a:spcPts val="1200"/>
                        </a:spcAft>
                        <a:buFont typeface="Symbol"/>
                        <a:buChar char=""/>
                        <a:tabLst>
                          <a:tab pos="625475" algn="l"/>
                        </a:tabLst>
                      </a:pP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33528" marR="335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Picture 2" descr="MC900078622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3124200"/>
            <a:ext cx="1441938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336882"/>
            <a:ext cx="1143000" cy="6186309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r>
              <a:rPr lang="en-US" sz="6600" b="1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r>
              <a:rPr lang="en-US" sz="6600" b="1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r>
              <a:rPr lang="en-US" sz="6600" b="1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r>
              <a:rPr lang="en-US" sz="6600" b="1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r>
              <a:rPr lang="en-US" sz="6600" b="1" dirty="0" smtClean="0">
                <a:latin typeface="Arial" pitchFamily="34" charset="0"/>
                <a:cs typeface="Arial" pitchFamily="34" charset="0"/>
              </a:rPr>
              <a:t>?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22350191"/>
              </p:ext>
            </p:extLst>
          </p:nvPr>
        </p:nvGraphicFramePr>
        <p:xfrm>
          <a:off x="1676400" y="685800"/>
          <a:ext cx="6705600" cy="5486400"/>
        </p:xfrm>
        <a:graphic>
          <a:graphicData uri="http://schemas.openxmlformats.org/drawingml/2006/table">
            <a:tbl>
              <a:tblPr/>
              <a:tblGrid>
                <a:gridCol w="2895600"/>
                <a:gridCol w="3810000"/>
              </a:tblGrid>
              <a:tr h="914320">
                <a:tc>
                  <a:txBody>
                    <a:bodyPr/>
                    <a:lstStyle/>
                    <a:p>
                      <a:pPr marL="288925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752975" algn="l"/>
                        </a:tabLst>
                      </a:pPr>
                      <a:r>
                        <a:rPr lang="en-US" sz="3200" b="1" dirty="0" smtClean="0">
                          <a:latin typeface="Arial"/>
                          <a:ea typeface="Times New Roman"/>
                        </a:rPr>
                        <a:t>How</a:t>
                      </a:r>
                      <a:r>
                        <a:rPr lang="en-US" sz="3200" b="1" baseline="0" dirty="0" smtClean="0">
                          <a:latin typeface="Arial"/>
                          <a:ea typeface="Times New Roman"/>
                        </a:rPr>
                        <a:t> could this information be organized?</a:t>
                      </a: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33528" marR="33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409575" marR="0" lvl="0" indent="-288925" algn="l" defTabSz="914400" rtl="0" eaLnBrk="1" latinLnBrk="0" hangingPunct="1">
                        <a:spcBef>
                          <a:spcPts val="0"/>
                        </a:spcBef>
                        <a:spcAft>
                          <a:spcPts val="1200"/>
                        </a:spcAft>
                        <a:buFont typeface="Arial" pitchFamily="34" charset="0"/>
                        <a:buChar char="•"/>
                        <a:tabLst>
                          <a:tab pos="409575" algn="l"/>
                        </a:tabLst>
                      </a:pPr>
                      <a:endParaRPr lang="en-US" sz="2000" b="1" kern="1200" dirty="0" smtClean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+mn-cs"/>
                      </a:endParaRPr>
                    </a:p>
                    <a:p>
                      <a:pPr marL="409575" marR="0" lvl="0" indent="-288925" algn="l" defTabSz="914400" rtl="0" eaLnBrk="1" latinLnBrk="0" hangingPunct="1">
                        <a:spcBef>
                          <a:spcPts val="0"/>
                        </a:spcBef>
                        <a:spcAft>
                          <a:spcPts val="1200"/>
                        </a:spcAft>
                        <a:buFont typeface="Arial" pitchFamily="34" charset="0"/>
                        <a:buChar char="•"/>
                        <a:tabLst>
                          <a:tab pos="409575" algn="l"/>
                        </a:tabLst>
                      </a:pP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+mn-cs"/>
                        </a:rPr>
                        <a:t>Create overlays of satellite images showing change over time</a:t>
                      </a:r>
                    </a:p>
                    <a:p>
                      <a:pPr marL="409575" marR="0" lvl="0" indent="-288925" algn="l" defTabSz="914400" rtl="0" eaLnBrk="1" latinLnBrk="0" hangingPunct="1">
                        <a:spcBef>
                          <a:spcPts val="0"/>
                        </a:spcBef>
                        <a:spcAft>
                          <a:spcPts val="1200"/>
                        </a:spcAft>
                        <a:buFont typeface="Arial" pitchFamily="34" charset="0"/>
                        <a:buChar char="•"/>
                        <a:tabLst>
                          <a:tab pos="409575" algn="l"/>
                        </a:tabLst>
                      </a:pP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+mn-cs"/>
                        </a:rPr>
                        <a:t>Put water sample data into tables or graphs</a:t>
                      </a:r>
                    </a:p>
                    <a:p>
                      <a:pPr marL="409575" marR="0" lvl="0" indent="-288925" algn="l" defTabSz="914400" rtl="0" eaLnBrk="1" latinLnBrk="0" hangingPunct="1">
                        <a:spcBef>
                          <a:spcPts val="0"/>
                        </a:spcBef>
                        <a:spcAft>
                          <a:spcPts val="1200"/>
                        </a:spcAft>
                        <a:buFont typeface="Arial" pitchFamily="34" charset="0"/>
                        <a:buChar char="•"/>
                        <a:tabLst>
                          <a:tab pos="409575" algn="l"/>
                        </a:tabLst>
                      </a:pP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+mn-cs"/>
                        </a:rPr>
                        <a:t>Create a written summary of interview data</a:t>
                      </a:r>
                    </a:p>
                    <a:p>
                      <a:pPr marL="409575" marR="0" lvl="0" indent="-288925" algn="l" defTabSz="914400" rtl="0" eaLnBrk="1" latinLnBrk="0" hangingPunct="1">
                        <a:spcBef>
                          <a:spcPts val="0"/>
                        </a:spcBef>
                        <a:spcAft>
                          <a:spcPts val="1200"/>
                        </a:spcAft>
                        <a:buFont typeface="Arial" pitchFamily="34" charset="0"/>
                        <a:buChar char="•"/>
                        <a:tabLst>
                          <a:tab pos="409575" algn="l"/>
                        </a:tabLst>
                      </a:pP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+mn-cs"/>
                        </a:rPr>
                        <a:t>Draw diagrams showing</a:t>
                      </a:r>
                      <a:r>
                        <a:rPr lang="en-US" sz="2000" b="1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+mn-cs"/>
                        </a:rPr>
                        <a:t> how the size of the Sea has changed</a:t>
                      </a:r>
                      <a:endParaRPr lang="en-US" sz="2000" b="1" kern="1200" dirty="0" smtClean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+mn-cs"/>
                      </a:endParaRPr>
                    </a:p>
                    <a:p>
                      <a:pPr marL="409575" marR="0" lvl="0" indent="-288925" algn="l" defTabSz="914400" rtl="0" eaLnBrk="1" latinLnBrk="0" hangingPunct="1">
                        <a:spcBef>
                          <a:spcPts val="0"/>
                        </a:spcBef>
                        <a:spcAft>
                          <a:spcPts val="1200"/>
                        </a:spcAft>
                        <a:buFont typeface="Arial" pitchFamily="34" charset="0"/>
                        <a:buChar char="•"/>
                        <a:tabLst>
                          <a:tab pos="409575" algn="l"/>
                        </a:tabLst>
                      </a:pP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+mn-cs"/>
                        </a:rPr>
                        <a:t>Create a map synthesizing the information from all the maps collected</a:t>
                      </a:r>
                    </a:p>
                    <a:p>
                      <a:pPr marL="625475" marR="0" lvl="0" indent="-3841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Symbol"/>
                        <a:buChar char=""/>
                        <a:tabLst>
                          <a:tab pos="625475" algn="l"/>
                        </a:tabLst>
                        <a:defRPr/>
                      </a:pPr>
                      <a:endParaRPr lang="en-US" sz="2000" b="1" kern="1200" dirty="0" smtClean="0">
                        <a:solidFill>
                          <a:schemeClr val="tx1"/>
                        </a:solidFill>
                        <a:latin typeface="Arial"/>
                        <a:ea typeface="Calibri"/>
                        <a:cs typeface="+mn-cs"/>
                      </a:endParaRPr>
                    </a:p>
                  </a:txBody>
                  <a:tcPr marL="33528" marR="335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Picture 7" descr="MC900078812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3657600"/>
            <a:ext cx="22098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336882"/>
            <a:ext cx="1143000" cy="6186309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r>
              <a:rPr lang="en-US" sz="6600" b="1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r>
              <a:rPr lang="en-US" sz="6600" b="1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r>
              <a:rPr lang="en-US" sz="6600" b="1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r>
              <a:rPr lang="en-US" sz="6600" b="1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r>
              <a:rPr lang="en-US" sz="6600" b="1" dirty="0" smtClean="0">
                <a:latin typeface="Arial" pitchFamily="34" charset="0"/>
                <a:cs typeface="Arial" pitchFamily="34" charset="0"/>
              </a:rPr>
              <a:t>?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676400" y="685800"/>
          <a:ext cx="6705600" cy="2438400"/>
        </p:xfrm>
        <a:graphic>
          <a:graphicData uri="http://schemas.openxmlformats.org/drawingml/2006/table">
            <a:tbl>
              <a:tblPr/>
              <a:tblGrid>
                <a:gridCol w="2895600"/>
                <a:gridCol w="3810000"/>
              </a:tblGrid>
              <a:tr h="914320">
                <a:tc>
                  <a:txBody>
                    <a:bodyPr/>
                    <a:lstStyle/>
                    <a:p>
                      <a:pPr marL="288925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752975" algn="l"/>
                        </a:tabLst>
                      </a:pPr>
                      <a:r>
                        <a:rPr lang="en-US" sz="3200" b="1" baseline="0" dirty="0" smtClean="0">
                          <a:latin typeface="Arial"/>
                          <a:ea typeface="Times New Roman"/>
                        </a:rPr>
                        <a:t>How could this information be analyzed?</a:t>
                      </a: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33528" marR="33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1200"/>
                        </a:spcAft>
                        <a:buFont typeface="Symbol"/>
                        <a:buChar char=""/>
                        <a:tabLst>
                          <a:tab pos="447675" algn="l"/>
                        </a:tabLst>
                      </a:pPr>
                      <a:endParaRPr lang="en-US" sz="2000" b="1" kern="1200" dirty="0" smtClean="0">
                        <a:solidFill>
                          <a:schemeClr val="tx1"/>
                        </a:solidFill>
                        <a:latin typeface="Arial"/>
                        <a:ea typeface="Calibri"/>
                        <a:cs typeface="+mn-cs"/>
                      </a:endParaRPr>
                    </a:p>
                  </a:txBody>
                  <a:tcPr marL="33528" marR="335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Picture 2" descr="MC900078753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3657600"/>
            <a:ext cx="2038350" cy="2174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336882"/>
            <a:ext cx="1143000" cy="6186309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r>
              <a:rPr lang="en-US" sz="6600" b="1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r>
              <a:rPr lang="en-US" sz="6600" b="1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r>
              <a:rPr lang="en-US" sz="6600" b="1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r>
              <a:rPr lang="en-US" sz="6600" b="1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r>
              <a:rPr lang="en-US" sz="6600" b="1" dirty="0" smtClean="0">
                <a:latin typeface="Arial" pitchFamily="34" charset="0"/>
                <a:cs typeface="Arial" pitchFamily="34" charset="0"/>
              </a:rPr>
              <a:t>?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676400" y="685800"/>
          <a:ext cx="6705600" cy="5638800"/>
        </p:xfrm>
        <a:graphic>
          <a:graphicData uri="http://schemas.openxmlformats.org/drawingml/2006/table">
            <a:tbl>
              <a:tblPr/>
              <a:tblGrid>
                <a:gridCol w="2895600"/>
                <a:gridCol w="3810000"/>
              </a:tblGrid>
              <a:tr h="914320">
                <a:tc>
                  <a:txBody>
                    <a:bodyPr/>
                    <a:lstStyle/>
                    <a:p>
                      <a:pPr marL="288925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752975" algn="l"/>
                        </a:tabLst>
                      </a:pPr>
                      <a:r>
                        <a:rPr lang="en-US" sz="3200" b="1" baseline="0" dirty="0" smtClean="0">
                          <a:latin typeface="Arial"/>
                          <a:ea typeface="Times New Roman"/>
                        </a:rPr>
                        <a:t>How could this information be analyzed?</a:t>
                      </a: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33528" marR="335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409575" marR="0" lvl="0" indent="-288925" algn="l" defTabSz="914400" rtl="0" eaLnBrk="1" latinLnBrk="0" hangingPunct="1">
                        <a:spcBef>
                          <a:spcPts val="0"/>
                        </a:spcBef>
                        <a:spcAft>
                          <a:spcPts val="1200"/>
                        </a:spcAft>
                        <a:buFont typeface="Arial" pitchFamily="34" charset="0"/>
                        <a:buChar char="•"/>
                        <a:tabLst>
                          <a:tab pos="409575" algn="l"/>
                        </a:tabLst>
                      </a:pP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+mn-cs"/>
                        </a:rPr>
                        <a:t>Try to establish when the drying up began </a:t>
                      </a:r>
                    </a:p>
                    <a:p>
                      <a:pPr marL="409575" marR="0" lvl="0" indent="-288925" algn="l" defTabSz="914400" rtl="0" eaLnBrk="1" latinLnBrk="0" hangingPunct="1">
                        <a:spcBef>
                          <a:spcPts val="0"/>
                        </a:spcBef>
                        <a:spcAft>
                          <a:spcPts val="1200"/>
                        </a:spcAft>
                        <a:buFont typeface="Arial" pitchFamily="34" charset="0"/>
                        <a:buChar char="•"/>
                        <a:tabLst>
                          <a:tab pos="409575" algn="l"/>
                        </a:tabLst>
                      </a:pP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+mn-cs"/>
                        </a:rPr>
                        <a:t>Compare the Aral Sea data with that of another body of water with a similar problem</a:t>
                      </a:r>
                    </a:p>
                    <a:p>
                      <a:pPr marL="409575" marR="0" lvl="0" indent="-288925" algn="l" defTabSz="914400" rtl="0" eaLnBrk="1" latinLnBrk="0" hangingPunct="1">
                        <a:spcBef>
                          <a:spcPts val="0"/>
                        </a:spcBef>
                        <a:spcAft>
                          <a:spcPts val="1200"/>
                        </a:spcAft>
                        <a:buFont typeface="Arial" pitchFamily="34" charset="0"/>
                        <a:buChar char="•"/>
                        <a:tabLst>
                          <a:tab pos="409575" algn="l"/>
                        </a:tabLst>
                      </a:pP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+mn-cs"/>
                        </a:rPr>
                        <a:t>Identify potential causes of the problem that show up on maps or aerial photographs</a:t>
                      </a:r>
                    </a:p>
                    <a:p>
                      <a:pPr marL="409575" marR="0" lvl="0" indent="-288925" algn="l" defTabSz="914400" rtl="0" eaLnBrk="1" latinLnBrk="0" hangingPunct="1">
                        <a:spcBef>
                          <a:spcPts val="0"/>
                        </a:spcBef>
                        <a:spcAft>
                          <a:spcPts val="1200"/>
                        </a:spcAft>
                        <a:buFont typeface="Arial" pitchFamily="34" charset="0"/>
                        <a:buChar char="•"/>
                        <a:tabLst>
                          <a:tab pos="409575" algn="l"/>
                        </a:tabLst>
                      </a:pP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+mn-cs"/>
                        </a:rPr>
                        <a:t>Study the kinds of chemicals that show up in the water samples</a:t>
                      </a:r>
                    </a:p>
                    <a:p>
                      <a:pPr marL="409575" marR="0" lvl="0" indent="-288925" algn="l" defTabSz="914400" rtl="0" eaLnBrk="1" latinLnBrk="0" hangingPunct="1">
                        <a:spcBef>
                          <a:spcPts val="0"/>
                        </a:spcBef>
                        <a:spcAft>
                          <a:spcPts val="1200"/>
                        </a:spcAft>
                        <a:buFont typeface="Arial" pitchFamily="34" charset="0"/>
                        <a:buChar char="•"/>
                        <a:tabLst>
                          <a:tab pos="409575" algn="l"/>
                        </a:tabLst>
                      </a:pP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+mn-cs"/>
                        </a:rPr>
                        <a:t>Look for patterns that may exist in the interview data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1200"/>
                        </a:spcAft>
                        <a:buFont typeface="Symbol"/>
                        <a:buChar char=""/>
                        <a:tabLst>
                          <a:tab pos="447675" algn="l"/>
                        </a:tabLst>
                      </a:pPr>
                      <a:endParaRPr lang="en-US" sz="2000" b="1" kern="1200" dirty="0" smtClean="0">
                        <a:solidFill>
                          <a:schemeClr val="tx1"/>
                        </a:solidFill>
                        <a:latin typeface="Arial"/>
                        <a:ea typeface="Calibri"/>
                        <a:cs typeface="+mn-cs"/>
                      </a:endParaRPr>
                    </a:p>
                  </a:txBody>
                  <a:tcPr marL="33528" marR="335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Picture 2" descr="MC900078753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3657600"/>
            <a:ext cx="2038350" cy="2174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336882"/>
            <a:ext cx="1143000" cy="6186309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r>
              <a:rPr lang="en-US" sz="6600" b="1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r>
              <a:rPr lang="en-US" sz="6600" b="1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r>
              <a:rPr lang="en-US" sz="6600" b="1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r>
              <a:rPr lang="en-US" sz="6600" b="1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r>
              <a:rPr lang="en-US" sz="6600" b="1" dirty="0" smtClean="0">
                <a:latin typeface="Arial" pitchFamily="34" charset="0"/>
                <a:cs typeface="Arial" pitchFamily="34" charset="0"/>
              </a:rPr>
              <a:t>?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676400" y="685800"/>
          <a:ext cx="6705600" cy="1645920"/>
        </p:xfrm>
        <a:graphic>
          <a:graphicData uri="http://schemas.openxmlformats.org/drawingml/2006/table">
            <a:tbl>
              <a:tblPr/>
              <a:tblGrid>
                <a:gridCol w="2895600"/>
                <a:gridCol w="3810000"/>
              </a:tblGrid>
              <a:tr h="914320">
                <a:tc>
                  <a:txBody>
                    <a:bodyPr/>
                    <a:lstStyle/>
                    <a:p>
                      <a:pPr marL="288925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752975" algn="l"/>
                        </a:tabLst>
                      </a:pPr>
                      <a:r>
                        <a:rPr lang="en-US" sz="3600" b="1" baseline="0" dirty="0" smtClean="0">
                          <a:latin typeface="Arial"/>
                          <a:ea typeface="Times New Roman"/>
                        </a:rPr>
                        <a:t>Answer geographic questions</a:t>
                      </a: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33528" marR="335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63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Symbol"/>
                        <a:buNone/>
                        <a:tabLst>
                          <a:tab pos="447675" algn="l"/>
                        </a:tabLst>
                        <a:defRPr/>
                      </a:pPr>
                      <a:endParaRPr lang="en-US" sz="3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3528" marR="335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Picture 2" descr="MC900078625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4191000"/>
            <a:ext cx="7239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336882"/>
            <a:ext cx="1143000" cy="6186309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r>
              <a:rPr lang="en-US" sz="6600" b="1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r>
              <a:rPr lang="en-US" sz="6600" b="1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r>
              <a:rPr lang="en-US" sz="6600" b="1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r>
              <a:rPr lang="en-US" sz="6600" b="1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r>
              <a:rPr lang="en-US" sz="6600" b="1" dirty="0" smtClean="0">
                <a:latin typeface="Arial" pitchFamily="34" charset="0"/>
                <a:cs typeface="Arial" pitchFamily="34" charset="0"/>
              </a:rPr>
              <a:t>?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676400" y="685800"/>
          <a:ext cx="6705600" cy="2438400"/>
        </p:xfrm>
        <a:graphic>
          <a:graphicData uri="http://schemas.openxmlformats.org/drawingml/2006/table">
            <a:tbl>
              <a:tblPr/>
              <a:tblGrid>
                <a:gridCol w="2895600"/>
                <a:gridCol w="3810000"/>
              </a:tblGrid>
              <a:tr h="914320">
                <a:tc>
                  <a:txBody>
                    <a:bodyPr/>
                    <a:lstStyle/>
                    <a:p>
                      <a:pPr marL="288925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752975" algn="l"/>
                        </a:tabLst>
                      </a:pPr>
                      <a:r>
                        <a:rPr lang="en-US" sz="3600" b="1" baseline="0" dirty="0" smtClean="0">
                          <a:latin typeface="Arial"/>
                          <a:ea typeface="Times New Roman"/>
                        </a:rPr>
                        <a:t>Answer geographic questions</a:t>
                      </a: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33528" marR="335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63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Symbol"/>
                        <a:buNone/>
                        <a:tabLst>
                          <a:tab pos="447675" algn="l"/>
                        </a:tabLst>
                        <a:defRPr/>
                      </a:pPr>
                      <a:r>
                        <a:rPr lang="en-US" sz="3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Draw conclusions from the data and prepare a written report supporting the conclusions.</a:t>
                      </a:r>
                      <a:endParaRPr lang="en-US" sz="3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3528" marR="335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Picture 2" descr="MC900078625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4191000"/>
            <a:ext cx="7239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336882"/>
            <a:ext cx="1143000" cy="6186309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r>
              <a:rPr lang="en-US" sz="6600" b="1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r>
              <a:rPr lang="en-US" sz="6600" b="1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r>
              <a:rPr lang="en-US" sz="6600" b="1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r>
              <a:rPr lang="en-US" sz="6600" b="1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r>
              <a:rPr lang="en-US" sz="6600" b="1" dirty="0" smtClean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09800" y="457200"/>
            <a:ext cx="57150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Arial" pitchFamily="34" charset="0"/>
                <a:cs typeface="Arial" pitchFamily="34" charset="0"/>
              </a:rPr>
              <a:t>REVIEW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33600" y="2209800"/>
            <a:ext cx="6324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Write the FIVE steps of geographic inquiry in your Global Investigator’s Notebook.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336882"/>
            <a:ext cx="1143000" cy="6186309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r>
              <a:rPr lang="en-US" sz="6600" b="1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r>
              <a:rPr lang="en-US" sz="6600" b="1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r>
              <a:rPr lang="en-US" sz="6600" b="1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r>
              <a:rPr lang="en-US" sz="6600" b="1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r>
              <a:rPr lang="en-US" sz="6600" b="1" dirty="0" smtClean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81200" y="1532016"/>
            <a:ext cx="62484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Arial" pitchFamily="34" charset="0"/>
                <a:cs typeface="Arial" pitchFamily="34" charset="0"/>
              </a:rPr>
              <a:t>Ask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Geographic Questions</a:t>
            </a:r>
          </a:p>
          <a:p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4000" b="1" dirty="0" smtClean="0">
                <a:latin typeface="Arial" pitchFamily="34" charset="0"/>
                <a:cs typeface="Arial" pitchFamily="34" charset="0"/>
              </a:rPr>
              <a:t>Acquire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Geographic Information</a:t>
            </a:r>
          </a:p>
          <a:p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4000" b="1" dirty="0" smtClean="0">
                <a:latin typeface="Arial" pitchFamily="34" charset="0"/>
                <a:cs typeface="Arial" pitchFamily="34" charset="0"/>
              </a:rPr>
              <a:t>Organize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Geographic Information</a:t>
            </a:r>
          </a:p>
          <a:p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4000" b="1" dirty="0" smtClean="0">
                <a:latin typeface="Arial" pitchFamily="34" charset="0"/>
                <a:cs typeface="Arial" pitchFamily="34" charset="0"/>
              </a:rPr>
              <a:t>Analyze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Geographic Information</a:t>
            </a:r>
          </a:p>
          <a:p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4000" b="1" dirty="0" smtClean="0">
                <a:latin typeface="Arial" pitchFamily="34" charset="0"/>
                <a:cs typeface="Arial" pitchFamily="34" charset="0"/>
              </a:rPr>
              <a:t>Answer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Geographic Questions</a:t>
            </a:r>
          </a:p>
          <a:p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09800" y="457200"/>
            <a:ext cx="57150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Arial" pitchFamily="34" charset="0"/>
                <a:cs typeface="Arial" pitchFamily="34" charset="0"/>
              </a:rPr>
              <a:t>REVIEW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blooma\AppData\Local\Microsoft\Windows\Temporary Internet Files\Content.Outlook\07IV7VE0\OSlogonewmission graphic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451860"/>
            <a:ext cx="6477000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71600" y="1981200"/>
            <a:ext cx="60198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Property of Oakland Schools</a:t>
            </a:r>
          </a:p>
          <a:p>
            <a:pPr algn="ctr"/>
            <a:r>
              <a:rPr lang="en-US" sz="2400" dirty="0"/>
              <a:t>Copyright </a:t>
            </a:r>
            <a:r>
              <a:rPr lang="en-US" sz="2400"/>
              <a:t>© </a:t>
            </a:r>
            <a:r>
              <a:rPr lang="en-US" sz="2400" smtClean="0"/>
              <a:t>2010-2016 </a:t>
            </a:r>
            <a:r>
              <a:rPr lang="en-US" sz="2400" dirty="0"/>
              <a:t>by Oakland Schools</a:t>
            </a:r>
            <a:endParaRPr lang="en-US" sz="2400" dirty="0" smtClean="0"/>
          </a:p>
          <a:p>
            <a:pPr algn="ctr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1749393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336882"/>
            <a:ext cx="1143000" cy="6186309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r>
              <a:rPr lang="en-US" sz="6600" b="1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r>
              <a:rPr lang="en-US" sz="6600" b="1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r>
              <a:rPr lang="en-US" sz="6600" b="1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r>
              <a:rPr lang="en-US" sz="6600" b="1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r>
              <a:rPr lang="en-US" sz="6600" b="1" dirty="0" smtClean="0">
                <a:latin typeface="Arial" pitchFamily="34" charset="0"/>
                <a:cs typeface="Arial" pitchFamily="34" charset="0"/>
              </a:rPr>
              <a:t>?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9553310"/>
              </p:ext>
            </p:extLst>
          </p:nvPr>
        </p:nvGraphicFramePr>
        <p:xfrm>
          <a:off x="1676400" y="1295400"/>
          <a:ext cx="6705600" cy="1645920"/>
        </p:xfrm>
        <a:graphic>
          <a:graphicData uri="http://schemas.openxmlformats.org/drawingml/2006/table">
            <a:tbl>
              <a:tblPr/>
              <a:tblGrid>
                <a:gridCol w="2895600"/>
                <a:gridCol w="3810000"/>
              </a:tblGrid>
              <a:tr h="914320">
                <a:tc>
                  <a:txBody>
                    <a:bodyPr/>
                    <a:lstStyle/>
                    <a:p>
                      <a:pPr marL="288925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752975" algn="l"/>
                        </a:tabLst>
                      </a:pPr>
                      <a:r>
                        <a:rPr lang="en-US" sz="3600" b="1" dirty="0">
                          <a:latin typeface="Arial"/>
                          <a:ea typeface="Calibri"/>
                        </a:rPr>
                        <a:t>Ask geographic questions</a:t>
                      </a: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33528" marR="335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241300" marR="0" lvl="0" indent="0">
                        <a:spcBef>
                          <a:spcPts val="0"/>
                        </a:spcBef>
                        <a:spcAft>
                          <a:spcPts val="1200"/>
                        </a:spcAft>
                        <a:buFont typeface="Symbol"/>
                        <a:buNone/>
                        <a:tabLst>
                          <a:tab pos="625475" algn="l"/>
                        </a:tabLst>
                      </a:pPr>
                      <a:r>
                        <a:rPr lang="en-US" sz="3200" b="1" dirty="0">
                          <a:latin typeface="Arial"/>
                          <a:ea typeface="Calibri"/>
                        </a:rPr>
                        <a:t>Ask where, what, </a:t>
                      </a:r>
                      <a:r>
                        <a:rPr lang="en-US" sz="3200" b="1" dirty="0" smtClean="0">
                          <a:latin typeface="Arial"/>
                          <a:ea typeface="Calibri"/>
                        </a:rPr>
                        <a:t>why, </a:t>
                      </a:r>
                      <a:r>
                        <a:rPr lang="en-US" sz="3200" b="1" dirty="0">
                          <a:latin typeface="Arial"/>
                          <a:ea typeface="Calibri"/>
                        </a:rPr>
                        <a:t>and so what?</a:t>
                      </a: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33528" marR="335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Picture 2" descr="MC900078622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3124200"/>
            <a:ext cx="1441938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336882"/>
            <a:ext cx="1143000" cy="6186309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r>
              <a:rPr lang="en-US" sz="6600" b="1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r>
              <a:rPr lang="en-US" sz="6600" b="1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r>
              <a:rPr lang="en-US" sz="6600" b="1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r>
              <a:rPr lang="en-US" sz="6600" b="1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r>
              <a:rPr lang="en-US" sz="6600" b="1" dirty="0" smtClean="0">
                <a:latin typeface="Arial" pitchFamily="34" charset="0"/>
                <a:cs typeface="Arial" pitchFamily="34" charset="0"/>
              </a:rPr>
              <a:t>?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676400" y="685800"/>
          <a:ext cx="6705600" cy="1645920"/>
        </p:xfrm>
        <a:graphic>
          <a:graphicData uri="http://schemas.openxmlformats.org/drawingml/2006/table">
            <a:tbl>
              <a:tblPr/>
              <a:tblGrid>
                <a:gridCol w="2895600"/>
                <a:gridCol w="3810000"/>
              </a:tblGrid>
              <a:tr h="914320">
                <a:tc>
                  <a:txBody>
                    <a:bodyPr/>
                    <a:lstStyle/>
                    <a:p>
                      <a:pPr marL="288925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752975" algn="l"/>
                        </a:tabLst>
                      </a:pPr>
                      <a:r>
                        <a:rPr lang="en-US" sz="3600" b="1" dirty="0" smtClean="0">
                          <a:latin typeface="Arial"/>
                          <a:ea typeface="Calibri"/>
                        </a:rPr>
                        <a:t>Acquire </a:t>
                      </a:r>
                      <a:r>
                        <a:rPr lang="en-US" sz="3600" b="1" dirty="0">
                          <a:latin typeface="Arial"/>
                          <a:ea typeface="Calibri"/>
                        </a:rPr>
                        <a:t>geographic </a:t>
                      </a:r>
                      <a:r>
                        <a:rPr lang="en-US" sz="3600" b="1" dirty="0" smtClean="0">
                          <a:latin typeface="Arial"/>
                          <a:ea typeface="Calibri"/>
                        </a:rPr>
                        <a:t>information</a:t>
                      </a: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33528" marR="335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625475" marR="0" lvl="0" indent="-3841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Symbol"/>
                        <a:buChar char=""/>
                        <a:tabLst>
                          <a:tab pos="625475" algn="l"/>
                        </a:tabLst>
                        <a:defRPr/>
                      </a:pPr>
                      <a:endParaRPr lang="en-US" sz="2000" b="1" kern="1200" dirty="0" smtClean="0">
                        <a:solidFill>
                          <a:schemeClr val="tx1"/>
                        </a:solidFill>
                        <a:latin typeface="Arial"/>
                        <a:ea typeface="Calibri"/>
                        <a:cs typeface="+mn-cs"/>
                      </a:endParaRPr>
                    </a:p>
                  </a:txBody>
                  <a:tcPr marL="33528" marR="335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Picture 2" descr="MC900078735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3733800"/>
            <a:ext cx="2397456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336882"/>
            <a:ext cx="1143000" cy="6186309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r>
              <a:rPr lang="en-US" sz="6600" b="1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r>
              <a:rPr lang="en-US" sz="6600" b="1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r>
              <a:rPr lang="en-US" sz="6600" b="1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r>
              <a:rPr lang="en-US" sz="6600" b="1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r>
              <a:rPr lang="en-US" sz="6600" b="1" dirty="0" smtClean="0">
                <a:latin typeface="Arial" pitchFamily="34" charset="0"/>
                <a:cs typeface="Arial" pitchFamily="34" charset="0"/>
              </a:rPr>
              <a:t>?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1490891"/>
              </p:ext>
            </p:extLst>
          </p:nvPr>
        </p:nvGraphicFramePr>
        <p:xfrm>
          <a:off x="1676400" y="685800"/>
          <a:ext cx="6705600" cy="2194560"/>
        </p:xfrm>
        <a:graphic>
          <a:graphicData uri="http://schemas.openxmlformats.org/drawingml/2006/table">
            <a:tbl>
              <a:tblPr/>
              <a:tblGrid>
                <a:gridCol w="2895600"/>
                <a:gridCol w="3810000"/>
              </a:tblGrid>
              <a:tr h="914320">
                <a:tc>
                  <a:txBody>
                    <a:bodyPr/>
                    <a:lstStyle/>
                    <a:p>
                      <a:pPr marL="288925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752975" algn="l"/>
                        </a:tabLst>
                      </a:pPr>
                      <a:r>
                        <a:rPr lang="en-US" sz="3600" b="1" dirty="0" smtClean="0">
                          <a:latin typeface="Arial"/>
                          <a:ea typeface="Calibri"/>
                        </a:rPr>
                        <a:t>Acquire </a:t>
                      </a:r>
                      <a:r>
                        <a:rPr lang="en-US" sz="3600" b="1" dirty="0">
                          <a:latin typeface="Arial"/>
                          <a:ea typeface="Calibri"/>
                        </a:rPr>
                        <a:t>geographic </a:t>
                      </a:r>
                      <a:r>
                        <a:rPr lang="en-US" sz="3600" b="1" dirty="0" smtClean="0">
                          <a:latin typeface="Arial"/>
                          <a:ea typeface="Calibri"/>
                        </a:rPr>
                        <a:t>information</a:t>
                      </a: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33528" marR="335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2413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Symbol"/>
                        <a:buNone/>
                        <a:tabLst>
                          <a:tab pos="625475" algn="l"/>
                        </a:tabLst>
                        <a:defRPr/>
                      </a:pPr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+mn-cs"/>
                        </a:rPr>
                        <a:t>Use a variety of tools and sources such as maps, interviews, photographs, satellite images, textbooks, and websites.</a:t>
                      </a:r>
                      <a:endParaRPr lang="en-US" sz="2000" b="1" kern="1200" dirty="0" smtClean="0">
                        <a:solidFill>
                          <a:schemeClr val="tx1"/>
                        </a:solidFill>
                        <a:latin typeface="Arial"/>
                        <a:ea typeface="Calibri"/>
                        <a:cs typeface="+mn-cs"/>
                      </a:endParaRPr>
                    </a:p>
                  </a:txBody>
                  <a:tcPr marL="33528" marR="335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Picture 2" descr="MC900078735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3733800"/>
            <a:ext cx="2397456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336882"/>
            <a:ext cx="1143000" cy="6186309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r>
              <a:rPr lang="en-US" sz="6600" b="1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r>
              <a:rPr lang="en-US" sz="6600" b="1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r>
              <a:rPr lang="en-US" sz="6600" b="1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r>
              <a:rPr lang="en-US" sz="6600" b="1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r>
              <a:rPr lang="en-US" sz="6600" b="1" dirty="0" smtClean="0">
                <a:latin typeface="Arial" pitchFamily="34" charset="0"/>
                <a:cs typeface="Arial" pitchFamily="34" charset="0"/>
              </a:rPr>
              <a:t>?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676400" y="685800"/>
          <a:ext cx="6705600" cy="1645920"/>
        </p:xfrm>
        <a:graphic>
          <a:graphicData uri="http://schemas.openxmlformats.org/drawingml/2006/table">
            <a:tbl>
              <a:tblPr/>
              <a:tblGrid>
                <a:gridCol w="2895600"/>
                <a:gridCol w="3810000"/>
              </a:tblGrid>
              <a:tr h="914320">
                <a:tc>
                  <a:txBody>
                    <a:bodyPr/>
                    <a:lstStyle/>
                    <a:p>
                      <a:pPr marL="288925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752975" algn="l"/>
                        </a:tabLst>
                      </a:pPr>
                      <a:r>
                        <a:rPr lang="en-US" sz="3600" b="1" dirty="0" smtClean="0">
                          <a:latin typeface="Arial"/>
                          <a:ea typeface="Times New Roman"/>
                        </a:rPr>
                        <a:t>Organize</a:t>
                      </a:r>
                      <a:r>
                        <a:rPr lang="en-US" sz="3600" b="1" baseline="0" dirty="0" smtClean="0">
                          <a:latin typeface="Arial"/>
                          <a:ea typeface="Times New Roman"/>
                        </a:rPr>
                        <a:t> geographic Information</a:t>
                      </a: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33528" marR="335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625475" marR="0" lvl="0" indent="-3841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Symbol"/>
                        <a:buChar char=""/>
                        <a:tabLst>
                          <a:tab pos="625475" algn="l"/>
                        </a:tabLst>
                        <a:defRPr/>
                      </a:pPr>
                      <a:endParaRPr lang="en-US" sz="2000" b="1" kern="1200" dirty="0" smtClean="0">
                        <a:solidFill>
                          <a:schemeClr val="tx1"/>
                        </a:solidFill>
                        <a:latin typeface="Arial"/>
                        <a:ea typeface="Calibri"/>
                        <a:cs typeface="+mn-cs"/>
                      </a:endParaRPr>
                    </a:p>
                  </a:txBody>
                  <a:tcPr marL="33528" marR="335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Picture 7" descr="MC900078812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3505200"/>
            <a:ext cx="22098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336882"/>
            <a:ext cx="1143000" cy="6186309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r>
              <a:rPr lang="en-US" sz="6600" b="1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r>
              <a:rPr lang="en-US" sz="6600" b="1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r>
              <a:rPr lang="en-US" sz="6600" b="1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r>
              <a:rPr lang="en-US" sz="6600" b="1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r>
              <a:rPr lang="en-US" sz="6600" b="1" dirty="0" smtClean="0">
                <a:latin typeface="Arial" pitchFamily="34" charset="0"/>
                <a:cs typeface="Arial" pitchFamily="34" charset="0"/>
              </a:rPr>
              <a:t>?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79378938"/>
              </p:ext>
            </p:extLst>
          </p:nvPr>
        </p:nvGraphicFramePr>
        <p:xfrm>
          <a:off x="1676400" y="685800"/>
          <a:ext cx="6705600" cy="2438400"/>
        </p:xfrm>
        <a:graphic>
          <a:graphicData uri="http://schemas.openxmlformats.org/drawingml/2006/table">
            <a:tbl>
              <a:tblPr/>
              <a:tblGrid>
                <a:gridCol w="2895600"/>
                <a:gridCol w="3810000"/>
              </a:tblGrid>
              <a:tr h="914320">
                <a:tc>
                  <a:txBody>
                    <a:bodyPr/>
                    <a:lstStyle/>
                    <a:p>
                      <a:pPr marL="288925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752975" algn="l"/>
                        </a:tabLst>
                      </a:pPr>
                      <a:r>
                        <a:rPr lang="en-US" sz="3600" b="1" dirty="0" smtClean="0">
                          <a:latin typeface="Arial"/>
                          <a:ea typeface="Times New Roman"/>
                        </a:rPr>
                        <a:t>Organize</a:t>
                      </a:r>
                      <a:r>
                        <a:rPr lang="en-US" sz="3600" b="1" baseline="0" dirty="0" smtClean="0">
                          <a:latin typeface="Arial"/>
                          <a:ea typeface="Times New Roman"/>
                        </a:rPr>
                        <a:t> geographic Information</a:t>
                      </a: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33528" marR="335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463550" marR="0" lvl="0" indent="-342900">
                        <a:spcBef>
                          <a:spcPts val="0"/>
                        </a:spcBef>
                        <a:spcAft>
                          <a:spcPts val="1200"/>
                        </a:spcAft>
                        <a:buFont typeface="Symbol"/>
                        <a:buChar char=""/>
                        <a:tabLst>
                          <a:tab pos="447675" algn="l"/>
                        </a:tabLst>
                      </a:pPr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+mn-cs"/>
                        </a:rPr>
                        <a:t>Create maps, graphs, charts, diagrams, and tables.</a:t>
                      </a:r>
                    </a:p>
                    <a:p>
                      <a:pPr marL="463550" marR="0" lvl="0" indent="-342900">
                        <a:spcBef>
                          <a:spcPts val="0"/>
                        </a:spcBef>
                        <a:spcAft>
                          <a:spcPts val="1200"/>
                        </a:spcAft>
                        <a:buFont typeface="Symbol"/>
                        <a:buChar char=""/>
                        <a:tabLst>
                          <a:tab pos="447675" algn="l"/>
                        </a:tabLst>
                      </a:pPr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+mn-cs"/>
                        </a:rPr>
                        <a:t>Develop oral or written summaries.</a:t>
                      </a:r>
                    </a:p>
                    <a:p>
                      <a:pPr marL="625475" marR="0" lvl="0" indent="-3841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Symbol"/>
                        <a:buChar char=""/>
                        <a:tabLst>
                          <a:tab pos="625475" algn="l"/>
                        </a:tabLst>
                        <a:defRPr/>
                      </a:pPr>
                      <a:endParaRPr lang="en-US" sz="2000" b="1" kern="1200" dirty="0" smtClean="0">
                        <a:solidFill>
                          <a:schemeClr val="tx1"/>
                        </a:solidFill>
                        <a:latin typeface="Arial"/>
                        <a:ea typeface="Calibri"/>
                        <a:cs typeface="+mn-cs"/>
                      </a:endParaRPr>
                    </a:p>
                  </a:txBody>
                  <a:tcPr marL="33528" marR="335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Picture 7" descr="MC900078812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3505200"/>
            <a:ext cx="22098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336882"/>
            <a:ext cx="1143000" cy="6186309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r>
              <a:rPr lang="en-US" sz="6600" b="1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r>
              <a:rPr lang="en-US" sz="6600" b="1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r>
              <a:rPr lang="en-US" sz="6600" b="1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r>
              <a:rPr lang="en-US" sz="6600" b="1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r>
              <a:rPr lang="en-US" sz="6600" b="1" dirty="0" smtClean="0">
                <a:latin typeface="Arial" pitchFamily="34" charset="0"/>
                <a:cs typeface="Arial" pitchFamily="34" charset="0"/>
              </a:rPr>
              <a:t>?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676400" y="685800"/>
          <a:ext cx="6705600" cy="1645920"/>
        </p:xfrm>
        <a:graphic>
          <a:graphicData uri="http://schemas.openxmlformats.org/drawingml/2006/table">
            <a:tbl>
              <a:tblPr/>
              <a:tblGrid>
                <a:gridCol w="2895600"/>
                <a:gridCol w="3810000"/>
              </a:tblGrid>
              <a:tr h="914320">
                <a:tc>
                  <a:txBody>
                    <a:bodyPr/>
                    <a:lstStyle/>
                    <a:p>
                      <a:pPr marL="288925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752975" algn="l"/>
                        </a:tabLst>
                      </a:pPr>
                      <a:r>
                        <a:rPr lang="en-US" sz="3600" b="1" baseline="0" dirty="0" smtClean="0">
                          <a:latin typeface="Arial"/>
                          <a:ea typeface="Times New Roman"/>
                        </a:rPr>
                        <a:t>Analyze geographic Information</a:t>
                      </a: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33528" marR="335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1200"/>
                        </a:spcAft>
                        <a:buFont typeface="Symbol"/>
                        <a:buChar char=""/>
                        <a:tabLst>
                          <a:tab pos="447675" algn="l"/>
                        </a:tabLst>
                      </a:pPr>
                      <a:endParaRPr lang="en-US" sz="2400" b="1" kern="1200" dirty="0" smtClean="0">
                        <a:solidFill>
                          <a:schemeClr val="tx1"/>
                        </a:solidFill>
                        <a:latin typeface="Arial"/>
                        <a:ea typeface="Calibri"/>
                        <a:cs typeface="+mn-cs"/>
                      </a:endParaRPr>
                    </a:p>
                  </a:txBody>
                  <a:tcPr marL="33528" marR="335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Picture 2" descr="MC900078753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4038600"/>
            <a:ext cx="2038350" cy="2174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336882"/>
            <a:ext cx="1143000" cy="6186309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r>
              <a:rPr lang="en-US" sz="6600" b="1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r>
              <a:rPr lang="en-US" sz="6600" b="1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r>
              <a:rPr lang="en-US" sz="6600" b="1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r>
              <a:rPr lang="en-US" sz="6600" b="1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r>
              <a:rPr lang="en-US" sz="6600" b="1" dirty="0" smtClean="0">
                <a:latin typeface="Arial" pitchFamily="34" charset="0"/>
                <a:cs typeface="Arial" pitchFamily="34" charset="0"/>
              </a:rPr>
              <a:t>?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50171931"/>
              </p:ext>
            </p:extLst>
          </p:nvPr>
        </p:nvGraphicFramePr>
        <p:xfrm>
          <a:off x="1676400" y="685800"/>
          <a:ext cx="6705600" cy="3230880"/>
        </p:xfrm>
        <a:graphic>
          <a:graphicData uri="http://schemas.openxmlformats.org/drawingml/2006/table">
            <a:tbl>
              <a:tblPr/>
              <a:tblGrid>
                <a:gridCol w="2895600"/>
                <a:gridCol w="3810000"/>
              </a:tblGrid>
              <a:tr h="914320">
                <a:tc>
                  <a:txBody>
                    <a:bodyPr/>
                    <a:lstStyle/>
                    <a:p>
                      <a:pPr marL="288925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752975" algn="l"/>
                        </a:tabLst>
                      </a:pPr>
                      <a:r>
                        <a:rPr lang="en-US" sz="3600" b="1" baseline="0" dirty="0" smtClean="0">
                          <a:latin typeface="Arial"/>
                          <a:ea typeface="Times New Roman"/>
                        </a:rPr>
                        <a:t>Analyze geographic Information</a:t>
                      </a: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33528" marR="335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1200"/>
                        </a:spcAft>
                        <a:buFont typeface="Symbol"/>
                        <a:buChar char=""/>
                        <a:tabLst>
                          <a:tab pos="447675" algn="l"/>
                        </a:tabLst>
                      </a:pPr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+mn-cs"/>
                        </a:rPr>
                        <a:t>Identify, understand, explain, and analyze information.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1200"/>
                        </a:spcAft>
                        <a:buFont typeface="Symbol"/>
                        <a:buChar char=""/>
                        <a:tabLst>
                          <a:tab pos="447675" algn="l"/>
                        </a:tabLst>
                      </a:pPr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+mn-cs"/>
                        </a:rPr>
                        <a:t>Look for patterns, relationships, and connections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1200"/>
                        </a:spcAft>
                        <a:buFont typeface="Symbol"/>
                        <a:buChar char=""/>
                        <a:tabLst>
                          <a:tab pos="447675" algn="l"/>
                        </a:tabLst>
                      </a:pPr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+mn-cs"/>
                        </a:rPr>
                        <a:t>Make predictions and inferences.</a:t>
                      </a:r>
                    </a:p>
                  </a:txBody>
                  <a:tcPr marL="33528" marR="335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Picture 2" descr="MC900078753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4038600"/>
            <a:ext cx="2038350" cy="2174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640</Words>
  <Application>Microsoft Office PowerPoint</Application>
  <PresentationFormat>On-screen Show (4:3)</PresentationFormat>
  <Paragraphs>220</Paragraphs>
  <Slides>27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6th Grade Social Studies Unit 1, Lesson 2:    Geographic Inquiry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Geographic Inquiry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</vt:vector>
  </TitlesOfParts>
  <Company>Waterford School District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Geographic Inquiry</dc:title>
  <dc:creator>Carol Egbo_2</dc:creator>
  <cp:lastModifiedBy>pc_user</cp:lastModifiedBy>
  <cp:revision>19</cp:revision>
  <dcterms:created xsi:type="dcterms:W3CDTF">2012-06-24T00:42:04Z</dcterms:created>
  <dcterms:modified xsi:type="dcterms:W3CDTF">2018-09-20T21:40:33Z</dcterms:modified>
</cp:coreProperties>
</file>