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5" r:id="rId5"/>
    <p:sldId id="266" r:id="rId6"/>
    <p:sldId id="258" r:id="rId7"/>
    <p:sldId id="267" r:id="rId8"/>
    <p:sldId id="268" r:id="rId9"/>
    <p:sldId id="269" r:id="rId10"/>
    <p:sldId id="270" r:id="rId11"/>
    <p:sldId id="259" r:id="rId12"/>
    <p:sldId id="271" r:id="rId13"/>
    <p:sldId id="272" r:id="rId14"/>
    <p:sldId id="287" r:id="rId15"/>
    <p:sldId id="274" r:id="rId16"/>
    <p:sldId id="288" r:id="rId17"/>
    <p:sldId id="260" r:id="rId18"/>
    <p:sldId id="261" r:id="rId19"/>
    <p:sldId id="273" r:id="rId20"/>
    <p:sldId id="283" r:id="rId21"/>
    <p:sldId id="262" r:id="rId22"/>
    <p:sldId id="263" r:id="rId23"/>
    <p:sldId id="284" r:id="rId24"/>
    <p:sldId id="275" r:id="rId25"/>
    <p:sldId id="276" r:id="rId26"/>
    <p:sldId id="277" r:id="rId27"/>
    <p:sldId id="278" r:id="rId28"/>
    <p:sldId id="285" r:id="rId29"/>
    <p:sldId id="279" r:id="rId30"/>
    <p:sldId id="280" r:id="rId31"/>
    <p:sldId id="281" r:id="rId32"/>
    <p:sldId id="282" r:id="rId33"/>
    <p:sldId id="286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51E0D-D58B-4130-A268-DE146BE4C4BA}" type="datetimeFigureOut">
              <a:rPr lang="en-US" smtClean="0"/>
              <a:pPr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2BE2E-E76D-473B-84F5-7A4B5BAE5E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51E0D-D58B-4130-A268-DE146BE4C4BA}" type="datetimeFigureOut">
              <a:rPr lang="en-US" smtClean="0"/>
              <a:pPr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2BE2E-E76D-473B-84F5-7A4B5BAE5E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51E0D-D58B-4130-A268-DE146BE4C4BA}" type="datetimeFigureOut">
              <a:rPr lang="en-US" smtClean="0"/>
              <a:pPr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2BE2E-E76D-473B-84F5-7A4B5BAE5E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51E0D-D58B-4130-A268-DE146BE4C4BA}" type="datetimeFigureOut">
              <a:rPr lang="en-US" smtClean="0"/>
              <a:pPr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2BE2E-E76D-473B-84F5-7A4B5BAE5E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51E0D-D58B-4130-A268-DE146BE4C4BA}" type="datetimeFigureOut">
              <a:rPr lang="en-US" smtClean="0"/>
              <a:pPr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2BE2E-E76D-473B-84F5-7A4B5BAE5E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51E0D-D58B-4130-A268-DE146BE4C4BA}" type="datetimeFigureOut">
              <a:rPr lang="en-US" smtClean="0"/>
              <a:pPr/>
              <a:t>5/16/2018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2BE2E-E76D-473B-84F5-7A4B5BAE5E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51E0D-D58B-4130-A268-DE146BE4C4BA}" type="datetimeFigureOut">
              <a:rPr lang="en-US" smtClean="0"/>
              <a:pPr/>
              <a:t>5/16/2018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2BE2E-E76D-473B-84F5-7A4B5BAE5E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51E0D-D58B-4130-A268-DE146BE4C4BA}" type="datetimeFigureOut">
              <a:rPr lang="en-US" smtClean="0"/>
              <a:pPr/>
              <a:t>5/16/2018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2BE2E-E76D-473B-84F5-7A4B5BAE5E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51E0D-D58B-4130-A268-DE146BE4C4BA}" type="datetimeFigureOut">
              <a:rPr lang="en-US" smtClean="0"/>
              <a:pPr/>
              <a:t>5/16/2018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2BE2E-E76D-473B-84F5-7A4B5BAE5E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51E0D-D58B-4130-A268-DE146BE4C4BA}" type="datetimeFigureOut">
              <a:rPr lang="en-US" smtClean="0"/>
              <a:pPr/>
              <a:t>5/16/2018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2BE2E-E76D-473B-84F5-7A4B5BAE5E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51E0D-D58B-4130-A268-DE146BE4C4BA}" type="datetimeFigureOut">
              <a:rPr lang="en-US" smtClean="0"/>
              <a:pPr/>
              <a:t>5/16/2018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2BE2E-E76D-473B-84F5-7A4B5BAE5E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51E0D-D58B-4130-A268-DE146BE4C4BA}" type="datetimeFigureOut">
              <a:rPr lang="en-US" smtClean="0"/>
              <a:pPr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2BE2E-E76D-473B-84F5-7A4B5BAE5EB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3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362200"/>
            <a:ext cx="5257800" cy="1622425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effectLst>
                  <a:outerShdw blurRad="50800" dist="50800" dir="5400000" algn="ctr" rotWithShape="0">
                    <a:srgbClr val="FFFF00"/>
                  </a:outerShdw>
                </a:effectLst>
                <a:latin typeface="Book Antiqua" pitchFamily="18" charset="0"/>
              </a:rPr>
              <a:t>Chapter 14: </a:t>
            </a:r>
            <a:br>
              <a:rPr lang="en-US" sz="6000" b="1" dirty="0" smtClean="0">
                <a:effectLst>
                  <a:outerShdw blurRad="50800" dist="50800" dir="5400000" algn="ctr" rotWithShape="0">
                    <a:srgbClr val="FFFF00"/>
                  </a:outerShdw>
                </a:effectLst>
                <a:latin typeface="Book Antiqua" pitchFamily="18" charset="0"/>
              </a:rPr>
            </a:br>
            <a:r>
              <a:rPr lang="en-US" sz="6000" b="1" dirty="0" smtClean="0">
                <a:effectLst>
                  <a:outerShdw blurRad="50800" dist="50800" dir="5400000" algn="ctr" rotWithShape="0">
                    <a:srgbClr val="FFFF00"/>
                  </a:outerShdw>
                </a:effectLst>
                <a:latin typeface="Book Antiqua" pitchFamily="18" charset="0"/>
              </a:rPr>
              <a:t>Supranational </a:t>
            </a:r>
            <a:br>
              <a:rPr lang="en-US" sz="6000" b="1" dirty="0" smtClean="0">
                <a:effectLst>
                  <a:outerShdw blurRad="50800" dist="50800" dir="5400000" algn="ctr" rotWithShape="0">
                    <a:srgbClr val="FFFF00"/>
                  </a:outerShdw>
                </a:effectLst>
                <a:latin typeface="Book Antiqua" pitchFamily="18" charset="0"/>
              </a:rPr>
            </a:br>
            <a:r>
              <a:rPr lang="en-US" sz="6000" b="1" dirty="0" smtClean="0">
                <a:effectLst>
                  <a:outerShdw blurRad="50800" dist="50800" dir="5400000" algn="ctr" rotWithShape="0">
                    <a:srgbClr val="FFFF00"/>
                  </a:outerShdw>
                </a:effectLst>
                <a:latin typeface="Book Antiqua" pitchFamily="18" charset="0"/>
              </a:rPr>
              <a:t>Cooperation </a:t>
            </a:r>
            <a:br>
              <a:rPr lang="en-US" sz="6000" b="1" dirty="0" smtClean="0">
                <a:effectLst>
                  <a:outerShdw blurRad="50800" dist="50800" dir="5400000" algn="ctr" rotWithShape="0">
                    <a:srgbClr val="FFFF00"/>
                  </a:outerShdw>
                </a:effectLst>
                <a:latin typeface="Book Antiqua" pitchFamily="18" charset="0"/>
              </a:rPr>
            </a:br>
            <a:r>
              <a:rPr lang="en-US" sz="6000" b="1" dirty="0" smtClean="0">
                <a:effectLst>
                  <a:outerShdw blurRad="50800" dist="50800" dir="5400000" algn="ctr" rotWithShape="0">
                    <a:srgbClr val="FFFF00"/>
                  </a:outerShdw>
                </a:effectLst>
                <a:latin typeface="Book Antiqua" pitchFamily="18" charset="0"/>
              </a:rPr>
              <a:t>in the </a:t>
            </a:r>
            <a:br>
              <a:rPr lang="en-US" sz="6000" b="1" dirty="0" smtClean="0">
                <a:effectLst>
                  <a:outerShdw blurRad="50800" dist="50800" dir="5400000" algn="ctr" rotWithShape="0">
                    <a:srgbClr val="FFFF00"/>
                  </a:outerShdw>
                </a:effectLst>
                <a:latin typeface="Book Antiqua" pitchFamily="18" charset="0"/>
              </a:rPr>
            </a:br>
            <a:r>
              <a:rPr lang="en-US" sz="6000" b="1" dirty="0" smtClean="0">
                <a:effectLst>
                  <a:outerShdw blurRad="50800" dist="50800" dir="5400000" algn="ctr" rotWithShape="0">
                    <a:srgbClr val="FFFF00"/>
                  </a:outerShdw>
                </a:effectLst>
                <a:latin typeface="Book Antiqua" pitchFamily="18" charset="0"/>
              </a:rPr>
              <a:t>European Union</a:t>
            </a:r>
            <a:endParaRPr lang="en-US" sz="6000" b="1" dirty="0">
              <a:effectLst>
                <a:outerShdw blurRad="50800" dist="50800" dir="5400000" algn="ctr" rotWithShape="0">
                  <a:srgbClr val="FFFF00"/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4478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What is the flow of goods &amp; services across national borders, with little or no government?</a:t>
            </a:r>
            <a:endParaRPr lang="en-US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33600" y="2438400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FREE TRADE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42900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A tax on goods that cross country borders is called a what?</a:t>
            </a:r>
            <a:endParaRPr lang="en-US" sz="4000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9800" y="5105400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TARIFF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30B87-12A2-4412-B2E2-95148E684883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" name="Picture 2" descr="C:\Users\jonest\AppData\Local\Microsoft\Windows\Temporary Internet Files\Content.IE5\PLDPLDNE\Crisis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800600"/>
            <a:ext cx="2822711" cy="186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14.3 Economic Cooperation in </a:t>
            </a:r>
            <a:br>
              <a:rPr lang="en-US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</a:b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the EU:</a:t>
            </a:r>
            <a:endParaRPr lang="en-US" b="1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600200"/>
            <a:ext cx="9144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The bills &amp; coins used as money in a particular country or group of countries such as the U.S. dollar, the Canadian loon &amp; the Japanese yen is known as what?</a:t>
            </a:r>
            <a:endParaRPr lang="en-US" sz="4000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1200" y="5105400"/>
            <a:ext cx="510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CURRENCY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The unit of currency used in many countries of the European Union (EU) is what?</a:t>
            </a:r>
            <a:endParaRPr lang="en-US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7000" y="2617857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EURO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Picture 3" descr="euro-coins-version-i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2057400"/>
            <a:ext cx="4135066" cy="3962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71800" y="4098553"/>
            <a:ext cx="6324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anose="02040602050305030304" pitchFamily="18" charset="0"/>
              </a:rPr>
              <a:t>What do they use in England?, Japan, </a:t>
            </a:r>
          </a:p>
          <a:p>
            <a:pPr algn="ctr"/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anose="02040602050305030304" pitchFamily="18" charset="0"/>
              </a:rPr>
              <a:t>Canada &amp; Mexico?</a:t>
            </a:r>
            <a:endParaRPr lang="en-US" sz="4000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A group of countries that work together to promote trade with one another is what?</a:t>
            </a:r>
            <a:endParaRPr lang="en-US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7400" y="2362200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TRADE BLOC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What city might some call the “capital” of Europe?</a:t>
            </a:r>
            <a:endParaRPr lang="en-US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5000" y="2008257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BRUSSELS, BELGIUM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34" y="3200400"/>
            <a:ext cx="2723732" cy="2981325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3200400"/>
            <a:ext cx="4491604" cy="2932430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79207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What is                              ?</a:t>
            </a:r>
            <a:endParaRPr lang="en-US" b="1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21920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Is the United Kingdom’s withdrawal from the European Union in March of 2019</a:t>
            </a:r>
            <a:endParaRPr lang="en-US" sz="4000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pic>
        <p:nvPicPr>
          <p:cNvPr id="4" name="Picture 3" descr="UK_location_in_the_EU_2016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57800" y="2819400"/>
            <a:ext cx="3420685" cy="34956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3072348"/>
            <a:ext cx="5562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Why might be the advantages &amp; disadvantages? This referendum was only passed by 51.9%.</a:t>
            </a:r>
            <a:endParaRPr lang="en-US" sz="4000" b="1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pic>
        <p:nvPicPr>
          <p:cNvPr id="6" name="Picture 5" descr="Logo_brexit_new_size2.png"/>
          <p:cNvPicPr>
            <a:picLocks noChangeAspect="1"/>
          </p:cNvPicPr>
          <p:nvPr/>
        </p:nvPicPr>
        <p:blipFill>
          <a:blip r:embed="rId3" cstate="print"/>
          <a:srcRect l="13333" t="12963" r="13333" b="43827"/>
          <a:stretch>
            <a:fillRect/>
          </a:stretch>
        </p:blipFill>
        <p:spPr>
          <a:xfrm>
            <a:off x="3657600" y="152400"/>
            <a:ext cx="3592286" cy="114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07" y="12192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anose="02040602050305030304" pitchFamily="18" charset="0"/>
              </a:rPr>
              <a:t>A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anose="02040602050305030304" pitchFamily="18" charset="0"/>
              </a:rPr>
              <a:t>formal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anose="02040602050305030304" pitchFamily="18" charset="0"/>
              </a:rPr>
              <a:t>document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anose="02040602050305030304" pitchFamily="18" charset="0"/>
              </a:rPr>
              <a:t>issued by an authorized official of a country to one of its citizens that is usually necessary for exit from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anose="02040602050305030304" pitchFamily="18" charset="0"/>
              </a:rPr>
              <a:t>&amp; reentry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anose="02040602050305030304" pitchFamily="18" charset="0"/>
              </a:rPr>
              <a:t>into the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anose="02040602050305030304" pitchFamily="18" charset="0"/>
              </a:rPr>
              <a:t>country is called what?</a:t>
            </a:r>
            <a:endParaRPr lang="en-US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570083"/>
            <a:ext cx="3601879" cy="2263332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524000" y="3657600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PASSPORT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207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14.4 Political Cooperation in the EU:</a:t>
            </a:r>
            <a:endParaRPr lang="en-US" b="1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52400" y="1600200"/>
          <a:ext cx="8839200" cy="4647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9600"/>
                <a:gridCol w="4419600"/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Book Antiqua" pitchFamily="18" charset="0"/>
                        </a:rPr>
                        <a:t>How the EU Government Unites Europe</a:t>
                      </a:r>
                      <a:endParaRPr lang="en-US" sz="24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Book Antiqua" pitchFamily="18" charset="0"/>
                        </a:rPr>
                        <a:t>How the EU Government Divides Europe</a:t>
                      </a:r>
                      <a:endParaRPr lang="en-US" sz="2400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860562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Book Antiqua" pitchFamily="18" charset="0"/>
                        </a:rPr>
                        <a:t>1. Brings its members</a:t>
                      </a:r>
                      <a:r>
                        <a:rPr lang="en-US" sz="2000" baseline="0" dirty="0" smtClean="0">
                          <a:latin typeface="Book Antiqua" pitchFamily="18" charset="0"/>
                        </a:rPr>
                        <a:t> together to work on issues they all share</a:t>
                      </a:r>
                      <a:endParaRPr lang="en-US" sz="20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Book Antiqua" pitchFamily="18" charset="0"/>
                        </a:rPr>
                        <a:t>1. Countries are expected to give up some power when it joins the EU</a:t>
                      </a:r>
                      <a:endParaRPr lang="en-US" sz="2000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860562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Book Antiqua" pitchFamily="18" charset="0"/>
                        </a:rPr>
                        <a:t>2. It encourages Europeans to think of themselves as citizens of Europe</a:t>
                      </a:r>
                      <a:endParaRPr lang="en-US" sz="20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Book Antiqua" pitchFamily="18" charset="0"/>
                        </a:rPr>
                        <a:t>2. EU members don’t always agree with each other</a:t>
                      </a:r>
                      <a:endParaRPr lang="en-US" sz="2000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860562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Book Antiqua" pitchFamily="18" charset="0"/>
                        </a:rPr>
                        <a:t>3. Helps unite Europe by speaking with one voice for all of its members</a:t>
                      </a:r>
                      <a:endParaRPr lang="en-US" sz="20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Book Antiqua" pitchFamily="18" charset="0"/>
                        </a:rPr>
                        <a:t>3. The growing size; with more countries and cultures, cooperation has become more difficult</a:t>
                      </a:r>
                      <a:endParaRPr lang="en-US" sz="2000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860562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Book Antiqua" pitchFamily="18" charset="0"/>
                        </a:rPr>
                        <a:t>4. EU</a:t>
                      </a:r>
                      <a:r>
                        <a:rPr lang="en-US" sz="2000" baseline="0" dirty="0" smtClean="0">
                          <a:latin typeface="Book Antiqua" pitchFamily="18" charset="0"/>
                        </a:rPr>
                        <a:t> members have more power in world affairs than any one European country would have by itself</a:t>
                      </a:r>
                      <a:endParaRPr lang="en-US" sz="20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Book Antiqua" pitchFamily="18" charset="0"/>
                        </a:rPr>
                        <a:t>4. The</a:t>
                      </a:r>
                      <a:r>
                        <a:rPr lang="en-US" sz="2000" baseline="0" dirty="0" smtClean="0">
                          <a:latin typeface="Book Antiqua" pitchFamily="18" charset="0"/>
                        </a:rPr>
                        <a:t> idea of European citizenship has been hard for some Europeans to adjust to</a:t>
                      </a:r>
                      <a:endParaRPr lang="en-US" sz="2000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14.5 Cultural Cooperation in </a:t>
            </a:r>
            <a:br>
              <a:rPr lang="en-US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</a:b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the EU:</a:t>
            </a:r>
            <a:endParaRPr lang="en-US" b="1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67640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A feeling of belonging to a group that shares the same culture, or way of life is called what?</a:t>
            </a:r>
            <a:endParaRPr lang="en-US" sz="4000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38400" y="3733800"/>
            <a:ext cx="449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CULTURAL IDENTITY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80060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A variety of a wide range of differences is called ____________.</a:t>
            </a:r>
            <a:endParaRPr lang="en-US" sz="4000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81400" y="5334000"/>
            <a:ext cx="350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DIVERSITY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52400" y="152400"/>
          <a:ext cx="8839200" cy="496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9600"/>
                <a:gridCol w="4419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Book Antiqua" pitchFamily="18" charset="0"/>
                        </a:rPr>
                        <a:t>How</a:t>
                      </a:r>
                      <a:r>
                        <a:rPr lang="en-US" sz="2800" baseline="0" dirty="0" smtClean="0">
                          <a:latin typeface="Book Antiqua" pitchFamily="18" charset="0"/>
                        </a:rPr>
                        <a:t> the EU Promotes a European Culture</a:t>
                      </a:r>
                      <a:endParaRPr lang="en-US" sz="28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Book Antiqua" pitchFamily="18" charset="0"/>
                        </a:rPr>
                        <a:t>Forces Working Against a European Culture</a:t>
                      </a:r>
                      <a:endParaRPr lang="en-US" sz="2800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Book Antiqua" pitchFamily="18" charset="0"/>
                        </a:rPr>
                        <a:t>Creation of common cultural symbols; such as its own flag &amp; anthem</a:t>
                      </a:r>
                      <a:endParaRPr lang="en-US" sz="24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Book Antiqua" pitchFamily="18" charset="0"/>
                        </a:rPr>
                        <a:t>Many different languages are spoken</a:t>
                      </a:r>
                      <a:r>
                        <a:rPr lang="en-US" sz="2400" baseline="0" dirty="0" smtClean="0">
                          <a:latin typeface="Book Antiqua" pitchFamily="18" charset="0"/>
                        </a:rPr>
                        <a:t> with the EU making communication difficult</a:t>
                      </a:r>
                      <a:endParaRPr lang="en-US" sz="2400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Book Antiqua" pitchFamily="18" charset="0"/>
                        </a:rPr>
                        <a:t>Support of many cultural programs across Europe</a:t>
                      </a:r>
                      <a:endParaRPr lang="en-US" sz="24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Book Antiqua" pitchFamily="18" charset="0"/>
                        </a:rPr>
                        <a:t>National pride &amp;</a:t>
                      </a:r>
                      <a:r>
                        <a:rPr lang="en-US" sz="2400" baseline="0" dirty="0" smtClean="0">
                          <a:latin typeface="Book Antiqua" pitchFamily="18" charset="0"/>
                        </a:rPr>
                        <a:t> competition between countries</a:t>
                      </a:r>
                      <a:endParaRPr lang="en-US" sz="2400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Book Antiqua" pitchFamily="18" charset="0"/>
                        </a:rPr>
                        <a:t>The EU chooses one or two cities to be a European Capital of Culture</a:t>
                      </a:r>
                      <a:endParaRPr lang="en-US" sz="2400" dirty="0">
                        <a:latin typeface="Book Antiqua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2400" dirty="0" smtClean="0">
                          <a:latin typeface="Book Antiqua" pitchFamily="18" charset="0"/>
                        </a:rPr>
                        <a:t>Some cultural traditions get in the way of cooperation</a:t>
                      </a:r>
                      <a:endParaRPr lang="en-US" sz="2400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Book Antiqua" pitchFamily="18" charset="0"/>
                        </a:rPr>
                        <a:t>The euro &amp; EU passports make it travel within the EU easy</a:t>
                      </a:r>
                      <a:endParaRPr lang="en-US" sz="2400" dirty="0">
                        <a:latin typeface="Book Antiqua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3" descr="passport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0" y="3962400"/>
            <a:ext cx="2998033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14.1 Introduction:</a:t>
            </a:r>
            <a:endParaRPr lang="en-US" b="1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524000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A supranational organization through which a number of European countries work together on shared issues is called what?</a:t>
            </a:r>
            <a:endParaRPr lang="en-US" sz="4000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09800" y="4419600"/>
            <a:ext cx="487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EUROPEAN UNION (EU)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  <a:reflection blurRad="6350" stA="60000" endA="900" endPos="58000" dir="5400000" sy="-100000" algn="bl" rotWithShape="0"/>
                </a:effectLst>
                <a:latin typeface="Book Antiqua" pitchFamily="18" charset="0"/>
              </a:rPr>
              <a:t>Keeping the Peace</a:t>
            </a:r>
            <a:endParaRPr lang="en-US" b="1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  <a:reflection blurRad="6350" stA="60000" endA="900" endPos="58000" dir="5400000" sy="-100000" algn="bl" rotWithShape="0"/>
              </a:effectLst>
              <a:latin typeface="Book Antiqua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C5618-9FEF-4BFB-A989-8F9BF9C7D65C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370" y="129540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When Governments negotiate &amp; deal with each other in peace it is called what?</a:t>
            </a:r>
            <a:endParaRPr lang="en-US" sz="4000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86200" y="3962400"/>
            <a:ext cx="441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chemeClr val="bg1">
                      <a:lumMod val="95000"/>
                    </a:schemeClr>
                  </a:outerShdw>
                </a:effectLst>
              </a:rPr>
              <a:t>DIPLOMACY</a:t>
            </a:r>
            <a:endParaRPr lang="en-US" sz="4000" b="1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chemeClr val="bg1">
                    <a:lumMod val="95000"/>
                  </a:schemeClr>
                </a:outerShdw>
              </a:effectLst>
            </a:endParaRPr>
          </a:p>
        </p:txBody>
      </p:sp>
      <p:pic>
        <p:nvPicPr>
          <p:cNvPr id="6" name="Picture 5" descr="di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3048000"/>
            <a:ext cx="2857500" cy="2857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35935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14.6 Beginning to Think Globally:</a:t>
            </a:r>
            <a:endParaRPr lang="en-US" b="1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82880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The EU is the best example of supranational cooperation in the world today.</a:t>
            </a:r>
            <a:endParaRPr lang="en-US" sz="4000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14.7 Global Connections:</a:t>
            </a:r>
            <a:endParaRPr lang="en-US" b="1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600200"/>
            <a:ext cx="9144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1. What kinds of international organizations do countries join?</a:t>
            </a:r>
          </a:p>
          <a:p>
            <a:pPr algn="ctr"/>
            <a:endParaRPr lang="en-US" sz="3600" dirty="0" smtClean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  <a:p>
            <a:pPr algn="ctr"/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2. Are all international organizations like the EU?</a:t>
            </a:r>
          </a:p>
          <a:p>
            <a:pPr algn="ctr"/>
            <a:endParaRPr lang="en-US" sz="3600" dirty="0" smtClean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  <a:p>
            <a:pPr algn="ctr"/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3. What forces might work against supranational cooperation in the United Nations?</a:t>
            </a:r>
            <a:endParaRPr lang="en-US" sz="3600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30019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The most important international organization, in which representatives of the world’s countries can discuss international issues &amp; voice concerns is the what?</a:t>
            </a:r>
            <a:endParaRPr lang="en-US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C5618-9FEF-4BFB-A989-8F9BF9C7D65C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743200" y="3352800"/>
            <a:ext cx="563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chemeClr val="bg1">
                      <a:lumMod val="95000"/>
                    </a:schemeClr>
                  </a:outerShdw>
                </a:effectLst>
              </a:rPr>
              <a:t>UNITED NATIONS (UN)</a:t>
            </a:r>
            <a:endParaRPr lang="en-US" sz="4000" b="1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chemeClr val="bg1">
                    <a:lumMod val="95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538" y="4343400"/>
            <a:ext cx="9067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UN’S main goals are settling disputes between countries &amp; try to prevent wars.</a:t>
            </a:r>
          </a:p>
          <a:p>
            <a:pPr algn="ctr"/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The UN often send troops on peacekeeping missions &amp; humanitarian aid.</a:t>
            </a:r>
            <a:endParaRPr lang="en-US" sz="3600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pic>
        <p:nvPicPr>
          <p:cNvPr id="6" name="Picture 5" descr="u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2743200"/>
            <a:ext cx="1524000" cy="152400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677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  <a:reflection blurRad="6350" stA="60000" endA="900" endPos="58000" dir="5400000" sy="-100000" algn="bl" rotWithShape="0"/>
                </a:effectLst>
                <a:latin typeface="Book Antiqua" pitchFamily="18" charset="0"/>
              </a:rPr>
              <a:t>Why We Need Government?</a:t>
            </a:r>
            <a:endParaRPr lang="en-US" b="1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  <a:reflection blurRad="6350" stA="60000" endA="900" endPos="58000" dir="5400000" sy="-100000" algn="bl" rotWithShape="0"/>
              </a:effectLst>
              <a:latin typeface="Book Antiqua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C5618-9FEF-4BFB-A989-8F9BF9C7D65C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1620508"/>
            <a:ext cx="8991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An organization set up to make &amp; enforce rules for society is called what?</a:t>
            </a:r>
            <a:endParaRPr lang="en-US" sz="4000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70634" y="3493780"/>
            <a:ext cx="342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chemeClr val="bg1">
                      <a:lumMod val="95000"/>
                    </a:schemeClr>
                  </a:outerShdw>
                </a:effectLst>
              </a:rPr>
              <a:t>GOVERNMENT</a:t>
            </a:r>
            <a:endParaRPr lang="en-US" sz="4000" b="1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chemeClr val="bg1">
                    <a:lumMod val="9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3576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91600" cy="20875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A person who owes loyalty to a country &amp; receives its protection is called a what?</a:t>
            </a:r>
            <a:endParaRPr lang="en-US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C5618-9FEF-4BFB-A989-8F9BF9C7D65C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5" name="Picture 4" descr="ci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3048000"/>
            <a:ext cx="4917385" cy="150799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32122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590800"/>
            <a:ext cx="8229600" cy="11430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  <a:reflection blurRad="6350" stA="60000" endA="900" endPos="58000" dir="5400000" sy="-100000" algn="bl" rotWithShape="0"/>
                </a:effectLst>
                <a:latin typeface="Book Antiqua" pitchFamily="18" charset="0"/>
              </a:rPr>
              <a:t>10 TYPES OF </a:t>
            </a:r>
            <a:br>
              <a:rPr lang="en-US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  <a:reflection blurRad="6350" stA="60000" endA="900" endPos="58000" dir="5400000" sy="-100000" algn="bl" rotWithShape="0"/>
                </a:effectLst>
                <a:latin typeface="Book Antiqua" pitchFamily="18" charset="0"/>
              </a:rPr>
            </a:b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  <a:reflection blurRad="6350" stA="60000" endA="900" endPos="58000" dir="5400000" sy="-100000" algn="bl" rotWithShape="0"/>
                </a:effectLst>
                <a:latin typeface="Book Antiqua" pitchFamily="18" charset="0"/>
              </a:rPr>
              <a:t>GOVERNMENT</a:t>
            </a:r>
            <a:endParaRPr lang="en-US" b="1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  <a:reflection blurRad="6350" stA="60000" endA="900" endPos="58000" dir="5400000" sy="-100000" algn="bl" rotWithShape="0"/>
              </a:effectLst>
              <a:latin typeface="Book Antiqua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C5618-9FEF-4BFB-A989-8F9BF9C7D65C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228600"/>
            <a:ext cx="34984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1. Democracy</a:t>
            </a:r>
            <a:endParaRPr lang="en-US" sz="4000" b="1" u="sng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8200" y="228600"/>
            <a:ext cx="396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2. Dictatorship</a:t>
            </a:r>
            <a:endParaRPr lang="en-US" sz="4000" b="1" u="sng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82990" y="892314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3. Oligarchy</a:t>
            </a:r>
            <a:endParaRPr lang="en-US" sz="4000" b="1" u="sng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32407" y="1752600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5. Monarchy</a:t>
            </a:r>
            <a:endParaRPr lang="en-US" sz="4000" b="1" u="sng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40001" y="892314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4. Communism</a:t>
            </a:r>
            <a:endParaRPr lang="en-US" sz="4000" b="1" u="sng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64451" y="1752600"/>
            <a:ext cx="32848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6. Republic</a:t>
            </a:r>
            <a:endParaRPr lang="en-US" sz="4000" b="1" u="sng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1000" y="4038600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7. Theocracy</a:t>
            </a:r>
            <a:endParaRPr lang="en-US" sz="4000" b="1" u="sng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10200" y="4038600"/>
            <a:ext cx="3136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8. Dynasty</a:t>
            </a:r>
            <a:endParaRPr lang="en-US" sz="4000" b="1" u="sng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4800" y="4953000"/>
            <a:ext cx="30412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9</a:t>
            </a:r>
            <a:r>
              <a:rPr lang="en-US" sz="4000" b="1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. Anarchy</a:t>
            </a:r>
            <a:endParaRPr lang="en-US" sz="4000" b="1" u="sng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81400" y="5029200"/>
            <a:ext cx="5211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10. Commonwealth</a:t>
            </a:r>
            <a:endParaRPr lang="en-US" sz="4000" b="1" u="sng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2133600" y="2514600"/>
            <a:ext cx="0" cy="137160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133600" y="2514600"/>
            <a:ext cx="48768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010400" y="2514600"/>
            <a:ext cx="0" cy="137160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133600" y="3886200"/>
            <a:ext cx="48768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9651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20" grpId="0"/>
      <p:bldP spid="21" grpId="0"/>
      <p:bldP spid="22" grpId="0"/>
      <p:bldP spid="23" grpId="0"/>
      <p:bldP spid="2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  <a:reflection blurRad="6350" stA="60000" endA="900" endPos="58000" dir="5400000" sy="-100000" algn="bl" rotWithShape="0"/>
                </a:effectLst>
                <a:latin typeface="Book Antiqua" pitchFamily="18" charset="0"/>
              </a:rPr>
              <a:t>1. Democracy:</a:t>
            </a:r>
            <a:endParaRPr lang="en-US" sz="4000" b="1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  <a:reflection blurRad="6350" stA="60000" endA="900" endPos="58000" dir="5400000" sy="-100000" algn="bl" rotWithShape="0"/>
              </a:effectLst>
              <a:latin typeface="Book Antiqua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C5618-9FEF-4BFB-A989-8F9BF9C7D65C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83820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*Rule by citizens through elected officials.</a:t>
            </a:r>
          </a:p>
          <a:p>
            <a:pPr algn="ctr"/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*Rule is based on citizenship &amp; voting.</a:t>
            </a:r>
          </a:p>
          <a:p>
            <a:pPr algn="ctr"/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*Majority rules; U.S. is an example.</a:t>
            </a:r>
            <a:endParaRPr lang="en-US" sz="3600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2590800"/>
            <a:ext cx="571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  <a:reflection blurRad="6350" stA="60000" endA="900" endPos="58000" dir="5400000" sy="-100000" algn="bl" rotWithShape="0"/>
                </a:effectLst>
                <a:latin typeface="Book Antiqua" pitchFamily="18" charset="0"/>
              </a:rPr>
              <a:t>2. Dictatorship:</a:t>
            </a:r>
            <a:endParaRPr lang="en-US" sz="4000" b="1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  <a:reflection blurRad="6350" stA="60000" endA="900" endPos="58000" dir="5400000" sy="-100000" algn="bl" rotWithShape="0"/>
              </a:effectLst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352800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*Rule by a single individual with </a:t>
            </a:r>
          </a:p>
          <a:p>
            <a:pPr algn="ctr"/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absolute power.</a:t>
            </a:r>
          </a:p>
          <a:p>
            <a:pPr algn="ctr"/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*Ruler controls the military</a:t>
            </a:r>
          </a:p>
          <a:p>
            <a:pPr algn="ctr"/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*Citizens have little power to change government; Syria, North Korea &amp; Nazi Germany are examples.</a:t>
            </a:r>
            <a:endParaRPr lang="en-US" sz="3600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430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del en acto cdr foto roberto chile 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228600"/>
            <a:ext cx="2693610" cy="2438400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hitler3 (Copy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3733800"/>
            <a:ext cx="3648364" cy="2708910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kim-jong-u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228600"/>
            <a:ext cx="3656051" cy="2438400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saddam_hussein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97495" y="3733799"/>
            <a:ext cx="3632105" cy="2726119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524000" y="2819400"/>
            <a:ext cx="556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EXAMPLES OF DICTATORS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517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  <a:reflection blurRad="6350" stA="60000" endA="900" endPos="58000" dir="5400000" sy="-100000" algn="bl" rotWithShape="0"/>
                </a:effectLst>
                <a:latin typeface="Book Antiqua" pitchFamily="18" charset="0"/>
              </a:rPr>
              <a:t>3. Oligarchy:</a:t>
            </a:r>
            <a:endParaRPr lang="en-US" sz="4000" b="1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  <a:reflection blurRad="6350" stA="60000" endA="900" endPos="58000" dir="5400000" sy="-100000" algn="bl" rotWithShape="0"/>
              </a:effectLst>
              <a:latin typeface="Book Antiqua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C5618-9FEF-4BFB-A989-8F9BF9C7D65C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317" y="685800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*Rule by small group of citizens.</a:t>
            </a:r>
          </a:p>
          <a:p>
            <a:pPr algn="ctr"/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*Rule is based on wealth or privilege.</a:t>
            </a:r>
          </a:p>
          <a:p>
            <a:pPr algn="ctr"/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*Ruling group controls military.</a:t>
            </a:r>
          </a:p>
          <a:p>
            <a:pPr algn="ctr"/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*Burma &amp; Switzerland is an example.</a:t>
            </a:r>
            <a:endParaRPr lang="en-US" sz="3600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0800" y="2873514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  <a:reflection blurRad="6350" stA="60000" endA="900" endPos="58000" dir="5400000" sy="-100000" algn="bl" rotWithShape="0"/>
                </a:effectLst>
                <a:latin typeface="Book Antiqua" pitchFamily="18" charset="0"/>
              </a:rPr>
              <a:t>4. Communism:</a:t>
            </a:r>
            <a:endParaRPr lang="en-US" sz="4000" b="1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  <a:reflection blurRad="6350" stA="60000" endA="900" endPos="58000" dir="5400000" sy="-100000" algn="bl" rotWithShape="0"/>
              </a:effectLst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317" y="3466577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*Rule by the Communist Party on behalf of the people; China is an example.</a:t>
            </a:r>
          </a:p>
          <a:p>
            <a:pPr algn="ctr"/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*Government owns all economic goods </a:t>
            </a:r>
          </a:p>
          <a:p>
            <a:pPr algn="ctr"/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&amp; services.</a:t>
            </a:r>
          </a:p>
          <a:p>
            <a:pPr algn="ctr"/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*Citizens have little power to change government &amp; delegated careers.</a:t>
            </a:r>
            <a:endParaRPr lang="en-US" sz="3600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195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0593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As of 2018 the European Union (EU) has _____ member countries.  The government of the European Union (EU) stands above the governments of its members &amp; as a result, the EU has been able to remove many ___________ that once made travel among members difficult.</a:t>
            </a:r>
            <a:endParaRPr lang="en-US" dirty="0"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0" y="914400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28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77000" y="3276600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BARRIERS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798" y="29424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  <a:reflection blurRad="6350" stA="60000" endA="900" endPos="58000" dir="5400000" sy="-100000" algn="bl" rotWithShape="0"/>
                </a:effectLst>
                <a:latin typeface="Book Antiqua" pitchFamily="18" charset="0"/>
              </a:rPr>
              <a:t>5. Monarchy:</a:t>
            </a:r>
            <a:endParaRPr lang="en-US" sz="4000" b="1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  <a:reflection blurRad="6350" stA="60000" endA="900" endPos="58000" dir="5400000" sy="-100000" algn="bl" rotWithShape="0"/>
              </a:effectLst>
              <a:latin typeface="Book Antiqua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C5618-9FEF-4BFB-A989-8F9BF9C7D65C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2798" y="990600"/>
            <a:ext cx="8991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*Rule by King or Queen</a:t>
            </a:r>
          </a:p>
          <a:p>
            <a:pPr algn="ctr"/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*Rule is hereditary</a:t>
            </a:r>
          </a:p>
          <a:p>
            <a:pPr algn="ctr"/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*May share power through a constitution like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 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United Kingdom, Belgium &amp; Spain which are examples.</a:t>
            </a:r>
            <a:endParaRPr lang="en-US" sz="3600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38400" y="3861221"/>
            <a:ext cx="449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  <a:reflection blurRad="6350" stA="60000" endA="900" endPos="58000" dir="5400000" sy="-100000" algn="bl" rotWithShape="0"/>
                </a:effectLst>
                <a:latin typeface="Book Antiqua" pitchFamily="18" charset="0"/>
              </a:rPr>
              <a:t>6. Republic:</a:t>
            </a:r>
            <a:endParaRPr lang="en-US" sz="4000" b="1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  <a:reflection blurRad="6350" stA="60000" endA="900" endPos="58000" dir="5400000" sy="-100000" algn="bl" rotWithShape="0"/>
              </a:effectLst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798" y="4800600"/>
            <a:ext cx="8991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*The people can vote directly on some issues, but the leaders they have chosen vote on debated issues on their behalf.</a:t>
            </a:r>
            <a:endParaRPr lang="en-US" sz="3600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54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  <a:reflection blurRad="6350" stA="60000" endA="900" endPos="58000" dir="5400000" sy="-100000" algn="bl" rotWithShape="0"/>
                </a:effectLst>
                <a:latin typeface="Book Antiqua" pitchFamily="18" charset="0"/>
              </a:rPr>
              <a:t>7. Theocracy:</a:t>
            </a:r>
            <a:endParaRPr lang="en-US" sz="4000" b="1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  <a:reflection blurRad="6350" stA="60000" endA="900" endPos="58000" dir="5400000" sy="-100000" algn="bl" rotWithShape="0"/>
              </a:effectLst>
              <a:latin typeface="Book Antiqua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C5618-9FEF-4BFB-A989-8F9BF9C7D65C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1143000"/>
            <a:ext cx="899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*A country governed by religious laws; Vatican City is an example.</a:t>
            </a:r>
            <a:endParaRPr lang="en-US" sz="3600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4800600"/>
            <a:ext cx="609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  <a:reflection blurRad="6350" stA="60000" endA="900" endPos="58000" dir="5400000" sy="-100000" algn="bl" rotWithShape="0"/>
                </a:effectLst>
                <a:latin typeface="Book Antiqua" pitchFamily="18" charset="0"/>
              </a:rPr>
              <a:t>8. Dynasty:</a:t>
            </a:r>
            <a:endParaRPr lang="en-US" sz="4000" b="1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  <a:reflection blurRad="6350" stA="60000" endA="900" endPos="58000" dir="5400000" sy="-100000" algn="bl" rotWithShape="0"/>
              </a:effectLst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6576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</a:rPr>
              <a:t>*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Line of hereditary rulers; ancient China is an example.</a:t>
            </a:r>
            <a:endParaRPr lang="en-US" sz="3600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pic>
        <p:nvPicPr>
          <p:cNvPr id="10" name="Picture 9" descr="v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0400" y="2438400"/>
            <a:ext cx="2895600" cy="2262187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4533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1336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  <a:reflection blurRad="6350" stA="60000" endA="900" endPos="58000" dir="5400000" sy="-100000" algn="bl" rotWithShape="0"/>
                </a:effectLst>
                <a:latin typeface="Book Antiqua" pitchFamily="18" charset="0"/>
              </a:rPr>
              <a:t>10. Commonwealth:</a:t>
            </a:r>
            <a:endParaRPr lang="en-US" sz="4000" b="1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  <a:reflection blurRad="6350" stA="60000" endA="900" endPos="58000" dir="5400000" sy="-100000" algn="bl" rotWithShape="0"/>
              </a:effectLst>
              <a:latin typeface="Book Antiqua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C5618-9FEF-4BFB-A989-8F9BF9C7D65C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31242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*Self-governing territory associated with another country. Puerto Rico is an example.</a:t>
            </a:r>
            <a:endParaRPr lang="en-US" sz="3600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pic>
        <p:nvPicPr>
          <p:cNvPr id="5" name="Picture 4" descr="p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6600" y="4495800"/>
            <a:ext cx="2819400" cy="2067560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590800" y="0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  <a:reflection blurRad="6350" stA="60000" endA="900" endPos="58000" dir="5400000" sy="-100000" algn="bl" rotWithShape="0"/>
                </a:effectLst>
                <a:latin typeface="Book Antiqua" pitchFamily="18" charset="0"/>
              </a:rPr>
              <a:t>9.  Anarchy:</a:t>
            </a:r>
            <a:endParaRPr lang="en-US" sz="4000" b="1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  <a:reflection blurRad="6350" stA="60000" endA="900" endPos="58000" dir="5400000" sy="-100000" algn="bl" rotWithShape="0"/>
              </a:effectLst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9144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*Having no </a:t>
            </a:r>
          </a:p>
          <a:p>
            <a:pPr algn="ctr"/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official government.</a:t>
            </a:r>
            <a:endParaRPr lang="en-US" sz="3600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pic>
        <p:nvPicPr>
          <p:cNvPr id="8" name="Picture 7" descr="XHR9_qP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304800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04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C5618-9FEF-4BFB-A989-8F9BF9C7D65C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90800" y="0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  <a:reflection blurRad="6350" stA="60000" endA="900" endPos="58000" dir="5400000" sy="-100000" algn="bl" rotWithShape="0"/>
                </a:effectLst>
                <a:latin typeface="Book Antiqua" pitchFamily="18" charset="0"/>
              </a:rPr>
              <a:t>11.  Junta:</a:t>
            </a:r>
            <a:endParaRPr lang="en-US" sz="4000" b="1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  <a:reflection blurRad="6350" stA="60000" endA="900" endPos="58000" dir="5400000" sy="-100000" algn="bl" rotWithShape="0"/>
              </a:effectLst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9144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*Military Dictatorship; Egypt &amp; Myanmar are examples.</a:t>
            </a:r>
            <a:endParaRPr lang="en-US" sz="3600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609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4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A form of international cooperation in which countries give up some control of their affairs as they work together to achieve shared goals is a what?</a:t>
            </a:r>
            <a:endParaRPr lang="en-US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7400" y="3276600"/>
            <a:ext cx="5410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SUPRANATIONAL COOPERATION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What forces work for &amp; against supranational cooperation among nations?</a:t>
            </a:r>
            <a:endParaRPr lang="en-US" b="1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286000"/>
            <a:ext cx="5680363" cy="3048000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14.2 The Geographic Setting:</a:t>
            </a:r>
            <a:endParaRPr lang="en-US" b="1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676400"/>
            <a:ext cx="9144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A force that divides people &amp; countries is a _______________ force &amp; a ________________ is a force that unites peoples &amp; countries; similar to push/pull factors.</a:t>
            </a:r>
            <a:endParaRPr lang="en-US" sz="4000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2209800"/>
            <a:ext cx="533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CENTRIFUGAL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457200" y="2819400"/>
            <a:ext cx="541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CENTRIPETAL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610600" cy="536416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K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nown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as the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“Great War”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or the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“War to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End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All Wars”,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which broke out in Europe between the Central Powers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&amp; the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Allied Powers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&amp; was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fought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mainly on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fronts, the U.S did not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declare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war on Germany until early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1918 was called what?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8DF1-C00A-4BBB-9C6A-C6DA73FC0BA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438400" y="5181600"/>
            <a:ext cx="4114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WORLD WAR I (1914-1918)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48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4221162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A</a:t>
            </a:r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 </a:t>
            </a:r>
            <a:r>
              <a:rPr lang="en-US" sz="4000" dirty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war that involved most countries in the 	</a:t>
            </a:r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world</a:t>
            </a:r>
            <a:r>
              <a:rPr lang="en-US" sz="4000" dirty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.  The two sides were known as the Axis Powers </a:t>
            </a:r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&amp; the </a:t>
            </a:r>
            <a:r>
              <a:rPr lang="en-US" sz="4000" dirty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Allies.  The </a:t>
            </a:r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U.S</a:t>
            </a:r>
            <a:r>
              <a:rPr lang="en-US" sz="4000" dirty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. </a:t>
            </a:r>
            <a:r>
              <a:rPr lang="en-US" sz="400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did </a:t>
            </a:r>
            <a:r>
              <a:rPr lang="en-US" sz="400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not declare </a:t>
            </a:r>
            <a:r>
              <a:rPr lang="en-US" sz="4000" dirty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war until December 7, 1941 with the bombing of </a:t>
            </a:r>
            <a:r>
              <a:rPr lang="en-US" sz="400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Pearl </a:t>
            </a:r>
            <a:r>
              <a:rPr lang="en-US" sz="400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Harbor </a:t>
            </a:r>
            <a:r>
              <a:rPr lang="en-US" sz="4000" dirty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by </a:t>
            </a:r>
            <a:r>
              <a:rPr lang="en-US" sz="400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the </a:t>
            </a:r>
            <a:r>
              <a:rPr lang="en-US" sz="400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Japanese; </a:t>
            </a:r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this was called what?</a:t>
            </a:r>
            <a:endParaRPr lang="en-US" sz="4000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8DF1-C00A-4BBB-9C6A-C6DA73FC0BAC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057400" y="4800600"/>
            <a:ext cx="5181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WORLD WAR II </a:t>
            </a:r>
          </a:p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(1939-1945)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743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906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A group of countries that acts as a single market, without trade barriers between member countries is known as what?</a:t>
            </a:r>
            <a:endParaRPr lang="en-US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9800" y="2971800"/>
            <a:ext cx="518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COMMON MARKET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966</TotalTime>
  <Words>1221</Words>
  <Application>Microsoft Office PowerPoint</Application>
  <PresentationFormat>On-screen Show (4:3)</PresentationFormat>
  <Paragraphs>147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Chapter 14:  Supranational  Cooperation  in the  European Union</vt:lpstr>
      <vt:lpstr>14.1 Introduction:</vt:lpstr>
      <vt:lpstr>As of 2018 the European Union (EU) has _____ member countries.  The government of the European Union (EU) stands above the governments of its members &amp; as a result, the EU has been able to remove many ___________ that once made travel among members difficult.</vt:lpstr>
      <vt:lpstr>A form of international cooperation in which countries give up some control of their affairs as they work together to achieve shared goals is a what?</vt:lpstr>
      <vt:lpstr>What forces work for &amp; against supranational cooperation among nations?</vt:lpstr>
      <vt:lpstr>14.2 The Geographic Setting:</vt:lpstr>
      <vt:lpstr>Known as the “Great War” or the “War to End All Wars”, which broke out in Europe between the Central Powers &amp; the Allied Powers &amp; was fought mainly on fronts, the U.S did not declare war on Germany until early 1918 was called what? </vt:lpstr>
      <vt:lpstr>A war that involved most countries in the  world.  The two sides were known as the Axis Powers &amp; the Allies.  The U.S. did not declare war until December 7, 1941 with the bombing of Pearl Harbor by the Japanese; this was called what?</vt:lpstr>
      <vt:lpstr>A group of countries that acts as a single market, without trade barriers between member countries is known as what?</vt:lpstr>
      <vt:lpstr>What is the flow of goods &amp; services across national borders, with little or no government?</vt:lpstr>
      <vt:lpstr>14.3 Economic Cooperation in  the EU:</vt:lpstr>
      <vt:lpstr>The unit of currency used in many countries of the European Union (EU) is what?</vt:lpstr>
      <vt:lpstr>A group of countries that work together to promote trade with one another is what?</vt:lpstr>
      <vt:lpstr>What city might some call the “capital” of Europe?</vt:lpstr>
      <vt:lpstr>What is                              ?</vt:lpstr>
      <vt:lpstr>A formal document issued by an authorized official of a country to one of its citizens that is usually necessary for exit from &amp; reentry into the country is called what?</vt:lpstr>
      <vt:lpstr>14.4 Political Cooperation in the EU:</vt:lpstr>
      <vt:lpstr>14.5 Cultural Cooperation in  the EU:</vt:lpstr>
      <vt:lpstr>PowerPoint Presentation</vt:lpstr>
      <vt:lpstr>Keeping the Peace</vt:lpstr>
      <vt:lpstr>14.6 Beginning to Think Globally:</vt:lpstr>
      <vt:lpstr>14.7 Global Connections:</vt:lpstr>
      <vt:lpstr>The most important international organization, in which representatives of the world’s countries can discuss international issues &amp; voice concerns is the what?</vt:lpstr>
      <vt:lpstr>Why We Need Government?</vt:lpstr>
      <vt:lpstr>A person who owes loyalty to a country &amp; receives its protection is called a what?</vt:lpstr>
      <vt:lpstr>10 TYPES OF  GOVERNMENT</vt:lpstr>
      <vt:lpstr>1. Democracy:</vt:lpstr>
      <vt:lpstr>PowerPoint Presentation</vt:lpstr>
      <vt:lpstr>3. Oligarchy:</vt:lpstr>
      <vt:lpstr>5. Monarchy:</vt:lpstr>
      <vt:lpstr>7. Theocracy:</vt:lpstr>
      <vt:lpstr>10. Commonwealth: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14: Supranational Cooperation in the European Union</dc:title>
  <dc:creator>pc_user</dc:creator>
  <cp:lastModifiedBy>Windows User</cp:lastModifiedBy>
  <cp:revision>23</cp:revision>
  <dcterms:created xsi:type="dcterms:W3CDTF">2018-04-30T00:37:42Z</dcterms:created>
  <dcterms:modified xsi:type="dcterms:W3CDTF">2018-05-16T19:24:05Z</dcterms:modified>
</cp:coreProperties>
</file>