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92" r:id="rId3"/>
    <p:sldId id="269" r:id="rId4"/>
    <p:sldId id="257" r:id="rId5"/>
    <p:sldId id="294" r:id="rId6"/>
    <p:sldId id="264" r:id="rId7"/>
    <p:sldId id="299" r:id="rId8"/>
    <p:sldId id="265" r:id="rId9"/>
    <p:sldId id="293" r:id="rId10"/>
    <p:sldId id="295" r:id="rId11"/>
    <p:sldId id="296" r:id="rId12"/>
    <p:sldId id="297" r:id="rId13"/>
    <p:sldId id="298" r:id="rId14"/>
    <p:sldId id="270" r:id="rId15"/>
    <p:sldId id="271" r:id="rId16"/>
    <p:sldId id="290" r:id="rId17"/>
    <p:sldId id="267" r:id="rId18"/>
    <p:sldId id="266" r:id="rId19"/>
    <p:sldId id="268" r:id="rId20"/>
    <p:sldId id="272" r:id="rId21"/>
    <p:sldId id="259" r:id="rId22"/>
    <p:sldId id="274" r:id="rId23"/>
    <p:sldId id="276" r:id="rId24"/>
    <p:sldId id="277" r:id="rId25"/>
    <p:sldId id="279" r:id="rId26"/>
    <p:sldId id="278" r:id="rId27"/>
    <p:sldId id="275" r:id="rId28"/>
    <p:sldId id="273" r:id="rId29"/>
    <p:sldId id="260" r:id="rId30"/>
    <p:sldId id="280" r:id="rId31"/>
    <p:sldId id="281" r:id="rId32"/>
    <p:sldId id="282" r:id="rId33"/>
    <p:sldId id="283" r:id="rId34"/>
    <p:sldId id="284" r:id="rId35"/>
    <p:sldId id="285" r:id="rId36"/>
    <p:sldId id="286" r:id="rId37"/>
    <p:sldId id="287" r:id="rId38"/>
    <p:sldId id="261" r:id="rId39"/>
    <p:sldId id="288" r:id="rId40"/>
    <p:sldId id="300" r:id="rId41"/>
    <p:sldId id="262" r:id="rId42"/>
    <p:sldId id="263" r:id="rId43"/>
    <p:sldId id="289" r:id="rId44"/>
    <p:sldId id="29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16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95935-9454-463E-8FEE-BF9F8042950E}" type="datetimeFigureOut">
              <a:rPr lang="en-US" smtClean="0"/>
              <a:pPr/>
              <a:t>4/19/2018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0532B-F7BB-42FA-BD67-2B792FA5C669}" type="slidenum">
              <a:rPr lang="en-US" smtClean="0"/>
              <a:pPr/>
              <a:t>‹#›</a:t>
            </a:fld>
            <a:endParaRPr lang="en-US"/>
          </a:p>
        </p:txBody>
      </p:sp>
    </p:spTree>
    <p:extLst>
      <p:ext uri="{BB962C8B-B14F-4D97-AF65-F5344CB8AC3E}">
        <p14:creationId xmlns:p14="http://schemas.microsoft.com/office/powerpoint/2010/main" val="107182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7C977-5C71-4C00-BF92-A0781FA98496}" type="datetime1">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9D638-55EE-43C3-93AD-392575AF6701}" type="datetime1">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F0365-E219-4DE9-BFB0-9E0C764C059B}" type="datetime1">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A2FC4-C209-40A4-8A20-AD380C8C8203}" type="datetime1">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0AE85-1016-459E-BD00-007C654A03F5}" type="datetime1">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1A37D9-19D1-417C-A290-05E589A9FCA7}" type="datetime1">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F64C7F-DE4C-4AB7-95D2-CD4FA6005B12}" type="datetime1">
              <a:rPr lang="en-US" smtClean="0"/>
              <a:pPr/>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9D1D9-3A17-43EC-AC2F-29912FDEBD47}" type="datetime1">
              <a:rPr lang="en-US" smtClean="0"/>
              <a:pPr/>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0A3DF-7038-49BD-A904-B6C19F20D51B}" type="datetime1">
              <a:rPr lang="en-US" smtClean="0"/>
              <a:pPr/>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1D810-136D-4A57-819E-A912152DBC55}" type="datetime1">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04135-EA2F-47C6-A40E-AF096CF0AB85}" type="datetime1">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08F03-52EB-4C9E-8659-79DDF83C1A03}" type="datetime1">
              <a:rPr lang="en-US" smtClean="0"/>
              <a:pPr/>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B9766-57FA-40B0-A999-CFCEDE868E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https://www.youtube.com/watch?v=Uti2niW2BR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www.youtube.com/watch?v=LqdkqCj5xf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Middle_East1.png"/>
          <p:cNvPicPr>
            <a:picLocks noChangeAspect="1"/>
          </p:cNvPicPr>
          <p:nvPr/>
        </p:nvPicPr>
        <p:blipFill>
          <a:blip r:embed="rId3" cstate="print"/>
          <a:stretch>
            <a:fillRect/>
          </a:stretch>
        </p:blipFill>
        <p:spPr>
          <a:xfrm>
            <a:off x="1600200" y="533400"/>
            <a:ext cx="5715000" cy="5715000"/>
          </a:xfrm>
          <a:prstGeom prst="rect">
            <a:avLst/>
          </a:prstGeom>
        </p:spPr>
      </p:pic>
      <p:pic>
        <p:nvPicPr>
          <p:cNvPr id="4" name="Picture 3" descr="Oil-Refining-D.jpg"/>
          <p:cNvPicPr>
            <a:picLocks noChangeAspect="1"/>
          </p:cNvPicPr>
          <p:nvPr/>
        </p:nvPicPr>
        <p:blipFill>
          <a:blip r:embed="rId4" cstate="print"/>
          <a:stretch>
            <a:fillRect/>
          </a:stretch>
        </p:blipFill>
        <p:spPr>
          <a:xfrm>
            <a:off x="533400" y="4343400"/>
            <a:ext cx="3200400" cy="212626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0" y="1219200"/>
            <a:ext cx="91440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2">
                    <a:lumMod val="50000"/>
                  </a:schemeClr>
                </a:solidFill>
                <a:effectLst>
                  <a:outerShdw blurRad="50800" dist="50800" dir="5400000" algn="ctr" rotWithShape="0">
                    <a:srgbClr val="FFC000"/>
                  </a:outerShdw>
                </a:effectLst>
                <a:uLnTx/>
                <a:uFillTx/>
                <a:latin typeface="Book Antiqua" pitchFamily="18" charset="0"/>
                <a:ea typeface="+mj-ea"/>
                <a:cs typeface="+mj-cs"/>
              </a:rPr>
              <a:t>Chapter 24: Oil in Southwest Asia: How “Black Gold” Has Shaped a Region</a:t>
            </a:r>
            <a:endParaRPr kumimoji="0" lang="en-US" sz="4800" b="1" i="0" u="none" strike="noStrike" kern="1200" cap="none" spc="0" normalizeH="0" baseline="0" noProof="0" dirty="0">
              <a:ln>
                <a:noFill/>
              </a:ln>
              <a:solidFill>
                <a:schemeClr val="tx2">
                  <a:lumMod val="50000"/>
                </a:schemeClr>
              </a:solidFill>
              <a:effectLst>
                <a:outerShdw blurRad="50800" dist="50800" dir="5400000" algn="ctr" rotWithShape="0">
                  <a:srgbClr val="FFC000"/>
                </a:outerShdw>
              </a:effectLst>
              <a:uLnTx/>
              <a:uFillTx/>
              <a:latin typeface="Book Antiqua" pitchFamily="18" charset="0"/>
              <a:ea typeface="+mj-ea"/>
              <a:cs typeface="+mj-cs"/>
            </a:endParaRPr>
          </a:p>
        </p:txBody>
      </p:sp>
      <p:pic>
        <p:nvPicPr>
          <p:cNvPr id="8" name="Picture 7" descr="CNe3kfe.jpg"/>
          <p:cNvPicPr>
            <a:picLocks noChangeAspect="1"/>
          </p:cNvPicPr>
          <p:nvPr/>
        </p:nvPicPr>
        <p:blipFill>
          <a:blip r:embed="rId5" cstate="print"/>
          <a:stretch>
            <a:fillRect/>
          </a:stretch>
        </p:blipFill>
        <p:spPr>
          <a:xfrm>
            <a:off x="5562600" y="4267200"/>
            <a:ext cx="2895600" cy="21717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sz="quarter" idx="12"/>
          </p:nvPr>
        </p:nvSpPr>
        <p:spPr/>
        <p:txBody>
          <a:bodyPr/>
          <a:lstStyle/>
          <a:p>
            <a:fld id="{0A1B9766-57FA-40B0-A999-CFCEDE868EC2}" type="slidenum">
              <a:rPr lang="en-US" smtClean="0"/>
              <a:pPr/>
              <a:t>1</a:t>
            </a:fld>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400"/>
          </a:xfrm>
        </p:spPr>
        <p:txBody>
          <a:bodyPr>
            <a:normAutofit fontScale="90000"/>
          </a:bodyPr>
          <a:lstStyle/>
          <a:p>
            <a:r>
              <a:rPr lang="en-US" sz="4000"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The </a:t>
            </a:r>
            <a:r>
              <a:rPr lang="en-US" sz="4000"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Organization of the Petroleum Exporting Countries (OPEC) </a:t>
            </a:r>
            <a:r>
              <a:rPr lang="en-US" sz="4000"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was founded in Baghdad, Iraq, </a:t>
            </a:r>
            <a:r>
              <a:rPr lang="en-US" sz="4000"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in 1960 to help control the world’s oil supplies. </a:t>
            </a:r>
            <a:br>
              <a:rPr lang="en-US" sz="4000"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Current members are Algeria, Angola, Ecuador, Equatorial Guinea, Gabon, Iran, Iraq, Kuwait, Libya, Nigeria, Qatar, Saudi Arabia, United Arab Emirates (UAE) &amp; Venezuela (14 members)</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a:t>
            </a:r>
            <a:endPar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10</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209" y="4951475"/>
            <a:ext cx="2667000" cy="2000250"/>
          </a:xfrm>
          <a:prstGeom prst="rect">
            <a:avLst/>
          </a:prstGeom>
        </p:spPr>
      </p:pic>
      <p:sp>
        <p:nvSpPr>
          <p:cNvPr id="6" name="Rectangle 1"/>
          <p:cNvSpPr>
            <a:spLocks noChangeArrowheads="1"/>
          </p:cNvSpPr>
          <p:nvPr/>
        </p:nvSpPr>
        <p:spPr bwMode="auto">
          <a:xfrm>
            <a:off x="2286000" y="595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hlinkClick r:id="rId4"/>
              </a:rPr>
              <a:t>https://www.youtube.com/watch?v=Uti2niW2BRA</a:t>
            </a:r>
            <a:r>
              <a:rPr kumimoji="0" lang="en-US" altLang="en-US"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164919176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11</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524000"/>
            <a:ext cx="2743200" cy="2057400"/>
          </a:xfrm>
          <a:prstGeom prst="rect">
            <a:avLst/>
          </a:prstGeom>
        </p:spPr>
      </p:pic>
    </p:spTree>
    <p:extLst>
      <p:ext uri="{BB962C8B-B14F-4D97-AF65-F5344CB8AC3E}">
        <p14:creationId xmlns:p14="http://schemas.microsoft.com/office/powerpoint/2010/main" val="798806720"/>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3810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What is Fracking?</a:t>
            </a:r>
            <a:b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
            </a:r>
            <a:b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Fracking is the process of drilling down into the </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Earth </a:t>
            </a:r>
            <a:r>
              <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before a high-pressure water mixture is directed at the rock to release the gas inside</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a:t>
            </a:r>
            <a:b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But </a:t>
            </a:r>
            <a:r>
              <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w</a:t>
            </a: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hy is it so controversial?</a:t>
            </a:r>
            <a:r>
              <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
            </a:r>
            <a:br>
              <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br>
            <a:endPar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12</a:t>
            </a:fld>
            <a:endParaRPr lang="en-US"/>
          </a:p>
        </p:txBody>
      </p:sp>
    </p:spTree>
    <p:extLst>
      <p:ext uri="{BB962C8B-B14F-4D97-AF65-F5344CB8AC3E}">
        <p14:creationId xmlns:p14="http://schemas.microsoft.com/office/powerpoint/2010/main" val="1874233833"/>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13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44" y="838199"/>
            <a:ext cx="7740574" cy="5181601"/>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Rectangle 1"/>
          <p:cNvSpPr>
            <a:spLocks noChangeArrowheads="1"/>
          </p:cNvSpPr>
          <p:nvPr/>
        </p:nvSpPr>
        <p:spPr bwMode="auto">
          <a:xfrm>
            <a:off x="19050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hlinkClick r:id="rId4"/>
              </a:rPr>
              <a:t>https://www.youtube.com/watch?v=LqdkqCj5xf8</a:t>
            </a:r>
            <a:r>
              <a:rPr kumimoji="0" lang="en-US" altLang="en-US"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692710709"/>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24.2 The Geographic Setting:</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5240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Petroleum as it comes out of the ground and before it has been refined or processed into useful products is called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Slide Number Placeholder 4"/>
          <p:cNvSpPr>
            <a:spLocks noGrp="1"/>
          </p:cNvSpPr>
          <p:nvPr>
            <p:ph type="sldNum" sz="quarter" idx="12"/>
          </p:nvPr>
        </p:nvSpPr>
        <p:spPr/>
        <p:txBody>
          <a:bodyPr/>
          <a:lstStyle/>
          <a:p>
            <a:fld id="{0A1B9766-57FA-40B0-A999-CFCEDE868EC2}" type="slidenum">
              <a:rPr lang="en-US" smtClean="0"/>
              <a:pPr/>
              <a:t>14</a:t>
            </a:fld>
            <a:endParaRPr lang="en-US"/>
          </a:p>
        </p:txBody>
      </p:sp>
      <p:pic>
        <p:nvPicPr>
          <p:cNvPr id="6" name="Picture 5" descr="crude-petroleum-oil-russia.jpg"/>
          <p:cNvPicPr>
            <a:picLocks noChangeAspect="1"/>
          </p:cNvPicPr>
          <p:nvPr/>
        </p:nvPicPr>
        <p:blipFill>
          <a:blip r:embed="rId3" cstate="print"/>
          <a:stretch>
            <a:fillRect/>
          </a:stretch>
        </p:blipFill>
        <p:spPr>
          <a:xfrm>
            <a:off x="2667000" y="4191000"/>
            <a:ext cx="4267200" cy="236524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09600" y="4343400"/>
            <a:ext cx="5715000" cy="1323439"/>
          </a:xfrm>
          <a:prstGeom prst="rect">
            <a:avLst/>
          </a:prstGeom>
          <a:noFill/>
        </p:spPr>
        <p:txBody>
          <a:bodyPr wrap="square" rtlCol="0">
            <a:spAutoFit/>
          </a:bodyPr>
          <a:lstStyle/>
          <a:p>
            <a:pPr algn="ctr"/>
            <a:r>
              <a:rPr lang="en-US" sz="4000" b="1" dirty="0" smtClean="0">
                <a:solidFill>
                  <a:schemeClr val="tx2">
                    <a:lumMod val="50000"/>
                  </a:schemeClr>
                </a:solidFill>
              </a:rPr>
              <a:t>CRUDE </a:t>
            </a:r>
          </a:p>
          <a:p>
            <a:pPr algn="ctr"/>
            <a:r>
              <a:rPr lang="en-US" sz="4000" b="1" dirty="0" smtClean="0">
                <a:solidFill>
                  <a:schemeClr val="tx2">
                    <a:lumMod val="50000"/>
                  </a:schemeClr>
                </a:solidFill>
              </a:rPr>
              <a:t>OIL</a:t>
            </a:r>
            <a:endParaRPr lang="en-US" sz="40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rPr>
              <a:t>What are the Requirements of a Developed Country?</a:t>
            </a:r>
            <a:endParaRPr lang="en-US" b="1" dirty="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endParaRPr>
          </a:p>
        </p:txBody>
      </p:sp>
      <p:sp>
        <p:nvSpPr>
          <p:cNvPr id="5" name="Slide Number Placeholder 4"/>
          <p:cNvSpPr>
            <a:spLocks noGrp="1"/>
          </p:cNvSpPr>
          <p:nvPr>
            <p:ph type="sldNum" sz="quarter" idx="12"/>
          </p:nvPr>
        </p:nvSpPr>
        <p:spPr/>
        <p:txBody>
          <a:bodyPr/>
          <a:lstStyle/>
          <a:p>
            <a:fld id="{E96C5618-9FEF-4BFB-A989-8F9BF9C7D65C}" type="slidenum">
              <a:rPr lang="en-US" smtClean="0"/>
              <a:pPr/>
              <a:t>15</a:t>
            </a:fld>
            <a:endParaRPr lang="en-US" dirty="0"/>
          </a:p>
        </p:txBody>
      </p:sp>
      <p:sp>
        <p:nvSpPr>
          <p:cNvPr id="6" name="TextBox 5"/>
          <p:cNvSpPr txBox="1"/>
          <p:nvPr/>
        </p:nvSpPr>
        <p:spPr>
          <a:xfrm>
            <a:off x="0" y="1752600"/>
            <a:ext cx="9144000" cy="4031873"/>
          </a:xfrm>
          <a:prstGeom prst="rect">
            <a:avLst/>
          </a:prstGeom>
          <a:noFill/>
        </p:spPr>
        <p:txBody>
          <a:bodyPr wrap="square" rtlCol="0">
            <a:spAutoFit/>
          </a:bodyPr>
          <a:lstStyle/>
          <a:p>
            <a:pPr algn="ctr">
              <a:buFont typeface="Arial" pitchFamily="34" charset="0"/>
              <a:buChar char="•"/>
            </a:pPr>
            <a:r>
              <a:rPr lang="en-US" sz="3200" b="1" dirty="0" smtClean="0">
                <a:solidFill>
                  <a:schemeClr val="tx2">
                    <a:lumMod val="50000"/>
                  </a:schemeClr>
                </a:solidFill>
              </a:rPr>
              <a:t>BOTH BIRTH RATES &amp; DEATH RATES ARE LOW</a:t>
            </a:r>
          </a:p>
          <a:p>
            <a:pPr algn="ctr">
              <a:buFont typeface="Arial" pitchFamily="34" charset="0"/>
              <a:buChar char="•"/>
            </a:pPr>
            <a:r>
              <a:rPr lang="en-US" sz="3200" b="1" dirty="0" smtClean="0">
                <a:solidFill>
                  <a:schemeClr val="tx2">
                    <a:lumMod val="50000"/>
                  </a:schemeClr>
                </a:solidFill>
              </a:rPr>
              <a:t>MORE URBAN &amp; INDUSTRIAL, LESS ARGRICULUTURAL</a:t>
            </a:r>
          </a:p>
          <a:p>
            <a:pPr algn="ctr">
              <a:buFont typeface="Arial" pitchFamily="34" charset="0"/>
              <a:buChar char="•"/>
            </a:pPr>
            <a:r>
              <a:rPr lang="en-US" sz="3200" b="1" dirty="0" smtClean="0">
                <a:solidFill>
                  <a:schemeClr val="tx2">
                    <a:lumMod val="50000"/>
                  </a:schemeClr>
                </a:solidFill>
              </a:rPr>
              <a:t>HIGHER LIFE EXPECTACY</a:t>
            </a:r>
          </a:p>
          <a:p>
            <a:pPr algn="ctr">
              <a:buFont typeface="Arial" pitchFamily="34" charset="0"/>
              <a:buChar char="•"/>
            </a:pPr>
            <a:r>
              <a:rPr lang="en-US" sz="3200" b="1" dirty="0" smtClean="0">
                <a:solidFill>
                  <a:schemeClr val="tx2">
                    <a:lumMod val="50000"/>
                  </a:schemeClr>
                </a:solidFill>
              </a:rPr>
              <a:t>MORE MONEY, MORE EDUCATION &amp; BETTER HEALTH CARE</a:t>
            </a:r>
          </a:p>
          <a:p>
            <a:pPr algn="ctr">
              <a:buFont typeface="Arial" pitchFamily="34" charset="0"/>
              <a:buChar char="•"/>
            </a:pPr>
            <a:r>
              <a:rPr lang="en-US" sz="3200" b="1" dirty="0" smtClean="0">
                <a:solidFill>
                  <a:schemeClr val="tx2">
                    <a:lumMod val="50000"/>
                  </a:schemeClr>
                </a:solidFill>
              </a:rPr>
              <a:t>THE U.S., JAPAN, UNITED KINGDOM, ITALY, &amp; GERMANY</a:t>
            </a:r>
            <a:endParaRPr lang="en-US" sz="3200" b="1" dirty="0">
              <a:solidFill>
                <a:schemeClr val="tx2">
                  <a:lumMod val="50000"/>
                </a:schemeClr>
              </a:solidFill>
            </a:endParaRPr>
          </a:p>
        </p:txBody>
      </p:sp>
    </p:spTree>
    <p:extLst>
      <p:ext uri="{BB962C8B-B14F-4D97-AF65-F5344CB8AC3E}">
        <p14:creationId xmlns:p14="http://schemas.microsoft.com/office/powerpoint/2010/main" val="354731995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rPr>
              <a:t>What are the Requirements for a Developing Country?</a:t>
            </a:r>
            <a:endParaRPr lang="en-US" b="1" dirty="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endParaRPr>
          </a:p>
        </p:txBody>
      </p:sp>
      <p:sp>
        <p:nvSpPr>
          <p:cNvPr id="4" name="Slide Number Placeholder 3"/>
          <p:cNvSpPr>
            <a:spLocks noGrp="1"/>
          </p:cNvSpPr>
          <p:nvPr>
            <p:ph type="sldNum" sz="quarter" idx="12"/>
          </p:nvPr>
        </p:nvSpPr>
        <p:spPr/>
        <p:txBody>
          <a:bodyPr/>
          <a:lstStyle/>
          <a:p>
            <a:fld id="{E96C5618-9FEF-4BFB-A989-8F9BF9C7D65C}" type="slidenum">
              <a:rPr lang="en-US" smtClean="0"/>
              <a:pPr/>
              <a:t>16</a:t>
            </a:fld>
            <a:endParaRPr lang="en-US" dirty="0"/>
          </a:p>
        </p:txBody>
      </p:sp>
      <p:sp>
        <p:nvSpPr>
          <p:cNvPr id="5" name="TextBox 4"/>
          <p:cNvSpPr txBox="1"/>
          <p:nvPr/>
        </p:nvSpPr>
        <p:spPr>
          <a:xfrm>
            <a:off x="0" y="1828800"/>
            <a:ext cx="9144000" cy="4524315"/>
          </a:xfrm>
          <a:prstGeom prst="rect">
            <a:avLst/>
          </a:prstGeom>
          <a:noFill/>
        </p:spPr>
        <p:txBody>
          <a:bodyPr wrap="square" rtlCol="0">
            <a:spAutoFit/>
          </a:bodyPr>
          <a:lstStyle/>
          <a:p>
            <a:pPr algn="ctr">
              <a:buFont typeface="Arial" pitchFamily="34" charset="0"/>
              <a:buChar char="•"/>
            </a:pPr>
            <a:r>
              <a:rPr lang="en-US" sz="3200" b="1" dirty="0" smtClean="0">
                <a:solidFill>
                  <a:schemeClr val="tx2">
                    <a:lumMod val="50000"/>
                  </a:schemeClr>
                </a:solidFill>
              </a:rPr>
              <a:t>DEATH RATES HAVE DECREASED BUT BIRTH RATES REAMIN HIGH</a:t>
            </a:r>
          </a:p>
          <a:p>
            <a:pPr algn="ctr">
              <a:buFont typeface="Arial" pitchFamily="34" charset="0"/>
              <a:buChar char="•"/>
            </a:pPr>
            <a:r>
              <a:rPr lang="en-US" sz="3200" b="1" dirty="0" smtClean="0">
                <a:solidFill>
                  <a:schemeClr val="tx2">
                    <a:lumMod val="50000"/>
                  </a:schemeClr>
                </a:solidFill>
              </a:rPr>
              <a:t>IMPROVEMENTS IN EDUCATION &amp; HEALTH CARE</a:t>
            </a:r>
          </a:p>
          <a:p>
            <a:pPr algn="ctr">
              <a:buFont typeface="Arial" pitchFamily="34" charset="0"/>
              <a:buChar char="•"/>
            </a:pPr>
            <a:r>
              <a:rPr lang="en-US" sz="3200" b="1" dirty="0" smtClean="0">
                <a:solidFill>
                  <a:schemeClr val="tx2">
                    <a:lumMod val="50000"/>
                  </a:schemeClr>
                </a:solidFill>
              </a:rPr>
              <a:t>BETTER FOOD PRODUCTION &amp; DISTRUBUTION</a:t>
            </a:r>
          </a:p>
          <a:p>
            <a:pPr algn="ctr">
              <a:buFont typeface="Arial" pitchFamily="34" charset="0"/>
              <a:buChar char="•"/>
            </a:pPr>
            <a:r>
              <a:rPr lang="en-US" sz="3200" b="1" dirty="0" smtClean="0">
                <a:solidFill>
                  <a:schemeClr val="tx2">
                    <a:lumMod val="50000"/>
                  </a:schemeClr>
                </a:solidFill>
              </a:rPr>
              <a:t>MORE ADVANCEMENTS IN TECHNOLOGY</a:t>
            </a:r>
          </a:p>
          <a:p>
            <a:pPr algn="ctr">
              <a:buFont typeface="Arial" pitchFamily="34" charset="0"/>
              <a:buChar char="•"/>
            </a:pPr>
            <a:r>
              <a:rPr lang="en-US" sz="3200" b="1" dirty="0" smtClean="0">
                <a:solidFill>
                  <a:schemeClr val="tx2">
                    <a:lumMod val="50000"/>
                  </a:schemeClr>
                </a:solidFill>
              </a:rPr>
              <a:t>RAPID GROWTH OF URBANIZATION</a:t>
            </a:r>
          </a:p>
          <a:p>
            <a:pPr algn="ctr">
              <a:buFont typeface="Arial" pitchFamily="34" charset="0"/>
              <a:buChar char="•"/>
            </a:pPr>
            <a:r>
              <a:rPr lang="en-US" sz="3200" b="1" dirty="0" smtClean="0">
                <a:solidFill>
                  <a:schemeClr val="tx2">
                    <a:lumMod val="50000"/>
                  </a:schemeClr>
                </a:solidFill>
              </a:rPr>
              <a:t>CHINA, MEXICO, INDIA, IRAN &amp; SAUDIA ARABIA ARE EXAMPLES</a:t>
            </a:r>
          </a:p>
          <a:p>
            <a:endParaRPr lang="en-US" sz="3200" dirty="0"/>
          </a:p>
        </p:txBody>
      </p:sp>
    </p:spTree>
    <p:extLst>
      <p:ext uri="{BB962C8B-B14F-4D97-AF65-F5344CB8AC3E}">
        <p14:creationId xmlns:p14="http://schemas.microsoft.com/office/powerpoint/2010/main" val="3577995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57200"/>
            <a:ext cx="9144000" cy="4724400"/>
          </a:xfrm>
        </p:spPr>
        <p:txBody>
          <a:bodyPr>
            <a:noAutofit/>
          </a:bodyPr>
          <a:lstStyle/>
          <a:p>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Are resources that are used faster than can not be replaced by natural processes is called what?</a:t>
            </a:r>
          </a:p>
          <a:p>
            <a:endParaRPr lang="en-US" sz="4000" dirty="0">
              <a:solidFill>
                <a:schemeClr val="tx2">
                  <a:lumMod val="50000"/>
                </a:schemeClr>
              </a:solidFill>
              <a:effectLst>
                <a:outerShdw blurRad="50800" dist="50800" dir="5400000" algn="ctr" rotWithShape="0">
                  <a:srgbClr val="FFFF00"/>
                </a:outerShdw>
              </a:effectLst>
              <a:latin typeface="Book Antiqua" pitchFamily="18" charset="0"/>
            </a:endParaRPr>
          </a:p>
          <a:p>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Are resources that can be replaced by natural process in a relatively short period of time are called what? </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TextBox 3"/>
          <p:cNvSpPr txBox="1"/>
          <p:nvPr/>
        </p:nvSpPr>
        <p:spPr>
          <a:xfrm>
            <a:off x="0" y="2438400"/>
            <a:ext cx="9144000" cy="707886"/>
          </a:xfrm>
          <a:prstGeom prst="rect">
            <a:avLst/>
          </a:prstGeom>
          <a:noFill/>
        </p:spPr>
        <p:txBody>
          <a:bodyPr wrap="square" rtlCol="0">
            <a:spAutoFit/>
          </a:bodyPr>
          <a:lstStyle/>
          <a:p>
            <a:pPr algn="ctr"/>
            <a:r>
              <a:rPr lang="en-US" sz="4000" b="1" dirty="0" smtClean="0">
                <a:solidFill>
                  <a:schemeClr val="tx2">
                    <a:lumMod val="50000"/>
                  </a:schemeClr>
                </a:solidFill>
              </a:rPr>
              <a:t>NON-RENEWABLE RESOURCES</a:t>
            </a:r>
            <a:endParaRPr lang="en-US" sz="4000" b="1" dirty="0">
              <a:solidFill>
                <a:schemeClr val="tx2">
                  <a:lumMod val="50000"/>
                </a:schemeClr>
              </a:solidFill>
            </a:endParaRPr>
          </a:p>
        </p:txBody>
      </p:sp>
      <p:sp>
        <p:nvSpPr>
          <p:cNvPr id="5" name="TextBox 4"/>
          <p:cNvSpPr txBox="1"/>
          <p:nvPr/>
        </p:nvSpPr>
        <p:spPr>
          <a:xfrm>
            <a:off x="838200" y="5410200"/>
            <a:ext cx="7543800" cy="707886"/>
          </a:xfrm>
          <a:prstGeom prst="rect">
            <a:avLst/>
          </a:prstGeom>
          <a:noFill/>
        </p:spPr>
        <p:txBody>
          <a:bodyPr wrap="square" rtlCol="0">
            <a:spAutoFit/>
          </a:bodyPr>
          <a:lstStyle/>
          <a:p>
            <a:pPr algn="ctr"/>
            <a:r>
              <a:rPr lang="en-US" sz="4000" b="1" dirty="0" smtClean="0">
                <a:solidFill>
                  <a:schemeClr val="tx2">
                    <a:lumMod val="50000"/>
                  </a:schemeClr>
                </a:solidFill>
              </a:rPr>
              <a:t>RENEWABLE RESOURCES</a:t>
            </a:r>
            <a:endParaRPr lang="en-US" sz="4000" b="1" dirty="0">
              <a:solidFill>
                <a:schemeClr val="tx2">
                  <a:lumMod val="50000"/>
                </a:schemeClr>
              </a:solidFill>
            </a:endParaRPr>
          </a:p>
        </p:txBody>
      </p:sp>
      <p:sp>
        <p:nvSpPr>
          <p:cNvPr id="6" name="Slide Number Placeholder 5"/>
          <p:cNvSpPr>
            <a:spLocks noGrp="1"/>
          </p:cNvSpPr>
          <p:nvPr>
            <p:ph type="sldNum" sz="quarter" idx="12"/>
          </p:nvPr>
        </p:nvSpPr>
        <p:spPr/>
        <p:txBody>
          <a:bodyPr/>
          <a:lstStyle/>
          <a:p>
            <a:fld id="{0A1B9766-57FA-40B0-A999-CFCEDE868EC2}" type="slidenum">
              <a:rPr lang="en-US" smtClean="0"/>
              <a:pPr/>
              <a:t>17</a:t>
            </a:fld>
            <a:endParaRPr lang="en-US"/>
          </a:p>
        </p:txBody>
      </p:sp>
    </p:spTree>
    <p:extLst>
      <p:ext uri="{BB962C8B-B14F-4D97-AF65-F5344CB8AC3E}">
        <p14:creationId xmlns:p14="http://schemas.microsoft.com/office/powerpoint/2010/main" val="7266052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2971800"/>
          </a:xfrm>
        </p:spPr>
        <p:txBody>
          <a:bodyPr>
            <a:normAutofit/>
          </a:bodyPr>
          <a:lstStyle/>
          <a:p>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Examples of Non-Renewable Resources are called </a:t>
            </a:r>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FOSSIL FUELS</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what are the three of them?</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2286000"/>
            <a:ext cx="9144000" cy="1938992"/>
          </a:xfrm>
          <a:prstGeom prst="rect">
            <a:avLst/>
          </a:prstGeom>
          <a:noFill/>
        </p:spPr>
        <p:txBody>
          <a:bodyPr wrap="square" rtlCol="0">
            <a:spAutoFit/>
          </a:bodyPr>
          <a:lstStyle/>
          <a:p>
            <a:pPr marL="342900" indent="-342900" algn="ctr">
              <a:buAutoNum type="arabicPeriod"/>
            </a:pPr>
            <a:r>
              <a:rPr lang="en-US" sz="4000" b="1" dirty="0" smtClean="0">
                <a:solidFill>
                  <a:schemeClr val="tx2">
                    <a:lumMod val="50000"/>
                  </a:schemeClr>
                </a:solidFill>
                <a:effectLst>
                  <a:outerShdw blurRad="50800" dist="50800" dir="5400000" algn="ctr" rotWithShape="0">
                    <a:schemeClr val="bg1"/>
                  </a:outerShdw>
                </a:effectLst>
              </a:rPr>
              <a:t> COAL</a:t>
            </a:r>
          </a:p>
          <a:p>
            <a:pPr marL="342900" indent="-342900" algn="ctr">
              <a:buAutoNum type="arabicPeriod"/>
            </a:pPr>
            <a:r>
              <a:rPr lang="en-US" sz="4000" b="1" dirty="0" smtClean="0">
                <a:solidFill>
                  <a:schemeClr val="tx2">
                    <a:lumMod val="50000"/>
                  </a:schemeClr>
                </a:solidFill>
                <a:effectLst>
                  <a:outerShdw blurRad="50800" dist="50800" dir="5400000" algn="ctr" rotWithShape="0">
                    <a:schemeClr val="bg1"/>
                  </a:outerShdw>
                </a:effectLst>
              </a:rPr>
              <a:t> OIL (53 BILLION BARRELS PER YEAR)</a:t>
            </a:r>
          </a:p>
          <a:p>
            <a:pPr marL="342900" indent="-342900" algn="ctr">
              <a:buAutoNum type="arabicPeriod"/>
            </a:pPr>
            <a:r>
              <a:rPr lang="en-US" sz="4000" b="1" dirty="0" smtClean="0">
                <a:solidFill>
                  <a:schemeClr val="tx2">
                    <a:lumMod val="50000"/>
                  </a:schemeClr>
                </a:solidFill>
                <a:effectLst>
                  <a:outerShdw blurRad="50800" dist="50800" dir="5400000" algn="ctr" rotWithShape="0">
                    <a:schemeClr val="bg1"/>
                  </a:outerShdw>
                </a:effectLst>
              </a:rPr>
              <a:t> NATURAL GAS</a:t>
            </a:r>
            <a:endParaRPr lang="en-US" sz="4000" b="1" dirty="0">
              <a:solidFill>
                <a:schemeClr val="tx2">
                  <a:lumMod val="50000"/>
                </a:schemeClr>
              </a:solidFill>
              <a:effectLst>
                <a:outerShdw blurRad="50800" dist="50800" dir="5400000" algn="ctr" rotWithShape="0">
                  <a:schemeClr val="bg1"/>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001650"/>
            <a:ext cx="2286000" cy="15240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2047" y="4612889"/>
            <a:ext cx="2158905" cy="2029371"/>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004" y="4829839"/>
            <a:ext cx="2667000" cy="176212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8" name="Slide Number Placeholder 7"/>
          <p:cNvSpPr>
            <a:spLocks noGrp="1"/>
          </p:cNvSpPr>
          <p:nvPr>
            <p:ph type="sldNum" sz="quarter" idx="12"/>
          </p:nvPr>
        </p:nvSpPr>
        <p:spPr/>
        <p:txBody>
          <a:bodyPr/>
          <a:lstStyle/>
          <a:p>
            <a:fld id="{0A1B9766-57FA-40B0-A999-CFCEDE868EC2}" type="slidenum">
              <a:rPr lang="en-US" smtClean="0"/>
              <a:pPr/>
              <a:t>18</a:t>
            </a:fld>
            <a:endParaRPr lang="en-US"/>
          </a:p>
        </p:txBody>
      </p:sp>
    </p:spTree>
    <p:extLst>
      <p:ext uri="{BB962C8B-B14F-4D97-AF65-F5344CB8AC3E}">
        <p14:creationId xmlns:p14="http://schemas.microsoft.com/office/powerpoint/2010/main" val="7814611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3810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are the five main Renewable Resources?</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TextBox 5"/>
          <p:cNvSpPr txBox="1"/>
          <p:nvPr/>
        </p:nvSpPr>
        <p:spPr>
          <a:xfrm>
            <a:off x="0" y="1905000"/>
            <a:ext cx="9144000" cy="3170099"/>
          </a:xfrm>
          <a:prstGeom prst="rect">
            <a:avLst/>
          </a:prstGeom>
          <a:noFill/>
        </p:spPr>
        <p:txBody>
          <a:bodyPr wrap="square" rtlCol="0">
            <a:spAutoFit/>
          </a:bodyPr>
          <a:lstStyle/>
          <a:p>
            <a:pPr algn="ctr"/>
            <a:r>
              <a:rPr lang="en-US" sz="4000" b="1" dirty="0" smtClean="0">
                <a:solidFill>
                  <a:schemeClr val="tx2">
                    <a:lumMod val="50000"/>
                  </a:schemeClr>
                </a:solidFill>
                <a:effectLst>
                  <a:outerShdw blurRad="50800" dist="50800" dir="5400000" algn="ctr" rotWithShape="0">
                    <a:schemeClr val="bg1"/>
                  </a:outerShdw>
                </a:effectLst>
              </a:rPr>
              <a:t>1. SUN (SOLAR)</a:t>
            </a:r>
          </a:p>
          <a:p>
            <a:pPr algn="ctr"/>
            <a:r>
              <a:rPr lang="en-US" sz="4000" b="1" dirty="0" smtClean="0">
                <a:solidFill>
                  <a:schemeClr val="tx2">
                    <a:lumMod val="50000"/>
                  </a:schemeClr>
                </a:solidFill>
                <a:effectLst>
                  <a:outerShdw blurRad="50800" dist="50800" dir="5400000" algn="ctr" rotWithShape="0">
                    <a:schemeClr val="bg1"/>
                  </a:outerShdw>
                </a:effectLst>
              </a:rPr>
              <a:t>2. WATER (HYDROELECTRIC)</a:t>
            </a:r>
          </a:p>
          <a:p>
            <a:pPr algn="ctr"/>
            <a:r>
              <a:rPr lang="en-US" sz="4000" b="1" dirty="0" smtClean="0">
                <a:solidFill>
                  <a:schemeClr val="tx2">
                    <a:lumMod val="50000"/>
                  </a:schemeClr>
                </a:solidFill>
                <a:effectLst>
                  <a:outerShdw blurRad="50800" dist="50800" dir="5400000" algn="ctr" rotWithShape="0">
                    <a:schemeClr val="bg1"/>
                  </a:outerShdw>
                </a:effectLst>
              </a:rPr>
              <a:t>3. WIND</a:t>
            </a:r>
          </a:p>
          <a:p>
            <a:pPr algn="ctr"/>
            <a:r>
              <a:rPr lang="en-US" sz="4000" b="1" dirty="0" smtClean="0">
                <a:solidFill>
                  <a:schemeClr val="tx2">
                    <a:lumMod val="50000"/>
                  </a:schemeClr>
                </a:solidFill>
                <a:effectLst>
                  <a:outerShdw blurRad="50800" dist="50800" dir="5400000" algn="ctr" rotWithShape="0">
                    <a:schemeClr val="bg1"/>
                  </a:outerShdw>
                </a:effectLst>
              </a:rPr>
              <a:t>4. GEOTHERMAL</a:t>
            </a:r>
          </a:p>
          <a:p>
            <a:pPr algn="ctr"/>
            <a:r>
              <a:rPr lang="en-US" sz="4000" b="1" dirty="0" smtClean="0">
                <a:solidFill>
                  <a:schemeClr val="tx2">
                    <a:lumMod val="50000"/>
                  </a:schemeClr>
                </a:solidFill>
                <a:effectLst>
                  <a:outerShdw blurRad="50800" dist="50800" dir="5400000" algn="ctr" rotWithShape="0">
                    <a:schemeClr val="bg1"/>
                  </a:outerShdw>
                </a:effectLst>
              </a:rPr>
              <a:t>5. BIOMASS</a:t>
            </a:r>
            <a:endParaRPr lang="en-US" sz="4000" b="1" dirty="0">
              <a:solidFill>
                <a:schemeClr val="tx2">
                  <a:lumMod val="50000"/>
                </a:schemeClr>
              </a:solidFill>
              <a:effectLst>
                <a:outerShdw blurRad="50800" dist="50800" dir="5400000" algn="ctr" rotWithShape="0">
                  <a:schemeClr val="bg1"/>
                </a:outerShdw>
              </a:effectLst>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19</a:t>
            </a:fld>
            <a:endParaRPr lang="en-US"/>
          </a:p>
        </p:txBody>
      </p:sp>
    </p:spTree>
    <p:extLst>
      <p:ext uri="{BB962C8B-B14F-4D97-AF65-F5344CB8AC3E}">
        <p14:creationId xmlns:p14="http://schemas.microsoft.com/office/powerpoint/2010/main" val="22296077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9144000" cy="1143000"/>
          </a:xfrm>
        </p:spPr>
        <p:txBody>
          <a:bodyPr>
            <a:noAutofit/>
          </a:bodyPr>
          <a:lstStyle/>
          <a:p>
            <a:r>
              <a:rPr lang="en-US" sz="3600" b="1" u="sng" dirty="0" smtClean="0">
                <a:solidFill>
                  <a:schemeClr val="tx2">
                    <a:lumMod val="50000"/>
                  </a:schemeClr>
                </a:solidFill>
                <a:effectLst>
                  <a:outerShdw blurRad="50800" dist="50800" dir="5400000" algn="ctr" rotWithShape="0">
                    <a:srgbClr val="FFC000"/>
                  </a:outerShdw>
                </a:effectLst>
                <a:latin typeface="Book Antiqua" pitchFamily="18" charset="0"/>
              </a:rPr>
              <a:t>Bell Work:</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Who controls the world’s oil supplies?</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How much oil is left on Earth? When do experts believe it will run-out?</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2</a:t>
            </a:fld>
            <a:endParaRPr lang="en-US"/>
          </a:p>
        </p:txBody>
      </p:sp>
      <p:sp>
        <p:nvSpPr>
          <p:cNvPr id="4" name="Rectangle 3"/>
          <p:cNvSpPr/>
          <p:nvPr/>
        </p:nvSpPr>
        <p:spPr>
          <a:xfrm>
            <a:off x="0" y="5534561"/>
            <a:ext cx="9144000" cy="1200329"/>
          </a:xfrm>
          <a:prstGeom prst="rect">
            <a:avLst/>
          </a:prstGeom>
        </p:spPr>
        <p:txBody>
          <a:bodyPr wrap="square">
            <a:spAutoFit/>
          </a:bodyPr>
          <a:lstStyle/>
          <a:p>
            <a:pPr algn="ct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How might having a valuable natural resource affect a region?</a:t>
            </a:r>
            <a:endParaRPr lang="en-US" sz="36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1371600"/>
            <a:ext cx="9144000" cy="1200329"/>
          </a:xfrm>
          <a:prstGeom prst="rect">
            <a:avLst/>
          </a:prstGeom>
          <a:noFill/>
        </p:spPr>
        <p:txBody>
          <a:bodyPr wrap="square" rtlCol="0">
            <a:spAutoFit/>
          </a:bodyPr>
          <a:lstStyle/>
          <a:p>
            <a:pPr algn="ctr"/>
            <a:r>
              <a:rPr lang="en-US" sz="3600" b="1" dirty="0" smtClean="0">
                <a:solidFill>
                  <a:schemeClr val="tx2">
                    <a:lumMod val="50000"/>
                  </a:schemeClr>
                </a:solidFill>
              </a:rPr>
              <a:t>MOST MIDDLE-EAST COUNTRIES (2/3), RUSSIA, UNITED STATES, CANADA, VENEZUELA &amp; OPEC</a:t>
            </a:r>
            <a:endParaRPr lang="en-US" sz="3600" b="1" dirty="0">
              <a:solidFill>
                <a:schemeClr val="tx2">
                  <a:lumMod val="50000"/>
                </a:schemeClr>
              </a:solidFill>
            </a:endParaRPr>
          </a:p>
        </p:txBody>
      </p:sp>
      <p:sp>
        <p:nvSpPr>
          <p:cNvPr id="6" name="TextBox 5"/>
          <p:cNvSpPr txBox="1"/>
          <p:nvPr/>
        </p:nvSpPr>
        <p:spPr>
          <a:xfrm>
            <a:off x="0" y="3810000"/>
            <a:ext cx="9144000" cy="1754326"/>
          </a:xfrm>
          <a:prstGeom prst="rect">
            <a:avLst/>
          </a:prstGeom>
          <a:noFill/>
        </p:spPr>
        <p:txBody>
          <a:bodyPr wrap="square" rtlCol="0">
            <a:spAutoFit/>
          </a:bodyPr>
          <a:lstStyle/>
          <a:p>
            <a:pPr algn="ctr"/>
            <a:r>
              <a:rPr lang="en-US" sz="3600" b="1" dirty="0" smtClean="0">
                <a:solidFill>
                  <a:schemeClr val="tx2">
                    <a:lumMod val="50000"/>
                  </a:schemeClr>
                </a:solidFill>
              </a:rPr>
              <a:t>1.5 TRILLION BARRELS, MOST ESTIMATE ABOUT 53-60 YEARS BEFORE THERE IS NO MORE OIL LEFT</a:t>
            </a:r>
            <a:endParaRPr lang="en-US" sz="36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 group of people in a country who share a unique culture and identity is a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438400" y="2590800"/>
            <a:ext cx="4038600" cy="707886"/>
          </a:xfrm>
          <a:prstGeom prst="rect">
            <a:avLst/>
          </a:prstGeom>
          <a:noFill/>
        </p:spPr>
        <p:txBody>
          <a:bodyPr wrap="square" rtlCol="0">
            <a:spAutoFit/>
          </a:bodyPr>
          <a:lstStyle/>
          <a:p>
            <a:pPr algn="ctr"/>
            <a:r>
              <a:rPr lang="en-US" sz="4000" b="1" dirty="0" smtClean="0">
                <a:solidFill>
                  <a:schemeClr val="tx2">
                    <a:lumMod val="50000"/>
                  </a:schemeClr>
                </a:solidFill>
              </a:rPr>
              <a:t>ETHNIC GROUPS</a:t>
            </a:r>
            <a:endParaRPr lang="en-US" sz="4000" b="1"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20</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24.3 The Geology &amp; Geography of Oil:</a:t>
            </a:r>
            <a:endParaRPr lang="en-US"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12192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 type of rock that does not allow liquid or gas to flow through it is called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TextBox 5"/>
          <p:cNvSpPr txBox="1"/>
          <p:nvPr/>
        </p:nvSpPr>
        <p:spPr>
          <a:xfrm>
            <a:off x="2209800" y="3048000"/>
            <a:ext cx="5029200" cy="707886"/>
          </a:xfrm>
          <a:prstGeom prst="rect">
            <a:avLst/>
          </a:prstGeom>
          <a:noFill/>
        </p:spPr>
        <p:txBody>
          <a:bodyPr wrap="square" rtlCol="0">
            <a:spAutoFit/>
          </a:bodyPr>
          <a:lstStyle/>
          <a:p>
            <a:pPr algn="ctr"/>
            <a:r>
              <a:rPr lang="en-US" sz="4000" b="1" dirty="0" smtClean="0">
                <a:solidFill>
                  <a:schemeClr val="tx2">
                    <a:lumMod val="50000"/>
                  </a:schemeClr>
                </a:solidFill>
              </a:rPr>
              <a:t>IMPERMABLE ROCK</a:t>
            </a:r>
            <a:endParaRPr lang="en-US" sz="4000" b="1" dirty="0">
              <a:solidFill>
                <a:schemeClr val="tx2">
                  <a:lumMod val="50000"/>
                </a:schemeClr>
              </a:solidFill>
            </a:endParaRPr>
          </a:p>
        </p:txBody>
      </p:sp>
      <p:pic>
        <p:nvPicPr>
          <p:cNvPr id="7" name="Picture 6" descr="oil_gas_formation.jpg"/>
          <p:cNvPicPr>
            <a:picLocks noChangeAspect="1"/>
          </p:cNvPicPr>
          <p:nvPr/>
        </p:nvPicPr>
        <p:blipFill>
          <a:blip r:embed="rId3" cstate="print"/>
          <a:stretch>
            <a:fillRect/>
          </a:stretch>
        </p:blipFill>
        <p:spPr>
          <a:xfrm>
            <a:off x="1600200" y="3886200"/>
            <a:ext cx="6019800" cy="272095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sz="quarter" idx="12"/>
          </p:nvPr>
        </p:nvSpPr>
        <p:spPr/>
        <p:txBody>
          <a:bodyPr/>
          <a:lstStyle/>
          <a:p>
            <a:fld id="{0A1B9766-57FA-40B0-A999-CFCEDE868EC2}" type="slidenum">
              <a:rPr lang="en-US" smtClean="0"/>
              <a:pPr/>
              <a:t>21</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descr="2383651_14774471657569_rId7.jpg"/>
          <p:cNvPicPr>
            <a:picLocks noChangeAspect="1"/>
          </p:cNvPicPr>
          <p:nvPr/>
        </p:nvPicPr>
        <p:blipFill>
          <a:blip r:embed="rId3" cstate="print"/>
          <a:stretch>
            <a:fillRect/>
          </a:stretch>
        </p:blipFill>
        <p:spPr>
          <a:xfrm>
            <a:off x="809636" y="1143000"/>
            <a:ext cx="7475381" cy="4419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A1B9766-57FA-40B0-A999-CFCEDE868EC2}" type="slidenum">
              <a:rPr lang="en-US" smtClean="0"/>
              <a:pPr/>
              <a:t>22</a:t>
            </a:fld>
            <a:endParaRPr lang="en-US"/>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4E24C0-25D0-404F-9EEC-0738933F5C79}" type="slidenum">
              <a:rPr lang="en-US" smtClean="0"/>
              <a:pPr/>
              <a:t>23</a:t>
            </a:fld>
            <a:endParaRPr lang="en-US"/>
          </a:p>
        </p:txBody>
      </p:sp>
      <p:sp>
        <p:nvSpPr>
          <p:cNvPr id="5" name="TextBox 4"/>
          <p:cNvSpPr txBox="1"/>
          <p:nvPr/>
        </p:nvSpPr>
        <p:spPr>
          <a:xfrm>
            <a:off x="0" y="2286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theory states that the Earth’s surface is made of rigid slabs of rock that move with respect to each other?</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TextBox 5"/>
          <p:cNvSpPr txBox="1"/>
          <p:nvPr/>
        </p:nvSpPr>
        <p:spPr>
          <a:xfrm>
            <a:off x="2514600" y="2590800"/>
            <a:ext cx="4267200" cy="707886"/>
          </a:xfrm>
          <a:prstGeom prst="rect">
            <a:avLst/>
          </a:prstGeom>
          <a:noFill/>
        </p:spPr>
        <p:txBody>
          <a:bodyPr wrap="square" rtlCol="0">
            <a:spAutoFit/>
          </a:bodyPr>
          <a:lstStyle/>
          <a:p>
            <a:pPr algn="ctr"/>
            <a:r>
              <a:rPr lang="en-US" sz="4000" b="1" dirty="0" smtClean="0">
                <a:solidFill>
                  <a:schemeClr val="tx2">
                    <a:lumMod val="50000"/>
                  </a:schemeClr>
                </a:solidFill>
              </a:rPr>
              <a:t>PLATE TECTONICS</a:t>
            </a:r>
            <a:endParaRPr lang="en-US" sz="4000" b="1" dirty="0">
              <a:solidFill>
                <a:schemeClr val="tx2">
                  <a:lumMod val="50000"/>
                </a:schemeClr>
              </a:solidFill>
            </a:endParaRPr>
          </a:p>
        </p:txBody>
      </p:sp>
      <p:pic>
        <p:nvPicPr>
          <p:cNvPr id="10" name="Picture 9" descr="tectonic-plates-map-world.png"/>
          <p:cNvPicPr>
            <a:picLocks noChangeAspect="1"/>
          </p:cNvPicPr>
          <p:nvPr/>
        </p:nvPicPr>
        <p:blipFill>
          <a:blip r:embed="rId3" cstate="print"/>
          <a:stretch>
            <a:fillRect/>
          </a:stretch>
        </p:blipFill>
        <p:spPr>
          <a:xfrm>
            <a:off x="1524000" y="3581400"/>
            <a:ext cx="6011937" cy="305857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582257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839200" cy="3382962"/>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What are the tectonic plates that are located in the Middle-East?</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What tectonic plate is Michigan in?</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F4E24C0-25D0-404F-9EEC-0738933F5C79}" type="slidenum">
              <a:rPr lang="en-US" smtClean="0"/>
              <a:pPr/>
              <a:t>24</a:t>
            </a:fld>
            <a:endParaRPr lang="en-US"/>
          </a:p>
        </p:txBody>
      </p:sp>
      <p:sp>
        <p:nvSpPr>
          <p:cNvPr id="5" name="TextBox 4"/>
          <p:cNvSpPr txBox="1"/>
          <p:nvPr/>
        </p:nvSpPr>
        <p:spPr>
          <a:xfrm>
            <a:off x="990600" y="1828800"/>
            <a:ext cx="6934200" cy="707886"/>
          </a:xfrm>
          <a:prstGeom prst="rect">
            <a:avLst/>
          </a:prstGeom>
          <a:noFill/>
        </p:spPr>
        <p:txBody>
          <a:bodyPr wrap="square" rtlCol="0">
            <a:spAutoFit/>
          </a:bodyPr>
          <a:lstStyle/>
          <a:p>
            <a:pPr algn="ctr"/>
            <a:r>
              <a:rPr lang="en-US" sz="4000" b="1" dirty="0" smtClean="0">
                <a:solidFill>
                  <a:schemeClr val="tx2">
                    <a:lumMod val="50000"/>
                  </a:schemeClr>
                </a:solidFill>
              </a:rPr>
              <a:t>ARABIAN &amp; IRANIAN PLATE</a:t>
            </a:r>
            <a:endParaRPr lang="en-US" sz="4000" b="1" dirty="0">
              <a:solidFill>
                <a:schemeClr val="tx2">
                  <a:lumMod val="50000"/>
                </a:schemeClr>
              </a:solidFill>
            </a:endParaRPr>
          </a:p>
        </p:txBody>
      </p:sp>
      <p:sp>
        <p:nvSpPr>
          <p:cNvPr id="6" name="TextBox 5"/>
          <p:cNvSpPr txBox="1"/>
          <p:nvPr/>
        </p:nvSpPr>
        <p:spPr>
          <a:xfrm>
            <a:off x="5105400" y="4114800"/>
            <a:ext cx="3657600" cy="1938992"/>
          </a:xfrm>
          <a:prstGeom prst="rect">
            <a:avLst/>
          </a:prstGeom>
          <a:noFill/>
        </p:spPr>
        <p:txBody>
          <a:bodyPr wrap="square" rtlCol="0">
            <a:spAutoFit/>
          </a:bodyPr>
          <a:lstStyle/>
          <a:p>
            <a:pPr algn="ctr"/>
            <a:r>
              <a:rPr lang="en-US" sz="4000" b="1" dirty="0" smtClean="0">
                <a:solidFill>
                  <a:schemeClr val="tx2">
                    <a:lumMod val="50000"/>
                  </a:schemeClr>
                </a:solidFill>
              </a:rPr>
              <a:t>NORTH AMERICA </a:t>
            </a:r>
          </a:p>
          <a:p>
            <a:pPr algn="ctr"/>
            <a:r>
              <a:rPr lang="en-US" sz="4000" b="1" dirty="0" smtClean="0">
                <a:solidFill>
                  <a:schemeClr val="tx2">
                    <a:lumMod val="50000"/>
                  </a:schemeClr>
                </a:solidFill>
              </a:rPr>
              <a:t>PLATE</a:t>
            </a:r>
            <a:endParaRPr lang="en-US" sz="4000" b="1" dirty="0">
              <a:solidFill>
                <a:schemeClr val="tx2">
                  <a:lumMod val="50000"/>
                </a:schemeClr>
              </a:solidFill>
            </a:endParaRPr>
          </a:p>
        </p:txBody>
      </p:sp>
      <p:pic>
        <p:nvPicPr>
          <p:cNvPr id="7" name="Picture 6" descr="Plates.jpg"/>
          <p:cNvPicPr>
            <a:picLocks noChangeAspect="1"/>
          </p:cNvPicPr>
          <p:nvPr/>
        </p:nvPicPr>
        <p:blipFill>
          <a:blip r:embed="rId3" cstate="print"/>
          <a:stretch>
            <a:fillRect/>
          </a:stretch>
        </p:blipFill>
        <p:spPr>
          <a:xfrm>
            <a:off x="1143000" y="3962400"/>
            <a:ext cx="3429000" cy="2576893"/>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25</a:t>
            </a:fld>
            <a:endParaRPr lang="en-US"/>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cold &amp; outermost rock layer is called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F4E24C0-25D0-404F-9EEC-0738933F5C79}" type="slidenum">
              <a:rPr lang="en-US" smtClean="0"/>
              <a:pPr/>
              <a:t>26</a:t>
            </a:fld>
            <a:endParaRPr lang="en-US"/>
          </a:p>
        </p:txBody>
      </p:sp>
      <p:sp>
        <p:nvSpPr>
          <p:cNvPr id="4" name="TextBox 3"/>
          <p:cNvSpPr txBox="1"/>
          <p:nvPr/>
        </p:nvSpPr>
        <p:spPr>
          <a:xfrm>
            <a:off x="4038600" y="1752600"/>
            <a:ext cx="4953000" cy="707886"/>
          </a:xfrm>
          <a:prstGeom prst="rect">
            <a:avLst/>
          </a:prstGeom>
          <a:noFill/>
        </p:spPr>
        <p:txBody>
          <a:bodyPr wrap="square" rtlCol="0">
            <a:spAutoFit/>
          </a:bodyPr>
          <a:lstStyle/>
          <a:p>
            <a:pPr algn="ctr"/>
            <a:r>
              <a:rPr lang="en-US" sz="4000" b="1" dirty="0" smtClean="0">
                <a:solidFill>
                  <a:schemeClr val="tx2">
                    <a:lumMod val="50000"/>
                  </a:schemeClr>
                </a:solidFill>
              </a:rPr>
              <a:t>LITHOSPHERE</a:t>
            </a:r>
            <a:endParaRPr lang="en-US" sz="4000" b="1" dirty="0">
              <a:solidFill>
                <a:schemeClr val="tx2">
                  <a:lumMod val="50000"/>
                </a:schemeClr>
              </a:solidFill>
            </a:endParaRPr>
          </a:p>
        </p:txBody>
      </p:sp>
      <p:pic>
        <p:nvPicPr>
          <p:cNvPr id="7" name="Picture 6" descr="lith.jpg"/>
          <p:cNvPicPr>
            <a:picLocks noChangeAspect="1"/>
          </p:cNvPicPr>
          <p:nvPr/>
        </p:nvPicPr>
        <p:blipFill>
          <a:blip r:embed="rId3" cstate="print"/>
          <a:stretch>
            <a:fillRect/>
          </a:stretch>
        </p:blipFill>
        <p:spPr>
          <a:xfrm>
            <a:off x="457200" y="2743200"/>
            <a:ext cx="5513294" cy="31242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33528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way people or things are spread out over an area or a space; also the way resources, power, or goods are divided among people &amp; groups is referred to as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74630B87-12A2-4412-B2E2-95148E684883}" type="slidenum">
              <a:rPr lang="en-US" smtClean="0"/>
              <a:pPr/>
              <a:t>27</a:t>
            </a:fld>
            <a:endParaRPr lang="en-US"/>
          </a:p>
        </p:txBody>
      </p:sp>
      <p:sp>
        <p:nvSpPr>
          <p:cNvPr id="4" name="TextBox 3"/>
          <p:cNvSpPr txBox="1"/>
          <p:nvPr/>
        </p:nvSpPr>
        <p:spPr>
          <a:xfrm>
            <a:off x="1600200" y="3962400"/>
            <a:ext cx="6324600" cy="707886"/>
          </a:xfrm>
          <a:prstGeom prst="rect">
            <a:avLst/>
          </a:prstGeom>
          <a:noFill/>
        </p:spPr>
        <p:txBody>
          <a:bodyPr wrap="square" rtlCol="0">
            <a:spAutoFit/>
          </a:bodyPr>
          <a:lstStyle/>
          <a:p>
            <a:pPr algn="ctr"/>
            <a:r>
              <a:rPr lang="en-US" sz="4000" b="1" dirty="0" smtClean="0">
                <a:solidFill>
                  <a:schemeClr val="tx2">
                    <a:lumMod val="50000"/>
                  </a:schemeClr>
                </a:solidFill>
              </a:rPr>
              <a:t>DISTRIBUTION</a:t>
            </a:r>
            <a:endParaRPr lang="en-US" sz="40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152398"/>
          <a:ext cx="8991600" cy="6628560"/>
        </p:xfrm>
        <a:graphic>
          <a:graphicData uri="http://schemas.openxmlformats.org/drawingml/2006/table">
            <a:tbl>
              <a:tblPr firstRow="1" bandRow="1">
                <a:tableStyleId>{5C22544A-7EE6-4342-B048-85BDC9FD1C3A}</a:tableStyleId>
              </a:tblPr>
              <a:tblGrid>
                <a:gridCol w="4495800"/>
                <a:gridCol w="4495800"/>
              </a:tblGrid>
              <a:tr h="1296241">
                <a:tc>
                  <a:txBody>
                    <a:bodyPr/>
                    <a:lstStyle/>
                    <a:p>
                      <a:pPr algn="ctr"/>
                      <a:r>
                        <a:rPr lang="en-US" sz="2800" dirty="0" smtClean="0">
                          <a:solidFill>
                            <a:schemeClr val="bg1"/>
                          </a:solidFill>
                          <a:latin typeface="Book Antiqua" pitchFamily="18" charset="0"/>
                        </a:rPr>
                        <a:t>Overall Countries with  the Most Oil Reserves, 2013</a:t>
                      </a:r>
                      <a:endParaRPr lang="en-US" sz="2800" dirty="0">
                        <a:solidFill>
                          <a:schemeClr val="bg1"/>
                        </a:solidFill>
                        <a:latin typeface="Book Antiqua" pitchFamily="18" charset="0"/>
                      </a:endParaRPr>
                    </a:p>
                  </a:txBody>
                  <a:tcPr/>
                </a:tc>
                <a:tc>
                  <a:txBody>
                    <a:bodyPr/>
                    <a:lstStyle/>
                    <a:p>
                      <a:pPr algn="ctr"/>
                      <a:r>
                        <a:rPr lang="en-US" sz="2800" dirty="0" smtClean="0">
                          <a:solidFill>
                            <a:schemeClr val="bg1"/>
                          </a:solidFill>
                          <a:latin typeface="Book Antiqua" pitchFamily="18" charset="0"/>
                        </a:rPr>
                        <a:t>Southwest Asian Countries with the Most Oil Reserves, 2007</a:t>
                      </a:r>
                      <a:endParaRPr lang="en-US" sz="2800" dirty="0">
                        <a:solidFill>
                          <a:schemeClr val="bg1"/>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Venezuela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Saudi Arabia</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Saudi</a:t>
                      </a:r>
                      <a:r>
                        <a:rPr lang="en-US" sz="2800" baseline="0" dirty="0" smtClean="0">
                          <a:solidFill>
                            <a:schemeClr val="tx2">
                              <a:lumMod val="50000"/>
                            </a:schemeClr>
                          </a:solidFill>
                          <a:latin typeface="Book Antiqua" pitchFamily="18" charset="0"/>
                        </a:rPr>
                        <a:t> Arabia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Iran</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Canada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Iraq</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Iran</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Kuwait</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Iraq</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United Arab Emirates</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Kuwait</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Qatar</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United Arab Emirates</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Oman</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Russia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Yemen</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Libya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Syria</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Nigeria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Bahrain</a:t>
                      </a:r>
                      <a:endParaRPr lang="en-US" sz="2800" dirty="0">
                        <a:solidFill>
                          <a:schemeClr val="tx2">
                            <a:lumMod val="50000"/>
                          </a:schemeClr>
                        </a:solidFill>
                        <a:latin typeface="Book Antiqua"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0A1B9766-57FA-40B0-A999-CFCEDE868EC2}" type="slidenum">
              <a:rPr lang="en-US" smtClean="0"/>
              <a:pPr/>
              <a:t>28</a:t>
            </a:fld>
            <a:endParaRPr lang="en-US"/>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24.4 Oil Wealth &amp; People’s Well-Being</a:t>
            </a:r>
            <a:endParaRPr lang="en-US"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5240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The average age to which a person in a given population can expect to live; this varies from one country to another is known as what? </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TextBox 3"/>
          <p:cNvSpPr txBox="1"/>
          <p:nvPr/>
        </p:nvSpPr>
        <p:spPr>
          <a:xfrm>
            <a:off x="2438400" y="4419600"/>
            <a:ext cx="4419600" cy="707886"/>
          </a:xfrm>
          <a:prstGeom prst="rect">
            <a:avLst/>
          </a:prstGeom>
          <a:noFill/>
        </p:spPr>
        <p:txBody>
          <a:bodyPr wrap="square" rtlCol="0">
            <a:spAutoFit/>
          </a:bodyPr>
          <a:lstStyle/>
          <a:p>
            <a:pPr algn="ctr"/>
            <a:r>
              <a:rPr lang="en-US" sz="4000" b="1" dirty="0" smtClean="0">
                <a:solidFill>
                  <a:schemeClr val="tx2">
                    <a:lumMod val="50000"/>
                  </a:schemeClr>
                </a:solidFill>
              </a:rPr>
              <a:t>LIFE EXPECTANCY</a:t>
            </a:r>
            <a:endParaRPr lang="en-US" sz="4000" b="1"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0A1B9766-57FA-40B0-A999-CFCEDE868EC2}" type="slidenum">
              <a:rPr lang="en-US" smtClean="0"/>
              <a:pPr/>
              <a:t>29</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lumMod val="50000"/>
                  </a:schemeClr>
                </a:solidFill>
                <a:effectLst>
                  <a:outerShdw blurRad="50800" dist="50800" dir="5400000" algn="ctr" rotWithShape="0">
                    <a:srgbClr val="FFC000"/>
                  </a:outerShdw>
                </a:effectLst>
                <a:uLnTx/>
                <a:uFillTx/>
                <a:latin typeface="Book Antiqua" pitchFamily="18" charset="0"/>
                <a:ea typeface="+mj-ea"/>
                <a:cs typeface="+mj-cs"/>
              </a:rPr>
              <a:t>24.1 Introduction:</a:t>
            </a:r>
          </a:p>
        </p:txBody>
      </p:sp>
      <p:sp>
        <p:nvSpPr>
          <p:cNvPr id="3" name="TextBox 2"/>
          <p:cNvSpPr txBox="1"/>
          <p:nvPr/>
        </p:nvSpPr>
        <p:spPr>
          <a:xfrm>
            <a:off x="0" y="1219200"/>
            <a:ext cx="9067800" cy="1938992"/>
          </a:xfrm>
          <a:prstGeom prst="rect">
            <a:avLst/>
          </a:prstGeom>
          <a:noFill/>
        </p:spPr>
        <p:txBody>
          <a:bodyPr wrap="square" rtlCol="0">
            <a:spAutoFit/>
          </a:bodyPr>
          <a:lstStyle/>
          <a:p>
            <a:pPr algn="r"/>
            <a:r>
              <a:rPr lang="en-US" sz="4000" b="1" u="sng" dirty="0" smtClean="0">
                <a:solidFill>
                  <a:schemeClr val="tx2">
                    <a:lumMod val="50000"/>
                  </a:schemeClr>
                </a:solidFill>
                <a:effectLst>
                  <a:outerShdw blurRad="50800" dist="50800" dir="5400000" algn="ctr" rotWithShape="0">
                    <a:srgbClr val="FFC000"/>
                  </a:outerShdw>
                </a:effectLst>
                <a:latin typeface="Book Antiqua" pitchFamily="18" charset="0"/>
              </a:rPr>
              <a:t>Essential Question</a:t>
            </a:r>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       </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How might having a valuable natural resource affect a region?</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2590800"/>
            <a:ext cx="5334000" cy="3539430"/>
          </a:xfrm>
          <a:prstGeom prst="rect">
            <a:avLst/>
          </a:prstGeom>
          <a:noFill/>
        </p:spPr>
        <p:txBody>
          <a:bodyPr wrap="square" rtlCol="0">
            <a:spAutoFit/>
          </a:bodyPr>
          <a:lstStyle/>
          <a:p>
            <a:r>
              <a:rPr lang="en-US" sz="2800" b="1" dirty="0" smtClean="0">
                <a:solidFill>
                  <a:schemeClr val="tx2">
                    <a:lumMod val="50000"/>
                  </a:schemeClr>
                </a:solidFill>
              </a:rPr>
              <a:t>THE MIDDLE-EAST HAS SOME OF THE MOST OIL-RICHEST COUNTRIES IN THE WORLD.  THEY EXPORT MILLIONS OF BARRELS OF OIL EACH YEAR.  THE SALE OF THIS VALUABLE NATURAL RESOURCE HAS CHANGED LIFE IN THESE COUNTRIES DRAMITICALLY.</a:t>
            </a:r>
            <a:endParaRPr lang="en-US" sz="2800" b="1" dirty="0">
              <a:solidFill>
                <a:schemeClr val="tx2">
                  <a:lumMod val="50000"/>
                </a:schemeClr>
              </a:solidFill>
            </a:endParaRPr>
          </a:p>
        </p:txBody>
      </p:sp>
      <p:pic>
        <p:nvPicPr>
          <p:cNvPr id="15362" name="Picture 2" descr="https://screenshotscdn.firefoxusercontent.com/images/4a99a098-58a9-48e1-9b9b-7fcfa9c04f5b.png"/>
          <p:cNvPicPr>
            <a:picLocks noChangeAspect="1" noChangeArrowheads="1"/>
          </p:cNvPicPr>
          <p:nvPr/>
        </p:nvPicPr>
        <p:blipFill>
          <a:blip r:embed="rId3" cstate="print"/>
          <a:srcRect/>
          <a:stretch>
            <a:fillRect/>
          </a:stretch>
        </p:blipFill>
        <p:spPr bwMode="auto">
          <a:xfrm>
            <a:off x="5327073" y="3446115"/>
            <a:ext cx="3413777" cy="223837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0A1B9766-57FA-40B0-A999-CFCEDE868EC2}" type="slidenum">
              <a:rPr lang="en-US" smtClean="0"/>
              <a:pPr/>
              <a:t>3</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76198"/>
          <a:ext cx="8915400" cy="6442084"/>
        </p:xfrm>
        <a:graphic>
          <a:graphicData uri="http://schemas.openxmlformats.org/drawingml/2006/table">
            <a:tbl>
              <a:tblPr firstRow="1" bandRow="1">
                <a:tableStyleId>{5C22544A-7EE6-4342-B048-85BDC9FD1C3A}</a:tableStyleId>
              </a:tblPr>
              <a:tblGrid>
                <a:gridCol w="4457700"/>
                <a:gridCol w="4457700"/>
              </a:tblGrid>
              <a:tr h="860392">
                <a:tc>
                  <a:txBody>
                    <a:bodyPr/>
                    <a:lstStyle/>
                    <a:p>
                      <a:pPr algn="ctr"/>
                      <a:r>
                        <a:rPr lang="en-US" sz="2400" dirty="0" smtClean="0">
                          <a:solidFill>
                            <a:schemeClr val="bg1"/>
                          </a:solidFill>
                          <a:latin typeface="Book Antiqua" pitchFamily="18" charset="0"/>
                        </a:rPr>
                        <a:t>Countries with the Highest Life Expectancies</a:t>
                      </a:r>
                      <a:endParaRPr lang="en-US" sz="2400" dirty="0">
                        <a:solidFill>
                          <a:schemeClr val="bg1"/>
                        </a:solidFill>
                        <a:latin typeface="Book Antiqua" pitchFamily="18" charset="0"/>
                      </a:endParaRPr>
                    </a:p>
                  </a:txBody>
                  <a:tcPr/>
                </a:tc>
                <a:tc>
                  <a:txBody>
                    <a:bodyPr/>
                    <a:lstStyle/>
                    <a:p>
                      <a:pPr algn="ctr"/>
                      <a:r>
                        <a:rPr lang="en-US" sz="2400" dirty="0" smtClean="0">
                          <a:solidFill>
                            <a:schemeClr val="bg1"/>
                          </a:solidFill>
                          <a:latin typeface="Book Antiqua" pitchFamily="18" charset="0"/>
                        </a:rPr>
                        <a:t>Countries with the Lowest Life Expectancies</a:t>
                      </a:r>
                      <a:endParaRPr lang="en-US" sz="2400" dirty="0">
                        <a:solidFill>
                          <a:schemeClr val="bg1"/>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Japan -82.12</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Swaziland -31.99</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Australia -81.63</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Angola -38.20</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Canada -81.23</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Zambia -38.63</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France -80.98</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Lesotho -40.38</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Sweden -80.96</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Mozambique -41.18</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Switzerland -80.85</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Sierra</a:t>
                      </a:r>
                      <a:r>
                        <a:rPr lang="en-US" sz="2400" baseline="0" dirty="0" smtClean="0">
                          <a:solidFill>
                            <a:schemeClr val="tx2">
                              <a:lumMod val="50000"/>
                            </a:schemeClr>
                          </a:solidFill>
                          <a:latin typeface="Book Antiqua" pitchFamily="18" charset="0"/>
                        </a:rPr>
                        <a:t> Leone -41.24</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Israel -80.73</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Liberia -41.84</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Iceland</a:t>
                      </a:r>
                      <a:r>
                        <a:rPr lang="en-US" sz="2400" baseline="0" dirty="0" smtClean="0">
                          <a:solidFill>
                            <a:schemeClr val="tx2">
                              <a:lumMod val="50000"/>
                            </a:schemeClr>
                          </a:solidFill>
                          <a:latin typeface="Book Antiqua" pitchFamily="18" charset="0"/>
                        </a:rPr>
                        <a:t> -80.67</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Djibouti -43.37</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New Zealand -80.36</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Afghanistan -43.81</a:t>
                      </a:r>
                      <a:endParaRPr lang="en-US" sz="2400" dirty="0">
                        <a:solidFill>
                          <a:schemeClr val="tx2">
                            <a:lumMod val="50000"/>
                          </a:schemeClr>
                        </a:solidFill>
                        <a:latin typeface="Book Antiqua" pitchFamily="18" charset="0"/>
                      </a:endParaRPr>
                    </a:p>
                  </a:txBody>
                  <a:tcPr/>
                </a:tc>
              </a:tr>
              <a:tr h="596872">
                <a:tc>
                  <a:txBody>
                    <a:bodyPr/>
                    <a:lstStyle/>
                    <a:p>
                      <a:r>
                        <a:rPr lang="en-US" sz="2400" dirty="0" smtClean="0">
                          <a:solidFill>
                            <a:schemeClr val="tx2">
                              <a:lumMod val="50000"/>
                            </a:schemeClr>
                          </a:solidFill>
                          <a:latin typeface="Book Antiqua" pitchFamily="18" charset="0"/>
                        </a:rPr>
                        <a:t>Italy -80.20</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Central African Republic -44.47</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*United States -78.11</a:t>
                      </a:r>
                      <a:endParaRPr lang="en-US" sz="2400" dirty="0">
                        <a:solidFill>
                          <a:schemeClr val="tx2">
                            <a:lumMod val="50000"/>
                          </a:schemeClr>
                        </a:solidFill>
                        <a:latin typeface="Book Antiqua" pitchFamily="18" charset="0"/>
                      </a:endParaRPr>
                    </a:p>
                  </a:txBody>
                  <a:tcPr/>
                </a:tc>
                <a:tc>
                  <a:txBody>
                    <a:bodyPr/>
                    <a:lstStyle/>
                    <a:p>
                      <a:endParaRPr lang="en-US" sz="2400" dirty="0">
                        <a:solidFill>
                          <a:schemeClr val="tx2">
                            <a:lumMod val="50000"/>
                          </a:schemeClr>
                        </a:solidFill>
                        <a:latin typeface="Book Antiqua"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0A1B9766-57FA-40B0-A999-CFCEDE868EC2}" type="slidenum">
              <a:rPr lang="en-US" smtClean="0"/>
              <a:pPr/>
              <a:t>30</a:t>
            </a:fld>
            <a:endParaRPr lang="en-US"/>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9067800" cy="253497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Total value of all the goods &amp; services produced in a country in a year is called what?</a:t>
            </a:r>
            <a:r>
              <a:rPr lang="en-US" sz="3800" dirty="0" smtClean="0">
                <a:solidFill>
                  <a:schemeClr val="bg2">
                    <a:lumMod val="50000"/>
                  </a:schemeClr>
                </a:solidFill>
                <a:effectLst>
                  <a:outerShdw blurRad="50800" dist="50800" dir="5400000" algn="ctr" rotWithShape="0">
                    <a:srgbClr val="FFC000"/>
                  </a:outerShdw>
                </a:effectLst>
                <a:latin typeface="Book Antiqua" pitchFamily="18" charset="0"/>
              </a:rPr>
              <a:t/>
            </a:r>
            <a:br>
              <a:rPr lang="en-US" sz="3800" dirty="0" smtClean="0">
                <a:solidFill>
                  <a:schemeClr val="bg2">
                    <a:lumMod val="50000"/>
                  </a:schemeClr>
                </a:solidFill>
                <a:effectLst>
                  <a:outerShdw blurRad="50800" dist="50800" dir="5400000" algn="ctr" rotWithShape="0">
                    <a:srgbClr val="FFC000"/>
                  </a:outerShdw>
                </a:effectLst>
                <a:latin typeface="Book Antiqua" pitchFamily="18" charset="0"/>
              </a:rPr>
            </a:br>
            <a: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br>
            <a:endParaRPr lang="en-US" sz="3800" dirty="0">
              <a:solidFill>
                <a:schemeClr val="bg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457200" y="2057400"/>
            <a:ext cx="8534400" cy="677108"/>
          </a:xfrm>
          <a:prstGeom prst="rect">
            <a:avLst/>
          </a:prstGeom>
          <a:noFill/>
        </p:spPr>
        <p:txBody>
          <a:bodyPr wrap="square" rtlCol="0">
            <a:spAutoFit/>
          </a:bodyPr>
          <a:lstStyle/>
          <a:p>
            <a:pPr algn="ctr"/>
            <a:r>
              <a:rPr lang="en-US" sz="3800" b="1" dirty="0" smtClean="0">
                <a:solidFill>
                  <a:schemeClr val="tx2">
                    <a:lumMod val="50000"/>
                  </a:schemeClr>
                </a:solidFill>
              </a:rPr>
              <a:t>GROSS DOMESTIC PRODUCT (GDP)</a:t>
            </a:r>
            <a:endParaRPr lang="en-US" sz="3800" b="1" dirty="0">
              <a:solidFill>
                <a:schemeClr val="tx2">
                  <a:lumMod val="50000"/>
                </a:schemeClr>
              </a:solidFill>
            </a:endParaRPr>
          </a:p>
        </p:txBody>
      </p:sp>
      <p:sp>
        <p:nvSpPr>
          <p:cNvPr id="6" name="Slide Number Placeholder 5"/>
          <p:cNvSpPr>
            <a:spLocks noGrp="1"/>
          </p:cNvSpPr>
          <p:nvPr>
            <p:ph type="sldNum" sz="quarter" idx="12"/>
          </p:nvPr>
        </p:nvSpPr>
        <p:spPr/>
        <p:txBody>
          <a:bodyPr/>
          <a:lstStyle/>
          <a:p>
            <a:fld id="{E96C5618-9FEF-4BFB-A989-8F9BF9C7D65C}" type="slidenum">
              <a:rPr lang="en-US" smtClean="0"/>
              <a:pPr/>
              <a:t>31</a:t>
            </a:fld>
            <a:endParaRPr lang="en-US" dirty="0"/>
          </a:p>
        </p:txBody>
      </p:sp>
      <p:pic>
        <p:nvPicPr>
          <p:cNvPr id="7" name="Picture 6" descr="gross-domestic-product-2015.png"/>
          <p:cNvPicPr>
            <a:picLocks noChangeAspect="1"/>
          </p:cNvPicPr>
          <p:nvPr/>
        </p:nvPicPr>
        <p:blipFill>
          <a:blip r:embed="rId3" cstate="print"/>
          <a:srcRect l="2500" r="3333" b="5556"/>
          <a:stretch>
            <a:fillRect/>
          </a:stretch>
        </p:blipFill>
        <p:spPr>
          <a:xfrm>
            <a:off x="2057400" y="2895600"/>
            <a:ext cx="4953000" cy="3725707"/>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17054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By or for each person a figure is calculated by dividing the total amount of something by the number of people in a place is known as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819400" y="3200400"/>
            <a:ext cx="3733800" cy="707886"/>
          </a:xfrm>
          <a:prstGeom prst="rect">
            <a:avLst/>
          </a:prstGeom>
          <a:noFill/>
        </p:spPr>
        <p:txBody>
          <a:bodyPr wrap="square" rtlCol="0">
            <a:spAutoFit/>
          </a:bodyPr>
          <a:lstStyle/>
          <a:p>
            <a:pPr algn="ctr"/>
            <a:r>
              <a:rPr lang="en-US" sz="4000" b="1" dirty="0" smtClean="0">
                <a:solidFill>
                  <a:schemeClr val="tx2">
                    <a:lumMod val="50000"/>
                  </a:schemeClr>
                </a:solidFill>
              </a:rPr>
              <a:t>PER CAPITA</a:t>
            </a:r>
            <a:endParaRPr lang="en-US" sz="4000" b="1"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32</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Picture 2" descr="gdp-per-capita-ppp.png"/>
          <p:cNvPicPr>
            <a:picLocks noChangeAspect="1"/>
          </p:cNvPicPr>
          <p:nvPr/>
        </p:nvPicPr>
        <p:blipFill>
          <a:blip r:embed="rId3" cstate="print"/>
          <a:srcRect b="5851"/>
          <a:stretch>
            <a:fillRect/>
          </a:stretch>
        </p:blipFill>
        <p:spPr>
          <a:xfrm>
            <a:off x="152400" y="228600"/>
            <a:ext cx="8839200" cy="44958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4" name="Picture 3" descr="gdp-per-capita-ppp.png"/>
          <p:cNvPicPr>
            <a:picLocks noChangeAspect="1"/>
          </p:cNvPicPr>
          <p:nvPr/>
        </p:nvPicPr>
        <p:blipFill>
          <a:blip r:embed="rId3" cstate="print"/>
          <a:srcRect l="56667" t="30851" r="32500" b="51596"/>
          <a:stretch>
            <a:fillRect/>
          </a:stretch>
        </p:blipFill>
        <p:spPr>
          <a:xfrm>
            <a:off x="5791200" y="3352800"/>
            <a:ext cx="1524000" cy="128953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a:off x="5715000" y="2209800"/>
            <a:ext cx="609600" cy="1219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faf4787c27f3338c9c4f5a2bc7693fbc.jpg"/>
          <p:cNvPicPr>
            <a:picLocks noChangeAspect="1"/>
          </p:cNvPicPr>
          <p:nvPr/>
        </p:nvPicPr>
        <p:blipFill>
          <a:blip r:embed="rId4" cstate="print"/>
          <a:stretch>
            <a:fillRect/>
          </a:stretch>
        </p:blipFill>
        <p:spPr>
          <a:xfrm>
            <a:off x="3505200" y="3886200"/>
            <a:ext cx="1675353" cy="2514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257800" y="4800600"/>
            <a:ext cx="3886200" cy="1938992"/>
          </a:xfrm>
          <a:prstGeom prst="rect">
            <a:avLst/>
          </a:prstGeom>
          <a:noFill/>
        </p:spPr>
        <p:txBody>
          <a:bodyPr wrap="square" rtlCol="0">
            <a:spAutoFit/>
          </a:bodyPr>
          <a:lstStyle/>
          <a:p>
            <a:pPr algn="ctr"/>
            <a:r>
              <a:rPr lang="en-US" sz="2400" dirty="0" smtClean="0">
                <a:solidFill>
                  <a:schemeClr val="tx2">
                    <a:lumMod val="50000"/>
                  </a:schemeClr>
                </a:solidFill>
                <a:effectLst>
                  <a:outerShdw blurRad="50800" dist="50800" dir="5400000" algn="ctr" rotWithShape="0">
                    <a:srgbClr val="FFC000"/>
                  </a:outerShdw>
                </a:effectLst>
                <a:latin typeface="Book Antiqua" pitchFamily="18" charset="0"/>
              </a:rPr>
              <a:t>What resource makes the Middle-East the most money? And is that money distributed evenly within all those countries?</a:t>
            </a:r>
            <a:endParaRPr lang="en-US" sz="24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10" name="TextBox 9"/>
          <p:cNvSpPr txBox="1"/>
          <p:nvPr/>
        </p:nvSpPr>
        <p:spPr>
          <a:xfrm>
            <a:off x="0" y="4800600"/>
            <a:ext cx="3429000" cy="1938992"/>
          </a:xfrm>
          <a:prstGeom prst="rect">
            <a:avLst/>
          </a:prstGeom>
          <a:noFill/>
        </p:spPr>
        <p:txBody>
          <a:bodyPr wrap="square" rtlCol="0">
            <a:spAutoFit/>
          </a:bodyPr>
          <a:lstStyle/>
          <a:p>
            <a:pPr algn="ctr"/>
            <a:r>
              <a:rPr lang="en-US" sz="2400" dirty="0" smtClean="0">
                <a:solidFill>
                  <a:schemeClr val="tx2">
                    <a:lumMod val="50000"/>
                  </a:schemeClr>
                </a:solidFill>
                <a:effectLst>
                  <a:outerShdw blurRad="50800" dist="50800" dir="5400000" algn="ctr" rotWithShape="0">
                    <a:srgbClr val="FFC000"/>
                  </a:outerShdw>
                </a:effectLst>
                <a:latin typeface="Book Antiqua" pitchFamily="18" charset="0"/>
              </a:rPr>
              <a:t>How does the GDP in the United States &amp; Canada compare to the countries within the Middle-East? </a:t>
            </a:r>
            <a:endParaRPr lang="en-US" sz="24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11" name="Slide Number Placeholder 10"/>
          <p:cNvSpPr>
            <a:spLocks noGrp="1"/>
          </p:cNvSpPr>
          <p:nvPr>
            <p:ph type="sldNum" sz="quarter" idx="12"/>
          </p:nvPr>
        </p:nvSpPr>
        <p:spPr/>
        <p:txBody>
          <a:bodyPr/>
          <a:lstStyle/>
          <a:p>
            <a:fld id="{0A1B9766-57FA-40B0-A999-CFCEDE868EC2}" type="slidenum">
              <a:rPr lang="en-US" smtClean="0"/>
              <a:pPr/>
              <a:t>33</a:t>
            </a:fld>
            <a:endParaRPr lang="en-US"/>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3535362"/>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Another tool to measure how well people are living is the </a:t>
            </a:r>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United Nation’s Human Development Index (HDI)</a:t>
            </a: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it looks at a country’s per capita GDP with other factors that reflect quality of life; such as life expectancy, education, health care &amp; the infant mortality rate.</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34</a:t>
            </a:fld>
            <a:endParaRPr lang="en-US"/>
          </a:p>
        </p:txBody>
      </p:sp>
      <p:pic>
        <p:nvPicPr>
          <p:cNvPr id="4" name="Picture 3" descr="happypeople.png"/>
          <p:cNvPicPr>
            <a:picLocks noChangeAspect="1"/>
          </p:cNvPicPr>
          <p:nvPr/>
        </p:nvPicPr>
        <p:blipFill>
          <a:blip r:embed="rId3" cstate="print"/>
          <a:stretch>
            <a:fillRect/>
          </a:stretch>
        </p:blipFill>
        <p:spPr>
          <a:xfrm>
            <a:off x="1752600" y="4572000"/>
            <a:ext cx="5486400" cy="210026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1B9766-57FA-40B0-A999-CFCEDE868EC2}" type="slidenum">
              <a:rPr lang="en-US" smtClean="0"/>
              <a:pPr/>
              <a:t>35</a:t>
            </a:fld>
            <a:endParaRPr lang="en-US"/>
          </a:p>
        </p:txBody>
      </p:sp>
      <p:pic>
        <p:nvPicPr>
          <p:cNvPr id="5" name="Picture 4" descr="circle-clip-art-clipart-blue-circle-512x512-bba7.png"/>
          <p:cNvPicPr>
            <a:picLocks noChangeAspect="1"/>
          </p:cNvPicPr>
          <p:nvPr/>
        </p:nvPicPr>
        <p:blipFill>
          <a:blip r:embed="rId3" cstate="print"/>
          <a:stretch>
            <a:fillRect/>
          </a:stretch>
        </p:blipFill>
        <p:spPr>
          <a:xfrm>
            <a:off x="4267200" y="1066800"/>
            <a:ext cx="1828800" cy="1828800"/>
          </a:xfrm>
          <a:prstGeom prst="rect">
            <a:avLst/>
          </a:prstGeo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number of infants (babies), out of every 1,000 babies born in a particular year who die before reaching age 1 is known as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1905000" y="2895600"/>
            <a:ext cx="5791200" cy="707886"/>
          </a:xfrm>
          <a:prstGeom prst="rect">
            <a:avLst/>
          </a:prstGeom>
          <a:noFill/>
        </p:spPr>
        <p:txBody>
          <a:bodyPr wrap="square" rtlCol="0">
            <a:spAutoFit/>
          </a:bodyPr>
          <a:lstStyle/>
          <a:p>
            <a:pPr algn="ctr"/>
            <a:r>
              <a:rPr lang="en-US" sz="4000" b="1" dirty="0" smtClean="0">
                <a:solidFill>
                  <a:schemeClr val="tx2">
                    <a:lumMod val="50000"/>
                  </a:schemeClr>
                </a:solidFill>
              </a:rPr>
              <a:t>INFANT MORTALITY RATE</a:t>
            </a:r>
            <a:endParaRPr lang="en-US" sz="4000" b="1" dirty="0">
              <a:solidFill>
                <a:schemeClr val="tx2">
                  <a:lumMod val="50000"/>
                </a:schemeClr>
              </a:solidFill>
            </a:endParaRPr>
          </a:p>
        </p:txBody>
      </p:sp>
      <p:sp>
        <p:nvSpPr>
          <p:cNvPr id="4" name="TextBox 3"/>
          <p:cNvSpPr txBox="1"/>
          <p:nvPr/>
        </p:nvSpPr>
        <p:spPr>
          <a:xfrm>
            <a:off x="0" y="38862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Third Word Countries such as </a:t>
            </a:r>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Afghanistan, Somalia, Nigeria &amp; Sierra Leone </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have some of the highest infant mortality rates in the world.</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Slide Number Placeholder 4"/>
          <p:cNvSpPr>
            <a:spLocks noGrp="1"/>
          </p:cNvSpPr>
          <p:nvPr>
            <p:ph type="sldNum" sz="quarter" idx="12"/>
          </p:nvPr>
        </p:nvSpPr>
        <p:spPr/>
        <p:txBody>
          <a:bodyPr/>
          <a:lstStyle/>
          <a:p>
            <a:fld id="{0A1B9766-57FA-40B0-A999-CFCEDE868EC2}" type="slidenum">
              <a:rPr lang="en-US" smtClean="0"/>
              <a:pPr/>
              <a:t>36</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3306762"/>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Iraq has the fifth-largest oil reserve in the world, but from 1979 to 2003, a dictator named _________________ controlled Iraq’s oil income &amp; spent most of Iraq’s money building an army, buying weapons &amp; fighting wars.</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4038600" y="1524000"/>
            <a:ext cx="4572000" cy="707886"/>
          </a:xfrm>
          <a:prstGeom prst="rect">
            <a:avLst/>
          </a:prstGeom>
          <a:noFill/>
        </p:spPr>
        <p:txBody>
          <a:bodyPr wrap="square" rtlCol="0">
            <a:spAutoFit/>
          </a:bodyPr>
          <a:lstStyle/>
          <a:p>
            <a:pPr algn="ctr"/>
            <a:r>
              <a:rPr lang="en-US" sz="4000" b="1" dirty="0" smtClean="0">
                <a:solidFill>
                  <a:schemeClr val="tx2">
                    <a:lumMod val="50000"/>
                  </a:schemeClr>
                </a:solidFill>
              </a:rPr>
              <a:t>SADDAM HUSSEIN</a:t>
            </a:r>
            <a:endParaRPr lang="en-US" sz="4000" b="1" dirty="0">
              <a:solidFill>
                <a:schemeClr val="tx2">
                  <a:lumMod val="50000"/>
                </a:schemeClr>
              </a:solidFill>
            </a:endParaRPr>
          </a:p>
        </p:txBody>
      </p:sp>
      <p:pic>
        <p:nvPicPr>
          <p:cNvPr id="4" name="Picture 3" descr="saddam_hussein01.jpg"/>
          <p:cNvPicPr>
            <a:picLocks noChangeAspect="1"/>
          </p:cNvPicPr>
          <p:nvPr/>
        </p:nvPicPr>
        <p:blipFill>
          <a:blip r:embed="rId3" cstate="print"/>
          <a:stretch>
            <a:fillRect/>
          </a:stretch>
        </p:blipFill>
        <p:spPr>
          <a:xfrm>
            <a:off x="1524000" y="4267200"/>
            <a:ext cx="3048000" cy="228771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5" name="Picture 4" descr="iraq_flag_map-copy1-924x905.png"/>
          <p:cNvPicPr>
            <a:picLocks noChangeAspect="1"/>
          </p:cNvPicPr>
          <p:nvPr/>
        </p:nvPicPr>
        <p:blipFill>
          <a:blip r:embed="rId4" cstate="print"/>
          <a:stretch>
            <a:fillRect/>
          </a:stretch>
        </p:blipFill>
        <p:spPr>
          <a:xfrm>
            <a:off x="5029200" y="4267200"/>
            <a:ext cx="2337193" cy="228913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0A1B9766-57FA-40B0-A999-CFCEDE868EC2}" type="slidenum">
              <a:rPr lang="en-US" smtClean="0"/>
              <a:pPr/>
              <a:t>37</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24.5 The Price &amp; Flow of Oil:</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371600"/>
            <a:ext cx="9144000" cy="5078313"/>
          </a:xfrm>
          <a:prstGeom prst="rect">
            <a:avLst/>
          </a:prstGeom>
          <a:noFill/>
        </p:spPr>
        <p:txBody>
          <a:bodyPr wrap="square" rtlCol="0">
            <a:spAutoFit/>
          </a:bodyPr>
          <a:lstStyle/>
          <a:p>
            <a:pPr algn="ct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The </a:t>
            </a:r>
            <a:r>
              <a:rPr lang="en-US" sz="3600" b="1" dirty="0" smtClean="0">
                <a:solidFill>
                  <a:schemeClr val="tx2">
                    <a:lumMod val="50000"/>
                  </a:schemeClr>
                </a:solidFill>
                <a:effectLst>
                  <a:outerShdw blurRad="50800" dist="50800" dir="5400000" algn="ctr" rotWithShape="0">
                    <a:srgbClr val="FFC000"/>
                  </a:outerShdw>
                </a:effectLst>
                <a:latin typeface="Book Antiqua" pitchFamily="18" charset="0"/>
              </a:rPr>
              <a:t>_____________________</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(August 2, 1990-February 28, 1991), codenamed </a:t>
            </a:r>
            <a:r>
              <a:rPr lang="en-US" sz="3600" b="1" dirty="0" smtClean="0">
                <a:solidFill>
                  <a:schemeClr val="tx2">
                    <a:lumMod val="50000"/>
                  </a:schemeClr>
                </a:solidFill>
                <a:effectLst>
                  <a:outerShdw blurRad="50800" dist="50800" dir="5400000" algn="ctr" rotWithShape="0">
                    <a:srgbClr val="FFC000"/>
                  </a:outerShdw>
                </a:effectLst>
                <a:latin typeface="Book Antiqua" pitchFamily="18" charset="0"/>
              </a:rPr>
              <a:t>Operation Desert Shield</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for operations leading to the buildup of troops &amp; defense of Saudi Arabia &amp; </a:t>
            </a:r>
            <a:r>
              <a:rPr lang="en-US" sz="3600" b="1" dirty="0" smtClean="0">
                <a:solidFill>
                  <a:schemeClr val="tx2">
                    <a:lumMod val="50000"/>
                  </a:schemeClr>
                </a:solidFill>
                <a:effectLst>
                  <a:outerShdw blurRad="50800" dist="50800" dir="5400000" algn="ctr" rotWithShape="0">
                    <a:srgbClr val="FFC000"/>
                  </a:outerShdw>
                </a:effectLst>
                <a:latin typeface="Book Antiqua" pitchFamily="18" charset="0"/>
              </a:rPr>
              <a:t>Operation Desert Storm</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in its combat phase, was a war waged by coalition forces from ____ nations led by the U.S. against Iraq in response to Iraq's invasion of __________ by Saddam Hussein.</a:t>
            </a:r>
            <a:endParaRPr lang="en-US" sz="36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38</a:t>
            </a:fld>
            <a:endParaRPr lang="en-US"/>
          </a:p>
        </p:txBody>
      </p:sp>
      <p:sp>
        <p:nvSpPr>
          <p:cNvPr id="5" name="TextBox 4"/>
          <p:cNvSpPr txBox="1"/>
          <p:nvPr/>
        </p:nvSpPr>
        <p:spPr>
          <a:xfrm>
            <a:off x="1600200" y="1295400"/>
            <a:ext cx="4648200" cy="707886"/>
          </a:xfrm>
          <a:prstGeom prst="rect">
            <a:avLst/>
          </a:prstGeom>
          <a:noFill/>
        </p:spPr>
        <p:txBody>
          <a:bodyPr wrap="square" rtlCol="0">
            <a:spAutoFit/>
          </a:bodyPr>
          <a:lstStyle/>
          <a:p>
            <a:pPr algn="ctr"/>
            <a:r>
              <a:rPr lang="en-US" sz="4000" b="1" dirty="0" smtClean="0">
                <a:solidFill>
                  <a:schemeClr val="tx2">
                    <a:lumMod val="50000"/>
                  </a:schemeClr>
                </a:solidFill>
              </a:rPr>
              <a:t>PERSIAN GULF WAR</a:t>
            </a:r>
            <a:endParaRPr lang="en-US" sz="4000" b="1" dirty="0">
              <a:solidFill>
                <a:schemeClr val="tx2">
                  <a:lumMod val="50000"/>
                </a:schemeClr>
              </a:solidFill>
            </a:endParaRPr>
          </a:p>
        </p:txBody>
      </p:sp>
      <p:sp>
        <p:nvSpPr>
          <p:cNvPr id="6" name="TextBox 5"/>
          <p:cNvSpPr txBox="1"/>
          <p:nvPr/>
        </p:nvSpPr>
        <p:spPr>
          <a:xfrm>
            <a:off x="3962400" y="4572000"/>
            <a:ext cx="1905000" cy="707886"/>
          </a:xfrm>
          <a:prstGeom prst="rect">
            <a:avLst/>
          </a:prstGeom>
          <a:noFill/>
        </p:spPr>
        <p:txBody>
          <a:bodyPr wrap="square" rtlCol="0">
            <a:spAutoFit/>
          </a:bodyPr>
          <a:lstStyle/>
          <a:p>
            <a:pPr algn="ctr"/>
            <a:r>
              <a:rPr lang="en-US" sz="4000" b="1" dirty="0" smtClean="0">
                <a:solidFill>
                  <a:schemeClr val="tx2">
                    <a:lumMod val="50000"/>
                  </a:schemeClr>
                </a:solidFill>
              </a:rPr>
              <a:t>35</a:t>
            </a:r>
            <a:endParaRPr lang="en-US" sz="4000" b="1" dirty="0">
              <a:solidFill>
                <a:schemeClr val="tx2">
                  <a:lumMod val="50000"/>
                </a:schemeClr>
              </a:solidFill>
            </a:endParaRPr>
          </a:p>
        </p:txBody>
      </p:sp>
      <p:sp>
        <p:nvSpPr>
          <p:cNvPr id="7" name="TextBox 6"/>
          <p:cNvSpPr txBox="1"/>
          <p:nvPr/>
        </p:nvSpPr>
        <p:spPr>
          <a:xfrm>
            <a:off x="2667000" y="5715000"/>
            <a:ext cx="2057400" cy="707886"/>
          </a:xfrm>
          <a:prstGeom prst="rect">
            <a:avLst/>
          </a:prstGeom>
          <a:noFill/>
        </p:spPr>
        <p:txBody>
          <a:bodyPr wrap="square" rtlCol="0">
            <a:spAutoFit/>
          </a:bodyPr>
          <a:lstStyle/>
          <a:p>
            <a:pPr algn="ctr"/>
            <a:r>
              <a:rPr lang="en-US" sz="4000" b="1" dirty="0" smtClean="0">
                <a:solidFill>
                  <a:schemeClr val="tx2">
                    <a:lumMod val="50000"/>
                  </a:schemeClr>
                </a:solidFill>
              </a:rPr>
              <a:t>KUWAIT</a:t>
            </a:r>
            <a:endParaRPr lang="en-US" sz="40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B9766-57FA-40B0-A999-CFCEDE868EC2}" type="slidenum">
              <a:rPr lang="en-US" smtClean="0"/>
              <a:pPr/>
              <a:t>39</a:t>
            </a:fld>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6096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are seven states that belong to the United Arab Emirates (UAE)?</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2209800"/>
            <a:ext cx="9144000" cy="1938992"/>
          </a:xfrm>
          <a:prstGeom prst="rect">
            <a:avLst/>
          </a:prstGeom>
          <a:noFill/>
        </p:spPr>
        <p:txBody>
          <a:bodyPr wrap="square" rtlCol="0">
            <a:spAutoFit/>
          </a:bodyPr>
          <a:lstStyle/>
          <a:p>
            <a:pPr algn="ctr"/>
            <a:r>
              <a:rPr lang="en-US" sz="4000" b="1" dirty="0" smtClean="0">
                <a:solidFill>
                  <a:schemeClr val="tx2">
                    <a:lumMod val="50000"/>
                  </a:schemeClr>
                </a:solidFill>
              </a:rPr>
              <a:t>AJMAN, ABU DHABI (capital), FUJAIRAH, RAS AL-KHAIMAH, SHARJAH, DUBAI &amp;  UMM AL-QUWAIN</a:t>
            </a:r>
            <a:endParaRPr lang="en-US" sz="4000" b="1" dirty="0">
              <a:solidFill>
                <a:schemeClr val="tx2">
                  <a:lumMod val="50000"/>
                </a:schemeClr>
              </a:solidFill>
            </a:endParaRPr>
          </a:p>
        </p:txBody>
      </p:sp>
      <p:sp>
        <p:nvSpPr>
          <p:cNvPr id="6" name="TextBox 5"/>
          <p:cNvSpPr txBox="1"/>
          <p:nvPr/>
        </p:nvSpPr>
        <p:spPr>
          <a:xfrm>
            <a:off x="0" y="45720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 ________ is a political unit that controls a particular territory.</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7" name="TextBox 6"/>
          <p:cNvSpPr txBox="1"/>
          <p:nvPr/>
        </p:nvSpPr>
        <p:spPr>
          <a:xfrm>
            <a:off x="1066800" y="4572000"/>
            <a:ext cx="2819400" cy="707886"/>
          </a:xfrm>
          <a:prstGeom prst="rect">
            <a:avLst/>
          </a:prstGeom>
          <a:noFill/>
        </p:spPr>
        <p:txBody>
          <a:bodyPr wrap="square" rtlCol="0">
            <a:spAutoFit/>
          </a:bodyPr>
          <a:lstStyle/>
          <a:p>
            <a:pPr algn="ctr"/>
            <a:r>
              <a:rPr lang="en-US" sz="4000" b="1" dirty="0" smtClean="0">
                <a:solidFill>
                  <a:schemeClr val="tx2">
                    <a:lumMod val="50000"/>
                  </a:schemeClr>
                </a:solidFill>
              </a:rPr>
              <a:t>STATE</a:t>
            </a:r>
            <a:endParaRPr lang="en-US" sz="4000" b="1" dirty="0">
              <a:solidFill>
                <a:schemeClr val="tx2">
                  <a:lumMod val="50000"/>
                </a:schemeClr>
              </a:solidFill>
            </a:endParaRPr>
          </a:p>
        </p:txBody>
      </p:sp>
      <p:sp>
        <p:nvSpPr>
          <p:cNvPr id="8" name="Slide Number Placeholder 7"/>
          <p:cNvSpPr>
            <a:spLocks noGrp="1"/>
          </p:cNvSpPr>
          <p:nvPr>
            <p:ph type="sldNum" sz="quarter" idx="12"/>
          </p:nvPr>
        </p:nvSpPr>
        <p:spPr/>
        <p:txBody>
          <a:bodyPr/>
          <a:lstStyle/>
          <a:p>
            <a:fld id="{0A1B9766-57FA-40B0-A999-CFCEDE868EC2}" type="slidenum">
              <a:rPr lang="en-US" smtClean="0"/>
              <a:pPr/>
              <a:t>4</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3716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What is a </a:t>
            </a:r>
            <a:r>
              <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temporary alliance of distinct parties, persons, or states for joint </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action?</a:t>
            </a:r>
            <a:endPar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40</a:t>
            </a:fld>
            <a:endParaRPr lang="en-US"/>
          </a:p>
        </p:txBody>
      </p:sp>
      <p:sp>
        <p:nvSpPr>
          <p:cNvPr id="4" name="TextBox 3"/>
          <p:cNvSpPr txBox="1"/>
          <p:nvPr/>
        </p:nvSpPr>
        <p:spPr>
          <a:xfrm>
            <a:off x="2438400" y="2209800"/>
            <a:ext cx="4495800" cy="707886"/>
          </a:xfrm>
          <a:prstGeom prst="rect">
            <a:avLst/>
          </a:prstGeom>
          <a:noFill/>
        </p:spPr>
        <p:txBody>
          <a:bodyPr wrap="square" rtlCol="0">
            <a:spAutoFit/>
          </a:bodyPr>
          <a:lstStyle/>
          <a:p>
            <a:pPr algn="ctr"/>
            <a:r>
              <a:rPr lang="en-US" sz="4000" b="1" dirty="0" smtClean="0">
                <a:solidFill>
                  <a:schemeClr val="tx2">
                    <a:lumMod val="50000"/>
                  </a:schemeClr>
                </a:solidFill>
              </a:rPr>
              <a:t>COALITION</a:t>
            </a:r>
            <a:endParaRPr lang="en-US" sz="4000" b="1" dirty="0">
              <a:solidFill>
                <a:schemeClr val="tx2">
                  <a:lumMod val="50000"/>
                </a:schemeClr>
              </a:solidFill>
            </a:endParaRPr>
          </a:p>
        </p:txBody>
      </p:sp>
      <p:sp>
        <p:nvSpPr>
          <p:cNvPr id="5" name="TextBox 4"/>
          <p:cNvSpPr txBox="1"/>
          <p:nvPr/>
        </p:nvSpPr>
        <p:spPr>
          <a:xfrm>
            <a:off x="-55418" y="30480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A leader who governs by force and aggression, without the consent of the people is a what?</a:t>
            </a:r>
            <a:endParaRPr lang="en-US" sz="4000"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6" name="TextBox 5"/>
          <p:cNvSpPr txBox="1"/>
          <p:nvPr/>
        </p:nvSpPr>
        <p:spPr>
          <a:xfrm>
            <a:off x="3238500" y="5486400"/>
            <a:ext cx="2895600" cy="707886"/>
          </a:xfrm>
          <a:prstGeom prst="rect">
            <a:avLst/>
          </a:prstGeom>
          <a:noFill/>
        </p:spPr>
        <p:txBody>
          <a:bodyPr wrap="square" rtlCol="0">
            <a:spAutoFit/>
          </a:bodyPr>
          <a:lstStyle/>
          <a:p>
            <a:pPr algn="ctr"/>
            <a:r>
              <a:rPr lang="en-US" sz="4000" b="1" dirty="0" smtClean="0">
                <a:solidFill>
                  <a:schemeClr val="tx2">
                    <a:lumMod val="50000"/>
                  </a:schemeClr>
                </a:solidFill>
              </a:rPr>
              <a:t>DICTATOR</a:t>
            </a:r>
            <a:endParaRPr lang="en-US" sz="4000" b="1" dirty="0">
              <a:solidFill>
                <a:schemeClr val="tx2">
                  <a:lumMod val="50000"/>
                </a:schemeClr>
              </a:solidFill>
            </a:endParaRPr>
          </a:p>
        </p:txBody>
      </p:sp>
    </p:spTree>
    <p:extLst>
      <p:ext uri="{BB962C8B-B14F-4D97-AF65-F5344CB8AC3E}">
        <p14:creationId xmlns:p14="http://schemas.microsoft.com/office/powerpoint/2010/main" val="5579274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24.6 Beginning to Think Globally:</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2954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Eventually, the world will run out of oil, some countries are already meeting some of their needs with renewable resources such as what? </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4" name="Picture 3" descr="1106Graph.jpg"/>
          <p:cNvPicPr>
            <a:picLocks noChangeAspect="1"/>
          </p:cNvPicPr>
          <p:nvPr/>
        </p:nvPicPr>
        <p:blipFill>
          <a:blip r:embed="rId3" cstate="print"/>
          <a:stretch>
            <a:fillRect/>
          </a:stretch>
        </p:blipFill>
        <p:spPr>
          <a:xfrm>
            <a:off x="381000" y="4038600"/>
            <a:ext cx="4733925" cy="206692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5" name="Picture 4" descr="fossil-fuel.jpg"/>
          <p:cNvPicPr>
            <a:picLocks noChangeAspect="1"/>
          </p:cNvPicPr>
          <p:nvPr/>
        </p:nvPicPr>
        <p:blipFill>
          <a:blip r:embed="rId4" cstate="print"/>
          <a:stretch>
            <a:fillRect/>
          </a:stretch>
        </p:blipFill>
        <p:spPr>
          <a:xfrm>
            <a:off x="5333999" y="4038600"/>
            <a:ext cx="3307079" cy="20574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0A1B9766-57FA-40B0-A999-CFCEDE868EC2}" type="slidenum">
              <a:rPr lang="en-US" smtClean="0"/>
              <a:pPr/>
              <a:t>41</a:t>
            </a:fld>
            <a:endParaRPr lang="en-US"/>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24.7 Global Connections:</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1026" name="Picture 2" descr="https://screenshotscdn.firefoxusercontent.com/images/cee932f4-9cc5-4dc0-8609-1d8d5f585409.png"/>
          <p:cNvPicPr>
            <a:picLocks noChangeAspect="1" noChangeArrowheads="1"/>
          </p:cNvPicPr>
          <p:nvPr/>
        </p:nvPicPr>
        <p:blipFill>
          <a:blip r:embed="rId3" cstate="print"/>
          <a:srcRect b="7692"/>
          <a:stretch>
            <a:fillRect/>
          </a:stretch>
        </p:blipFill>
        <p:spPr bwMode="auto">
          <a:xfrm>
            <a:off x="304800" y="3048000"/>
            <a:ext cx="3641436" cy="2895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28" name="Picture 4" descr="https://screenshotscdn.firefoxusercontent.com/images/33bd5b92-a24f-405c-a1a8-3e0ff7d3f811.png"/>
          <p:cNvPicPr>
            <a:picLocks noChangeAspect="1" noChangeArrowheads="1"/>
          </p:cNvPicPr>
          <p:nvPr/>
        </p:nvPicPr>
        <p:blipFill>
          <a:blip r:embed="rId4" cstate="print"/>
          <a:srcRect/>
          <a:stretch>
            <a:fillRect/>
          </a:stretch>
        </p:blipFill>
        <p:spPr bwMode="auto">
          <a:xfrm>
            <a:off x="4190999" y="3048000"/>
            <a:ext cx="4738255" cy="2895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0" y="12954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energy sources is the world using to meet most of the energy needs?</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Slide Number Placeholder 5"/>
          <p:cNvSpPr>
            <a:spLocks noGrp="1"/>
          </p:cNvSpPr>
          <p:nvPr>
            <p:ph type="sldNum" sz="quarter" idx="12"/>
          </p:nvPr>
        </p:nvSpPr>
        <p:spPr/>
        <p:txBody>
          <a:bodyPr/>
          <a:lstStyle/>
          <a:p>
            <a:fld id="{0A1B9766-57FA-40B0-A999-CFCEDE868EC2}" type="slidenum">
              <a:rPr lang="en-US" smtClean="0"/>
              <a:pPr/>
              <a:t>42</a:t>
            </a:fld>
            <a:endParaRPr lang="en-US"/>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How might having renewable energy resources affect a region in the future?</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3" name="Picture 2" descr="energy-clipart-renewable-resource-15.jpg"/>
          <p:cNvPicPr>
            <a:picLocks noChangeAspect="1"/>
          </p:cNvPicPr>
          <p:nvPr/>
        </p:nvPicPr>
        <p:blipFill>
          <a:blip r:embed="rId3" cstate="print"/>
          <a:srcRect b="6835"/>
          <a:stretch>
            <a:fillRect/>
          </a:stretch>
        </p:blipFill>
        <p:spPr>
          <a:xfrm>
            <a:off x="304800" y="1752601"/>
            <a:ext cx="3901205" cy="38862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4" name="Picture 3" descr="wisnerfigure1_AEBA01C8D0A38.jpg"/>
          <p:cNvPicPr>
            <a:picLocks noChangeAspect="1"/>
          </p:cNvPicPr>
          <p:nvPr/>
        </p:nvPicPr>
        <p:blipFill>
          <a:blip r:embed="rId4" cstate="print"/>
          <a:stretch>
            <a:fillRect/>
          </a:stretch>
        </p:blipFill>
        <p:spPr>
          <a:xfrm>
            <a:off x="4572000" y="2590800"/>
            <a:ext cx="4153701" cy="233362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0A1B9766-57FA-40B0-A999-CFCEDE868EC2}" type="slidenum">
              <a:rPr lang="en-US" smtClean="0"/>
              <a:pPr/>
              <a:t>43</a:t>
            </a:fld>
            <a:endParaRPr lang="en-US"/>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44</a:t>
            </a:fld>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5</a:t>
            </a:fld>
            <a:endParaRPr lang="en-US"/>
          </a:p>
        </p:txBody>
      </p:sp>
      <p:sp>
        <p:nvSpPr>
          <p:cNvPr id="3" name="TextBox 2"/>
          <p:cNvSpPr txBox="1"/>
          <p:nvPr/>
        </p:nvSpPr>
        <p:spPr>
          <a:xfrm>
            <a:off x="3733800" y="228600"/>
            <a:ext cx="5410200" cy="2062103"/>
          </a:xfrm>
          <a:prstGeom prst="rect">
            <a:avLst/>
          </a:prstGeom>
          <a:noFill/>
        </p:spPr>
        <p:txBody>
          <a:bodyPr wrap="square" rtlCol="0">
            <a:spAutoFit/>
          </a:bodyPr>
          <a:lstStyle/>
          <a:p>
            <a:pPr algn="ctr"/>
            <a:r>
              <a:rPr lang="en-US" sz="3200" b="1" dirty="0" smtClean="0">
                <a:solidFill>
                  <a:schemeClr val="tx2">
                    <a:lumMod val="50000"/>
                  </a:schemeClr>
                </a:solidFill>
              </a:rPr>
              <a:t>DUBAI HAS THE TALLEST STRUCTURE IN THE WORLD BURJ KHALIFA (DUBAI TOWER) AT 2,722 FEET!</a:t>
            </a:r>
            <a:endParaRPr lang="en-US" sz="3200" b="1"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 person who wanders from place to place is a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895600" y="1752600"/>
            <a:ext cx="3276600" cy="707886"/>
          </a:xfrm>
          <a:prstGeom prst="rect">
            <a:avLst/>
          </a:prstGeom>
          <a:noFill/>
        </p:spPr>
        <p:txBody>
          <a:bodyPr wrap="square" rtlCol="0">
            <a:spAutoFit/>
          </a:bodyPr>
          <a:lstStyle/>
          <a:p>
            <a:pPr algn="ctr"/>
            <a:r>
              <a:rPr lang="en-US" sz="4000" b="1" dirty="0" smtClean="0">
                <a:solidFill>
                  <a:schemeClr val="tx2">
                    <a:lumMod val="50000"/>
                  </a:schemeClr>
                </a:solidFill>
              </a:rPr>
              <a:t>NOMAD</a:t>
            </a:r>
            <a:endParaRPr lang="en-US" sz="4000" b="1" dirty="0">
              <a:solidFill>
                <a:schemeClr val="tx2">
                  <a:lumMod val="50000"/>
                </a:schemeClr>
              </a:solidFill>
            </a:endParaRPr>
          </a:p>
        </p:txBody>
      </p:sp>
      <p:sp>
        <p:nvSpPr>
          <p:cNvPr id="4" name="TextBox 3"/>
          <p:cNvSpPr txBox="1"/>
          <p:nvPr/>
        </p:nvSpPr>
        <p:spPr>
          <a:xfrm>
            <a:off x="0" y="42672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 geographic region with too little rainfall to support much plant life is known as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5715000" y="5943600"/>
            <a:ext cx="3429000" cy="707886"/>
          </a:xfrm>
          <a:prstGeom prst="rect">
            <a:avLst/>
          </a:prstGeom>
          <a:noFill/>
        </p:spPr>
        <p:txBody>
          <a:bodyPr wrap="square" rtlCol="0">
            <a:spAutoFit/>
          </a:bodyPr>
          <a:lstStyle/>
          <a:p>
            <a:pPr algn="ctr"/>
            <a:r>
              <a:rPr lang="en-US" sz="4000" b="1" dirty="0" smtClean="0">
                <a:solidFill>
                  <a:schemeClr val="tx2">
                    <a:lumMod val="50000"/>
                  </a:schemeClr>
                </a:solidFill>
              </a:rPr>
              <a:t>DESERT</a:t>
            </a:r>
            <a:endParaRPr lang="en-US" sz="4000" b="1" dirty="0">
              <a:solidFill>
                <a:schemeClr val="tx2">
                  <a:lumMod val="50000"/>
                </a:schemeClr>
              </a:solidFill>
            </a:endParaRPr>
          </a:p>
        </p:txBody>
      </p:sp>
      <p:sp>
        <p:nvSpPr>
          <p:cNvPr id="6" name="Slide Number Placeholder 5"/>
          <p:cNvSpPr>
            <a:spLocks noGrp="1"/>
          </p:cNvSpPr>
          <p:nvPr>
            <p:ph type="sldNum" sz="quarter" idx="12"/>
          </p:nvPr>
        </p:nvSpPr>
        <p:spPr>
          <a:xfrm>
            <a:off x="6553200" y="6172200"/>
            <a:ext cx="2133600" cy="365125"/>
          </a:xfrm>
        </p:spPr>
        <p:txBody>
          <a:bodyPr/>
          <a:lstStyle/>
          <a:p>
            <a:fld id="{0A1B9766-57FA-40B0-A999-CFCEDE868EC2}" type="slidenum">
              <a:rPr lang="en-US" smtClean="0"/>
              <a:pPr/>
              <a:t>6</a:t>
            </a:fld>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The largest desert in the Middle-East is what?</a:t>
            </a:r>
            <a:endPar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7</a:t>
            </a:fld>
            <a:endParaRPr lang="en-US"/>
          </a:p>
        </p:txBody>
      </p:sp>
      <p:sp>
        <p:nvSpPr>
          <p:cNvPr id="4" name="TextBox 3"/>
          <p:cNvSpPr txBox="1"/>
          <p:nvPr/>
        </p:nvSpPr>
        <p:spPr>
          <a:xfrm>
            <a:off x="2514600" y="2008257"/>
            <a:ext cx="4267200" cy="707886"/>
          </a:xfrm>
          <a:prstGeom prst="rect">
            <a:avLst/>
          </a:prstGeom>
          <a:noFill/>
        </p:spPr>
        <p:txBody>
          <a:bodyPr wrap="square" rtlCol="0">
            <a:spAutoFit/>
          </a:bodyPr>
          <a:lstStyle/>
          <a:p>
            <a:pPr algn="ctr"/>
            <a:r>
              <a:rPr lang="en-US" sz="4000" b="1" dirty="0" smtClean="0">
                <a:solidFill>
                  <a:schemeClr val="tx2">
                    <a:lumMod val="50000"/>
                  </a:schemeClr>
                </a:solidFill>
              </a:rPr>
              <a:t>ARABIAN DESERT</a:t>
            </a:r>
            <a:endParaRPr lang="en-US" sz="4000" b="1" dirty="0">
              <a:solidFill>
                <a:schemeClr val="tx2">
                  <a:lumMod val="50000"/>
                </a:schemeClr>
              </a:solidFill>
            </a:endParaRPr>
          </a:p>
        </p:txBody>
      </p:sp>
    </p:spTree>
    <p:extLst>
      <p:ext uri="{BB962C8B-B14F-4D97-AF65-F5344CB8AC3E}">
        <p14:creationId xmlns:p14="http://schemas.microsoft.com/office/powerpoint/2010/main" val="39542793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70588" l="0"/>
                                      </p:by>
                                    </p:animClr>
                                    <p:animClr clrSpc="hsl" dir="cw">
                                      <p:cBhvr>
                                        <p:cTn id="7" dur="500" fill="hold"/>
                                        <p:tgtEl>
                                          <p:spTgt spid="4"/>
                                        </p:tgtEl>
                                        <p:attrNameLst>
                                          <p:attrName>fillcolor</p:attrName>
                                        </p:attrNameLst>
                                      </p:cBhvr>
                                      <p:by>
                                        <p:hsl h="0" s="-70588" l="0"/>
                                      </p:by>
                                    </p:animClr>
                                    <p:animClr clrSpc="hsl" dir="cw">
                                      <p:cBhvr>
                                        <p:cTn id="8" dur="500" fill="hold"/>
                                        <p:tgtEl>
                                          <p:spTgt spid="4"/>
                                        </p:tgtEl>
                                        <p:attrNameLst>
                                          <p:attrName>stroke.color</p:attrName>
                                        </p:attrNameLst>
                                      </p:cBhvr>
                                      <p:by>
                                        <p:hsl h="0" s="-70588"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What is oil that has been discovered but remains unused in the ground?</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057400" y="1828800"/>
            <a:ext cx="5410200" cy="707886"/>
          </a:xfrm>
          <a:prstGeom prst="rect">
            <a:avLst/>
          </a:prstGeom>
          <a:noFill/>
        </p:spPr>
        <p:txBody>
          <a:bodyPr wrap="square" rtlCol="0">
            <a:spAutoFit/>
          </a:bodyPr>
          <a:lstStyle/>
          <a:p>
            <a:pPr algn="ctr"/>
            <a:r>
              <a:rPr lang="en-US" sz="4000" b="1" dirty="0" smtClean="0">
                <a:solidFill>
                  <a:schemeClr val="tx2">
                    <a:lumMod val="50000"/>
                  </a:schemeClr>
                </a:solidFill>
              </a:rPr>
              <a:t>OIL RESERVES</a:t>
            </a:r>
            <a:endParaRPr lang="en-US" sz="4000" b="1" dirty="0">
              <a:solidFill>
                <a:schemeClr val="tx2">
                  <a:lumMod val="50000"/>
                </a:schemeClr>
              </a:solidFill>
            </a:endParaRPr>
          </a:p>
        </p:txBody>
      </p:sp>
      <p:sp>
        <p:nvSpPr>
          <p:cNvPr id="4" name="TextBox 3"/>
          <p:cNvSpPr txBox="1"/>
          <p:nvPr/>
        </p:nvSpPr>
        <p:spPr>
          <a:xfrm>
            <a:off x="0" y="28956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An area defined by one or more natural or cultural characteristics that set it apart from other areas is a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2743200" y="5181600"/>
            <a:ext cx="3962400" cy="707886"/>
          </a:xfrm>
          <a:prstGeom prst="rect">
            <a:avLst/>
          </a:prstGeom>
          <a:noFill/>
        </p:spPr>
        <p:txBody>
          <a:bodyPr wrap="square" rtlCol="0">
            <a:spAutoFit/>
          </a:bodyPr>
          <a:lstStyle/>
          <a:p>
            <a:pPr algn="ctr"/>
            <a:r>
              <a:rPr lang="en-US" sz="4000" b="1" dirty="0" smtClean="0">
                <a:solidFill>
                  <a:schemeClr val="tx2">
                    <a:lumMod val="50000"/>
                  </a:schemeClr>
                </a:solidFill>
              </a:rPr>
              <a:t>REGION</a:t>
            </a:r>
            <a:endParaRPr lang="en-US" sz="4000" b="1" dirty="0">
              <a:solidFill>
                <a:schemeClr val="tx2">
                  <a:lumMod val="50000"/>
                </a:schemeClr>
              </a:solidFill>
            </a:endParaRPr>
          </a:p>
        </p:txBody>
      </p:sp>
      <p:sp>
        <p:nvSpPr>
          <p:cNvPr id="6" name="Slide Number Placeholder 5"/>
          <p:cNvSpPr>
            <a:spLocks noGrp="1"/>
          </p:cNvSpPr>
          <p:nvPr>
            <p:ph type="sldNum" sz="quarter" idx="12"/>
          </p:nvPr>
        </p:nvSpPr>
        <p:spPr/>
        <p:txBody>
          <a:bodyPr/>
          <a:lstStyle/>
          <a:p>
            <a:fld id="{0A1B9766-57FA-40B0-A999-CFCEDE868EC2}" type="slidenum">
              <a:rPr lang="en-US" smtClean="0"/>
              <a:pPr/>
              <a:t>8</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______________ reserves have a 90% chance of oil being extracted while _____________ reserves belief oil is available, but extraction is uncertain.</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9</a:t>
            </a:fld>
            <a:endParaRPr lang="en-US"/>
          </a:p>
        </p:txBody>
      </p:sp>
      <p:sp>
        <p:nvSpPr>
          <p:cNvPr id="4" name="TextBox 3"/>
          <p:cNvSpPr txBox="1"/>
          <p:nvPr/>
        </p:nvSpPr>
        <p:spPr>
          <a:xfrm>
            <a:off x="304800" y="76200"/>
            <a:ext cx="3810000" cy="707886"/>
          </a:xfrm>
          <a:prstGeom prst="rect">
            <a:avLst/>
          </a:prstGeom>
          <a:noFill/>
        </p:spPr>
        <p:txBody>
          <a:bodyPr wrap="square" rtlCol="0">
            <a:spAutoFit/>
          </a:bodyPr>
          <a:lstStyle/>
          <a:p>
            <a:pPr algn="ctr"/>
            <a:r>
              <a:rPr lang="en-US" sz="4000" b="1" dirty="0" smtClean="0">
                <a:solidFill>
                  <a:schemeClr val="tx2">
                    <a:lumMod val="50000"/>
                  </a:schemeClr>
                </a:solidFill>
              </a:rPr>
              <a:t>PROVEN</a:t>
            </a:r>
            <a:endParaRPr lang="en-US" sz="4000" b="1" dirty="0">
              <a:solidFill>
                <a:schemeClr val="tx2">
                  <a:lumMod val="50000"/>
                </a:schemeClr>
              </a:solidFill>
            </a:endParaRPr>
          </a:p>
        </p:txBody>
      </p:sp>
      <p:sp>
        <p:nvSpPr>
          <p:cNvPr id="5" name="TextBox 4"/>
          <p:cNvSpPr txBox="1"/>
          <p:nvPr/>
        </p:nvSpPr>
        <p:spPr>
          <a:xfrm>
            <a:off x="838200" y="1295400"/>
            <a:ext cx="2971800" cy="707886"/>
          </a:xfrm>
          <a:prstGeom prst="rect">
            <a:avLst/>
          </a:prstGeom>
          <a:noFill/>
        </p:spPr>
        <p:txBody>
          <a:bodyPr wrap="square" rtlCol="0">
            <a:spAutoFit/>
          </a:bodyPr>
          <a:lstStyle/>
          <a:p>
            <a:pPr algn="ctr"/>
            <a:r>
              <a:rPr lang="en-US" sz="4000" b="1" dirty="0" smtClean="0">
                <a:solidFill>
                  <a:schemeClr val="tx2">
                    <a:lumMod val="50000"/>
                  </a:schemeClr>
                </a:solidFill>
              </a:rPr>
              <a:t>UNPROVEN</a:t>
            </a:r>
            <a:endParaRPr lang="en-US" sz="4000" b="1" dirty="0">
              <a:solidFill>
                <a:schemeClr val="tx2">
                  <a:lumMod val="50000"/>
                </a:schemeClr>
              </a:solidFill>
            </a:endParaRPr>
          </a:p>
        </p:txBody>
      </p:sp>
      <p:pic>
        <p:nvPicPr>
          <p:cNvPr id="6" name="Picture 5" descr="2012 World proved crude Oil reserves.png"/>
          <p:cNvPicPr>
            <a:picLocks noChangeAspect="1"/>
          </p:cNvPicPr>
          <p:nvPr/>
        </p:nvPicPr>
        <p:blipFill>
          <a:blip r:embed="rId3" cstate="print"/>
          <a:srcRect b="12152"/>
          <a:stretch>
            <a:fillRect/>
          </a:stretch>
        </p:blipFill>
        <p:spPr>
          <a:xfrm>
            <a:off x="990600" y="2743200"/>
            <a:ext cx="7010400" cy="393234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cxnSp>
        <p:nvCxnSpPr>
          <p:cNvPr id="10" name="Straight Arrow Connector 9"/>
          <p:cNvCxnSpPr/>
          <p:nvPr/>
        </p:nvCxnSpPr>
        <p:spPr>
          <a:xfrm flipH="1">
            <a:off x="3048000" y="4495800"/>
            <a:ext cx="304800" cy="381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486400" y="4876800"/>
            <a:ext cx="304800" cy="304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324100" y="5867400"/>
            <a:ext cx="419100" cy="228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1322</Words>
  <Application>Microsoft Office PowerPoint</Application>
  <PresentationFormat>On-screen Show (4:3)</PresentationFormat>
  <Paragraphs>195</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Bell Work: Who controls the world’s oil supplies?   How much oil is left on Earth? When do experts believe it will run-out?  </vt:lpstr>
      <vt:lpstr>PowerPoint Presentation</vt:lpstr>
      <vt:lpstr>PowerPoint Presentation</vt:lpstr>
      <vt:lpstr>PowerPoint Presentation</vt:lpstr>
      <vt:lpstr>A person who wanders from place to place is a what?</vt:lpstr>
      <vt:lpstr>The largest desert in the Middle-East is what?</vt:lpstr>
      <vt:lpstr>What is oil that has been discovered but remains unused in the ground?</vt:lpstr>
      <vt:lpstr>______________ reserves have a 90% chance of oil being extracted while _____________ reserves belief oil is available, but extraction is uncertain.</vt:lpstr>
      <vt:lpstr>The Organization of the Petroleum Exporting Countries (OPEC) was founded in Baghdad, Iraq, in 1960 to help control the world’s oil supplies.  Current members are Algeria, Angola, Ecuador, Equatorial Guinea, Gabon, Iran, Iraq, Kuwait, Libya, Nigeria, Qatar, Saudi Arabia, United Arab Emirates (UAE) &amp; Venezuela (14 members).</vt:lpstr>
      <vt:lpstr>PowerPoint Presentation</vt:lpstr>
      <vt:lpstr>What is Fracking?  Fracking is the process of drilling down into the Earth before a high-pressure water mixture is directed at the rock to release the gas inside.  But why is it so controversial? </vt:lpstr>
      <vt:lpstr>PowerPoint Presentation</vt:lpstr>
      <vt:lpstr>24.2 The Geographic Setting:</vt:lpstr>
      <vt:lpstr>What are the Requirements of a Developed Country?</vt:lpstr>
      <vt:lpstr>What are the Requirements for a Developing Country?</vt:lpstr>
      <vt:lpstr>PowerPoint Presentation</vt:lpstr>
      <vt:lpstr>Examples of Non-Renewable Resources are called FOSSIL FUELS; what are the three of them?</vt:lpstr>
      <vt:lpstr>PowerPoint Presentation</vt:lpstr>
      <vt:lpstr>A group of people in a country who share a unique culture and identity is a what?</vt:lpstr>
      <vt:lpstr>24.3 The Geology &amp; Geography of Oil:</vt:lpstr>
      <vt:lpstr>PowerPoint Presentation</vt:lpstr>
      <vt:lpstr>PowerPoint Presentation</vt:lpstr>
      <vt:lpstr>What are the tectonic plates that are located in the Middle-East?    What tectonic plate is Michigan in?</vt:lpstr>
      <vt:lpstr>PowerPoint Presentation</vt:lpstr>
      <vt:lpstr>The cold &amp; outermost rock layer is called what?</vt:lpstr>
      <vt:lpstr>The way people or things are spread out over an area or a space; also the way resources, power, or goods are divided among people &amp; groups is referred to as what?</vt:lpstr>
      <vt:lpstr>PowerPoint Presentation</vt:lpstr>
      <vt:lpstr>24.4 Oil Wealth &amp; People’s Well-Being</vt:lpstr>
      <vt:lpstr>PowerPoint Presentation</vt:lpstr>
      <vt:lpstr>Total value of all the goods &amp; services produced in a country in a year is called what?   </vt:lpstr>
      <vt:lpstr>By or for each person a figure is calculated by dividing the total amount of something by the number of people in a place is known as what?</vt:lpstr>
      <vt:lpstr>PowerPoint Presentation</vt:lpstr>
      <vt:lpstr>Another tool to measure how well people are living is the United Nation’s Human Development Index (HDI); it looks at a country’s per capita GDP with other factors that reflect quality of life; such as life expectancy, education, health care &amp; the infant mortality rate.</vt:lpstr>
      <vt:lpstr>PowerPoint Presentation</vt:lpstr>
      <vt:lpstr>The number of infants (babies), out of every 1,000 babies born in a particular year who die before reaching age 1 is known as what?</vt:lpstr>
      <vt:lpstr>Iraq has the fifth-largest oil reserve in the world, but from 1979 to 2003, a dictator named _________________ controlled Iraq’s oil income &amp; spent most of Iraq’s money building an army, buying weapons &amp; fighting wars.</vt:lpstr>
      <vt:lpstr>24.5 The Price &amp; Flow of Oil:</vt:lpstr>
      <vt:lpstr>PowerPoint Presentation</vt:lpstr>
      <vt:lpstr>What is a temporary alliance of distinct parties, persons, or states for joint action?</vt:lpstr>
      <vt:lpstr>24.6 Beginning to Think Globally:</vt:lpstr>
      <vt:lpstr>24.7 Global Connections:</vt:lpstr>
      <vt:lpstr>How might having renewable energy resources affect a region in the future?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Oil in Southwest Asia: How “Black Gold” Has Shaped a Region</dc:title>
  <dc:creator>pc_user</dc:creator>
  <cp:lastModifiedBy>Windows User</cp:lastModifiedBy>
  <cp:revision>43</cp:revision>
  <dcterms:created xsi:type="dcterms:W3CDTF">2018-04-02T19:00:51Z</dcterms:created>
  <dcterms:modified xsi:type="dcterms:W3CDTF">2018-04-19T22:24:45Z</dcterms:modified>
</cp:coreProperties>
</file>