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67" r:id="rId8"/>
    <p:sldId id="268" r:id="rId9"/>
    <p:sldId id="269" r:id="rId10"/>
    <p:sldId id="270" r:id="rId11"/>
    <p:sldId id="259" r:id="rId12"/>
    <p:sldId id="271" r:id="rId13"/>
    <p:sldId id="272" r:id="rId14"/>
    <p:sldId id="274" r:id="rId15"/>
    <p:sldId id="260" r:id="rId16"/>
    <p:sldId id="261" r:id="rId17"/>
    <p:sldId id="273" r:id="rId18"/>
    <p:sldId id="283" r:id="rId19"/>
    <p:sldId id="262" r:id="rId20"/>
    <p:sldId id="263" r:id="rId21"/>
    <p:sldId id="28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1E0D-D58B-4130-A268-DE146BE4C4B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1E0D-D58B-4130-A268-DE146BE4C4BA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2BE2E-E76D-473B-84F5-7A4B5BAE5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5257800" cy="16224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Chapter 14: </a:t>
            </a:r>
            <a:b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</a:br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Supranational </a:t>
            </a:r>
            <a:b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</a:br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Cooperation </a:t>
            </a:r>
            <a:b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</a:br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in the </a:t>
            </a:r>
            <a:b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</a:br>
            <a:r>
              <a:rPr lang="en-US" sz="6000" b="1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ook Antiqua" pitchFamily="18" charset="0"/>
              </a:rPr>
              <a:t>European Union</a:t>
            </a:r>
            <a:endParaRPr lang="en-US" sz="6000" b="1" dirty="0">
              <a:effectLst>
                <a:outerShdw blurRad="50800" dist="50800" dir="5400000" algn="ctr" rotWithShape="0">
                  <a:srgbClr val="FFFF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the flow of goods &amp; services across national borders, with little or no government?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438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FREE TRADE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29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tax on goods that cross country borders is called a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105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TARIFF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0B87-12A2-4412-B2E2-95148E68488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14.3 Economic Cooperation in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EU: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bills &amp; coins used as money in a particular country or group of countries such as the U.S. dollar, the Canadian loon &amp; the Japanese yen is known as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5105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CURRENCY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unit of currency used in many countries of the European Union (EU)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971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EURO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 descr="euro-coins-version-i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057400"/>
            <a:ext cx="4135066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group of countries that work together to promote trade with one another is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362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TRADE BLOC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is                              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Is the United Kingdom’s withdrawal from the European Union in March of 2019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3" descr="UK_location_in_the_EU_2016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819400"/>
            <a:ext cx="3420685" cy="3495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72348"/>
            <a:ext cx="5562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Why might be the advantages &amp; disadvantages? This referendum was only passed by 51.9%.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5" descr="Logo_brexit_new_size2.png"/>
          <p:cNvPicPr>
            <a:picLocks noChangeAspect="1"/>
          </p:cNvPicPr>
          <p:nvPr/>
        </p:nvPicPr>
        <p:blipFill>
          <a:blip r:embed="rId3" cstate="print"/>
          <a:srcRect l="13333" t="12963" r="13333" b="43827"/>
          <a:stretch>
            <a:fillRect/>
          </a:stretch>
        </p:blipFill>
        <p:spPr>
          <a:xfrm>
            <a:off x="3657600" y="152400"/>
            <a:ext cx="3592286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14.4 Political Cooperation in the EU: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600200"/>
          <a:ext cx="8839200" cy="464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How the EU Government Unites Europe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Book Antiqua" pitchFamily="18" charset="0"/>
                        </a:rPr>
                        <a:t>How the EU Government Divides Europe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0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1. Brings its members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together to work on issues they all share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1. Countries are expected to give up some power when it joins the EU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0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2. It encourages Europeans to think of themselves as citizens of Europe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2. EU members don’t always agree with each other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0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3. Helps unite Europe by speaking with one voice for all of its members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3. The growing size; with more countries and cultures, cooperation has become more difficult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860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4. EU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members have more power in world affairs than any one European country would have by itself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Book Antiqua" pitchFamily="18" charset="0"/>
                        </a:rPr>
                        <a:t>4. The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idea of European citizenship has been hard for some Europeans to adjust to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14.5 Cultural Cooperation in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/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EU: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feeling of belonging to a group that shares the same culture, or way of life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3733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CULTURAL IDENTITY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variety of a wide range of differences is called ____________.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334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DIVERSITY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52400"/>
          <a:ext cx="88392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itchFamily="18" charset="0"/>
                        </a:rPr>
                        <a:t>How</a:t>
                      </a:r>
                      <a:r>
                        <a:rPr lang="en-US" sz="2800" baseline="0" dirty="0" smtClean="0">
                          <a:latin typeface="Book Antiqua" pitchFamily="18" charset="0"/>
                        </a:rPr>
                        <a:t> the EU Promotes a European Culture</a:t>
                      </a:r>
                      <a:endParaRPr lang="en-US" sz="28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Book Antiqua" pitchFamily="18" charset="0"/>
                        </a:rPr>
                        <a:t>Forces Working Against a European Culture</a:t>
                      </a:r>
                      <a:endParaRPr lang="en-US" sz="28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Creation of common cultural symbols; such as its own flag &amp; anthem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Many different languages are spoken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with the EU making communication difficult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Support of many cultural programs across Europe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National pride &amp;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competition between countries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The EU chooses one or two cities to be a European Capital of Culture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Some cultural traditions get in the way of cooperation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The euro &amp; EU passports make it travel within the EU easy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passpor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962400"/>
            <a:ext cx="2998033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Keeping the Peace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70" y="1295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When Governments negotiate &amp; deal with each other in peace it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3962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DIPLOMACY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  <p:pic>
        <p:nvPicPr>
          <p:cNvPr id="6" name="Picture 5" descr="d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0"/>
            <a:ext cx="285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593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14.6 Beginning to Think Globally: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EU is the best example of supranational cooperation in the world today.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14.1 Introduction: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supranational organization through which a number of European countries work together on shared issues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44196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EUROPEAN UNION (EU)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14.7 Global Connections: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1. What kinds of international organizations do countries join?</a:t>
            </a:r>
          </a:p>
          <a:p>
            <a:pPr algn="ctr"/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2. Are all international organizations like the EU?</a:t>
            </a:r>
          </a:p>
          <a:p>
            <a:pPr algn="ctr"/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3. What forces might work against supranational cooperation in the United Nations?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3001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most important international organization, in which representatives of the world’s countries can discuss international issues &amp; voice concerns is the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3528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UNITED NATIONS (UN)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38" y="4343400"/>
            <a:ext cx="906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UN’S main goals are settling disputes between countries &amp; try to prevent wars.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UN often send troops on peacekeeping missions &amp; humanitarian aid.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5" descr="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743200"/>
            <a:ext cx="1524000" cy="1524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67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Why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We Need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Government?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620508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An organization set up to make &amp; enforce rules for society is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0634" y="34937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</a:rPr>
              <a:t>GOVERNMENT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chemeClr val="bg1">
                    <a:lumMod val="9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76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person who owes loyalty to a country &amp; receives its protection is called a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c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048000"/>
            <a:ext cx="4917385" cy="15079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3212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10 TYPES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OF 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</a:b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GOVERNMENT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3498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1. Democracy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2286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2. Dictatorship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2990" y="89231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3. Oligarchy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2407" y="1752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5. Monarchy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0001" y="89231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4. Communism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4451" y="1752600"/>
            <a:ext cx="3284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6. Republic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40386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7. Theocracy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4038600"/>
            <a:ext cx="3136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8. Dynasty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4953000"/>
            <a:ext cx="304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9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 Anarchy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1400" y="5029200"/>
            <a:ext cx="521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10. Commonwealth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133600" y="2514600"/>
            <a:ext cx="0" cy="13716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33600" y="2514600"/>
            <a:ext cx="4876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10400" y="2514600"/>
            <a:ext cx="0" cy="13716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33600" y="3886200"/>
            <a:ext cx="4876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9651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0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1. Democracy: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citizens through elected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officials.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is based on citizenship &amp;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voting.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*Majority rules; U.S. is an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5908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2. Dictatorship: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a single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individual with 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absolute power.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*Ruler controls the military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*Citizens have little power to change government;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Syria, North Korea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Nazi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Germany are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examples.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43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517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3. Oligarchy: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17" y="6858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small group of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citizens.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is based on wealth or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privilege.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*Ruling group controls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military.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*Burma is an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28735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4. Communism: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17" y="346657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the Communist Party on behalf of the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people; China &amp; Cuba are examples.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*Government owns all economic goods 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services.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*Citizens have little power to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change government.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19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98" y="294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5. Monarchy: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798" y="990600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by King or Queen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*Rule is hereditary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*May share power through a constitution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*United Kingdom, Belgium &amp; Spain are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examples.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861221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6. Republic: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98" y="48006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*The people can vote directly on some issues, but the leaders they have chosen vote on debated issues on their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behalf.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54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7. Theocracy: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143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*A country governed by religious laws; Vatican City is an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800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8. Dynasty: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*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Line of hereditary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rulers; ancient China is an 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" name="Picture 9" descr="v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438400"/>
            <a:ext cx="2895600" cy="22621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5453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10. Commonwealth: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C5618-9FEF-4BFB-A989-8F9BF9C7D65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24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*Self-governing territory associated with another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country.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Puerto Rico is an example.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5" name="Picture 4" descr="p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495800"/>
            <a:ext cx="2819400" cy="206756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90800" y="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  <a:reflection blurRad="6350" stA="60000" endA="900" endPos="58000" dir="5400000" sy="-100000" algn="bl" rotWithShape="0"/>
                </a:effectLst>
                <a:latin typeface="Book Antiqua" pitchFamily="18" charset="0"/>
              </a:rPr>
              <a:t>9.  Anarchy: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  <a:reflection blurRad="6350" stA="60000" endA="900" endPos="580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914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*Having no 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official government.</a:t>
            </a:r>
            <a:endParaRPr lang="en-US" sz="36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Picture 7" descr="XHR9_qP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304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05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As of 2018 the European Union (EU) has _____ member countries.  The government of the European Union (EU) stands above the governments of its members &amp; as a result, the EU has been able to remove many ___________ that once made travel among members difficult.</a:t>
            </a:r>
            <a:endParaRPr lang="en-US" dirty="0"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914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28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3276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BARRIERS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form of international cooperation in which countries give up some control of their affairs as they work together to achieve shared goals is a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2766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SUPERNATIONAL COOPERATION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What forces work for &amp; against supranational cooperation among nations?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5680363" cy="304800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14.2 The Geographic Setting: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764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force that divides people &amp; countries is a _______________ force &amp; a ________________ is a force that unites peoples &amp; countries; similar to push/pull factors.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CENTRIFUGAL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57200" y="2819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CENTRIPETAL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5364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nown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as the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“Great War”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or the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“War to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End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 Wars”,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which broke out in Europe between the Central Powers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the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Allied Powers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was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fought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mainly on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fronts, the U.S did not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declare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war on Germany until early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1918 was called what?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8DF1-C00A-4BBB-9C6A-C6DA73FC0BA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38400" y="51816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WORLD WAR I (1914-1918)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4836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22116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war that involved most countries in the 	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world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  The two sides were known as the Axis Powers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&amp; the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Allies.  The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U.S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. </a:t>
            </a:r>
            <a:r>
              <a:rPr lang="en-US" sz="400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did </a:t>
            </a:r>
            <a:r>
              <a:rPr lang="en-US" sz="400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not declare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war until December 7, 1941 with the bombing of </a:t>
            </a:r>
            <a:r>
              <a:rPr lang="en-US" sz="400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Pearl </a:t>
            </a:r>
            <a:r>
              <a:rPr lang="en-US" sz="400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Harbor 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by </a:t>
            </a:r>
            <a:r>
              <a:rPr lang="en-US" sz="400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the </a:t>
            </a:r>
            <a:r>
              <a:rPr lang="en-US" sz="400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Japanese; 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this was called what?</a:t>
            </a:r>
            <a:endParaRPr lang="en-US" sz="4000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8DF1-C00A-4BBB-9C6A-C6DA73FC0BA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48006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WORLD WAR II </a:t>
            </a:r>
          </a:p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(1939-1945)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743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  <a:latin typeface="Book Antiqua" pitchFamily="18" charset="0"/>
              </a:rPr>
              <a:t>A group of countries that acts as a single market, without trade barriers between member countries is known as what?</a:t>
            </a:r>
            <a:endParaRPr lang="en-US" dirty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FFC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971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COMMON MARKET</a:t>
            </a:r>
            <a:endParaRPr lang="en-US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1137</Words>
  <Application>Microsoft Office PowerPoint</Application>
  <PresentationFormat>On-screen Show (4:3)</PresentationFormat>
  <Paragraphs>138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Chapter 14:  Supranational  Cooperation  in the  European Union</vt:lpstr>
      <vt:lpstr>14.1 Introduction:</vt:lpstr>
      <vt:lpstr>As of 2018 the European Union (EU) has _____ member countries.  The government of the European Union (EU) stands above the governments of its members &amp; as a result, the EU has been able to remove many ___________ that once made travel among members difficult.</vt:lpstr>
      <vt:lpstr>A form of international cooperation in which countries give up some control of their affairs as they work together to achieve shared goals is a what?</vt:lpstr>
      <vt:lpstr>What forces work for &amp; against supranational cooperation among nations?</vt:lpstr>
      <vt:lpstr>14.2 The Geographic Setting:</vt:lpstr>
      <vt:lpstr>Known as the “Great War” or the “War to End All Wars”, which broke out in Europe between the Central Powers &amp; the Allied Powers &amp; was fought mainly on fronts, the U.S did not declare war on Germany until early 1918 was called what? </vt:lpstr>
      <vt:lpstr>A war that involved most countries in the  world.  The two sides were known as the Axis Powers &amp; the Allies.  The U.S. did not declare war until December 7, 1941 with the bombing of Pearl Harbor by the Japanese; this was called what?</vt:lpstr>
      <vt:lpstr>A group of countries that acts as a single market, without trade barriers between member countries is known as what?</vt:lpstr>
      <vt:lpstr>What is the flow of goods &amp; services across national borders, with little or no government?</vt:lpstr>
      <vt:lpstr>14.3 Economic Cooperation in  the EU:</vt:lpstr>
      <vt:lpstr>The unit of currency used in many countries of the European Union (EU) is what?</vt:lpstr>
      <vt:lpstr>A group of countries that work together to promote trade with one another is what?</vt:lpstr>
      <vt:lpstr>What is                              ?</vt:lpstr>
      <vt:lpstr>14.4 Political Cooperation in the EU:</vt:lpstr>
      <vt:lpstr>14.5 Cultural Cooperation in  the EU:</vt:lpstr>
      <vt:lpstr>Slide 17</vt:lpstr>
      <vt:lpstr>Keeping the Peace</vt:lpstr>
      <vt:lpstr>14.6 Beginning to Think Globally:</vt:lpstr>
      <vt:lpstr>14.7 Global Connections:</vt:lpstr>
      <vt:lpstr>The most important international organization, in which representatives of the world’s countries can discuss international issues &amp; voice concerns is the what?</vt:lpstr>
      <vt:lpstr>Why We Need Government?</vt:lpstr>
      <vt:lpstr>A person who owes loyalty to a country &amp; receives its protection is called a what?</vt:lpstr>
      <vt:lpstr>10 TYPES OF  GOVERNMENT</vt:lpstr>
      <vt:lpstr>1. Democracy:</vt:lpstr>
      <vt:lpstr>3. Oligarchy:</vt:lpstr>
      <vt:lpstr>5. Monarchy:</vt:lpstr>
      <vt:lpstr>7. Theocracy:</vt:lpstr>
      <vt:lpstr>10. Commonwealth: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14: Supranational Cooperation in the European Union</dc:title>
  <dc:creator>pc_user</dc:creator>
  <cp:lastModifiedBy>pc_user</cp:lastModifiedBy>
  <cp:revision>14</cp:revision>
  <dcterms:created xsi:type="dcterms:W3CDTF">2018-04-30T00:37:42Z</dcterms:created>
  <dcterms:modified xsi:type="dcterms:W3CDTF">2018-05-04T01:38:11Z</dcterms:modified>
</cp:coreProperties>
</file>