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1" r:id="rId15"/>
    <p:sldId id="270" r:id="rId16"/>
    <p:sldId id="272" r:id="rId17"/>
    <p:sldId id="273" r:id="rId18"/>
    <p:sldId id="274" r:id="rId19"/>
    <p:sldId id="275" r:id="rId20"/>
    <p:sldId id="276" r:id="rId21"/>
    <p:sldId id="277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04571-B9BA-4226-A071-EA5736C5122E}" type="datetimeFigureOut">
              <a:rPr lang="en-US" smtClean="0"/>
              <a:t>3/18/2018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B28A0-4A82-40DB-8B35-C076EB40C0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04571-B9BA-4226-A071-EA5736C5122E}" type="datetimeFigureOut">
              <a:rPr lang="en-US" smtClean="0"/>
              <a:t>3/18/2018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B28A0-4A82-40DB-8B35-C076EB40C0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04571-B9BA-4226-A071-EA5736C5122E}" type="datetimeFigureOut">
              <a:rPr lang="en-US" smtClean="0"/>
              <a:t>3/18/2018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B28A0-4A82-40DB-8B35-C076EB40C0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04571-B9BA-4226-A071-EA5736C5122E}" type="datetimeFigureOut">
              <a:rPr lang="en-US" smtClean="0"/>
              <a:t>3/18/2018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B28A0-4A82-40DB-8B35-C076EB40C0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04571-B9BA-4226-A071-EA5736C5122E}" type="datetimeFigureOut">
              <a:rPr lang="en-US" smtClean="0"/>
              <a:t>3/18/2018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B28A0-4A82-40DB-8B35-C076EB40C0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04571-B9BA-4226-A071-EA5736C5122E}" type="datetimeFigureOut">
              <a:rPr lang="en-US" smtClean="0"/>
              <a:t>3/18/2018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B28A0-4A82-40DB-8B35-C076EB40C0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04571-B9BA-4226-A071-EA5736C5122E}" type="datetimeFigureOut">
              <a:rPr lang="en-US" smtClean="0"/>
              <a:t>3/18/2018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B28A0-4A82-40DB-8B35-C076EB40C0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04571-B9BA-4226-A071-EA5736C5122E}" type="datetimeFigureOut">
              <a:rPr lang="en-US" smtClean="0"/>
              <a:t>3/18/2018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B28A0-4A82-40DB-8B35-C076EB40C0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04571-B9BA-4226-A071-EA5736C5122E}" type="datetimeFigureOut">
              <a:rPr lang="en-US" smtClean="0"/>
              <a:t>3/18/2018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B28A0-4A82-40DB-8B35-C076EB40C0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04571-B9BA-4226-A071-EA5736C5122E}" type="datetimeFigureOut">
              <a:rPr lang="en-US" smtClean="0"/>
              <a:t>3/18/2018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B28A0-4A82-40DB-8B35-C076EB40C0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04571-B9BA-4226-A071-EA5736C5122E}" type="datetimeFigureOut">
              <a:rPr lang="en-US" smtClean="0"/>
              <a:t>3/18/2018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B28A0-4A82-40DB-8B35-C076EB40C0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104571-B9BA-4226-A071-EA5736C5122E}" type="datetimeFigureOut">
              <a:rPr lang="en-US" smtClean="0"/>
              <a:t>3/18/2018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9B28A0-4A82-40DB-8B35-C076EB40C0F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6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0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09800"/>
            <a:ext cx="9144000" cy="1143000"/>
          </a:xfrm>
        </p:spPr>
        <p:txBody>
          <a:bodyPr>
            <a:noAutofit/>
          </a:bodyPr>
          <a:lstStyle/>
          <a:p>
            <a:r>
              <a:rPr lang="en-US" sz="6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  <a:reflection blurRad="6350" stA="60000" endA="900" endPos="58000" dir="5400000" sy="-100000" algn="bl" rotWithShape="0"/>
                </a:effectLst>
                <a:latin typeface="Book Antiqua" pitchFamily="18" charset="0"/>
              </a:rPr>
              <a:t/>
            </a:r>
            <a:br>
              <a:rPr lang="en-US" sz="6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  <a:reflection blurRad="6350" stA="60000" endA="900" endPos="58000" dir="5400000" sy="-100000" algn="bl" rotWithShape="0"/>
                </a:effectLst>
                <a:latin typeface="Book Antiqua" pitchFamily="18" charset="0"/>
              </a:rPr>
            </a:br>
            <a:r>
              <a:rPr lang="en-US" sz="54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  <a:reflection blurRad="6350" stA="60000" endA="900" endPos="58000" dir="5400000" sy="-100000" algn="bl" rotWithShape="0"/>
                </a:effectLst>
                <a:latin typeface="Book Antiqua" pitchFamily="18" charset="0"/>
              </a:rPr>
              <a:t>THE </a:t>
            </a:r>
            <a:r>
              <a:rPr lang="en-US" sz="54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  <a:reflection blurRad="6350" stA="60000" endA="900" endPos="58000" dir="5400000" sy="-100000" algn="bl" rotWithShape="0"/>
                </a:effectLst>
                <a:latin typeface="Book Antiqua" pitchFamily="18" charset="0"/>
              </a:rPr>
              <a:t>HUMAN BODY:</a:t>
            </a:r>
            <a:br>
              <a:rPr lang="en-US" sz="54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  <a:reflection blurRad="6350" stA="60000" endA="900" endPos="58000" dir="5400000" sy="-100000" algn="bl" rotWithShape="0"/>
                </a:effectLst>
                <a:latin typeface="Book Antiqua" pitchFamily="18" charset="0"/>
              </a:rPr>
            </a:br>
            <a:r>
              <a:rPr lang="en-US" sz="54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  <a:reflection blurRad="6350" stA="60000" endA="900" endPos="58000" dir="5400000" sy="-100000" algn="bl" rotWithShape="0"/>
                </a:effectLst>
                <a:latin typeface="Book Antiqua" pitchFamily="18" charset="0"/>
              </a:rPr>
              <a:t>The Skeletal &amp; Muscular Organ Systems</a:t>
            </a:r>
            <a:endParaRPr lang="en-US" sz="5400" b="1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  <a:reflection blurRad="6350" stA="60000" endA="900" endPos="58000" dir="5400000" sy="-100000" algn="bl" rotWithShape="0"/>
              </a:effectLst>
              <a:latin typeface="Book Antiqua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D33B8-BE3B-475B-81D5-5969FD2F8EBE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320232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991600" cy="24685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A connective tissue that is softer than bone, but flexible &amp; strong is called what? To feel it touch your nose &amp; ears.</a:t>
            </a:r>
            <a:endParaRPr lang="en-US" dirty="0"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43540" y="4157332"/>
            <a:ext cx="2743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CARTILAGE</a:t>
            </a:r>
            <a:endParaRPr lang="en-US" sz="4000" b="1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2400" y="2286000"/>
            <a:ext cx="2950197" cy="2209800"/>
          </a:xfrm>
          <a:prstGeom prst="rect">
            <a:avLst/>
          </a:prstGeom>
          <a:ln w="38100" cap="sq">
            <a:solidFill>
              <a:srgbClr val="FFC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96000" y="3130150"/>
            <a:ext cx="2762250" cy="2762250"/>
          </a:xfrm>
          <a:prstGeom prst="rect">
            <a:avLst/>
          </a:prstGeom>
          <a:ln w="38100" cap="sq">
            <a:solidFill>
              <a:srgbClr val="FFC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D33B8-BE3B-475B-81D5-5969FD2F8EBE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7" name="Picture 6" descr="Great White Shark2_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2400" y="4800600"/>
            <a:ext cx="3048000" cy="1628853"/>
          </a:xfrm>
          <a:prstGeom prst="rect">
            <a:avLst/>
          </a:prstGeom>
          <a:ln w="38100" cap="sq">
            <a:solidFill>
              <a:srgbClr val="FFC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3303481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5541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A place in the body where two bones come together &amp; enable movement is a what?</a:t>
            </a:r>
            <a:endParaRPr lang="en-US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953000" y="2588712"/>
            <a:ext cx="2514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JOINT</a:t>
            </a:r>
            <a:endParaRPr lang="en-US" sz="4000" b="1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8601" y="1600200"/>
            <a:ext cx="3352800" cy="2684911"/>
          </a:xfrm>
          <a:prstGeom prst="rect">
            <a:avLst/>
          </a:prstGeom>
          <a:ln w="38100" cap="sq">
            <a:solidFill>
              <a:srgbClr val="FFC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0" y="4303455"/>
            <a:ext cx="9144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Movable joints allow the body to make a wide range of movements, there are four types of joints: ball-and-socket, pivot, hinge, &amp; gliding.</a:t>
            </a:r>
            <a:endParaRPr lang="en-US" sz="4000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D33B8-BE3B-475B-81D5-5969FD2F8EBE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420124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32305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Bones are organs that contain two types of tissue. _________________ is the hard outer layer of the bone. _______________ is the interior region of bone that contains many tiny holes.</a:t>
            </a:r>
            <a:endParaRPr lang="en-US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47455" y="838200"/>
            <a:ext cx="4343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COMPACT BONE</a:t>
            </a:r>
            <a:endParaRPr lang="en-US" sz="4000" b="1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" y="2057400"/>
            <a:ext cx="3886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SPONGY BONE</a:t>
            </a:r>
            <a:endParaRPr lang="en-US" sz="4000" b="1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D33B8-BE3B-475B-81D5-5969FD2F8EBE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969462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915400" cy="36877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As people become older, their bones begin to lose some of the minerals they contain.  Mineral lose can lead to _______________, a condition in which the body’s bones become weak &amp; break easily.</a:t>
            </a:r>
            <a:endParaRPr lang="en-US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27" y="2057400"/>
            <a:ext cx="4038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OSTEOPOROSIS</a:t>
            </a:r>
            <a:endParaRPr lang="en-US" sz="4000" b="1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011032" y="4114800"/>
            <a:ext cx="3048000" cy="2253885"/>
          </a:xfrm>
          <a:prstGeom prst="rect">
            <a:avLst/>
          </a:prstGeom>
          <a:ln w="38100" cap="sq">
            <a:solidFill>
              <a:srgbClr val="FFC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7199" y="4414217"/>
            <a:ext cx="2189757" cy="1655049"/>
          </a:xfrm>
          <a:prstGeom prst="rect">
            <a:avLst/>
          </a:prstGeom>
          <a:ln w="38100" cap="sq">
            <a:solidFill>
              <a:srgbClr val="FFC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00800" y="4426732"/>
            <a:ext cx="1828800" cy="1630017"/>
          </a:xfrm>
          <a:prstGeom prst="rect">
            <a:avLst/>
          </a:prstGeom>
          <a:ln w="38100" cap="sq">
            <a:solidFill>
              <a:srgbClr val="FFC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D33B8-BE3B-475B-81D5-5969FD2F8EBE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545516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There are a total about how many Muscles in the Human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B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ody?</a:t>
            </a:r>
            <a:endParaRPr lang="en-US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33600" y="1524000"/>
            <a:ext cx="2514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200?</a:t>
            </a:r>
            <a:endParaRPr lang="en-US" sz="4000" b="1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088802" y="1524000"/>
            <a:ext cx="2057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i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…NOPE!</a:t>
            </a:r>
            <a:endParaRPr lang="en-US" sz="4000" b="1" i="1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12071" y="2239431"/>
            <a:ext cx="2438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300?</a:t>
            </a:r>
            <a:endParaRPr lang="en-US" sz="4400" b="1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33600" y="2248639"/>
            <a:ext cx="683234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i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…THAT’S NOT RIGHT EITHER.</a:t>
            </a:r>
            <a:endParaRPr lang="en-US" sz="4400" b="1" i="1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03664" y="3035432"/>
            <a:ext cx="64890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HOW DOES 400 SOUND?</a:t>
            </a:r>
            <a:endParaRPr lang="en-US" sz="4800" b="1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24000" y="3866429"/>
            <a:ext cx="6248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i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STILL A LITTLE SHORT.</a:t>
            </a:r>
            <a:endParaRPr lang="en-US" sz="4800" b="1" i="1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-56582" y="4648200"/>
            <a:ext cx="916965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“THERE IS ABOUT 600 MUSCLES IN THE BODY!!”</a:t>
            </a:r>
            <a:endParaRPr lang="en-US" sz="60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D33B8-BE3B-475B-81D5-5969FD2F8EBE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408997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991600" cy="17827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The bones in movable joints are held together by strong connective tissues called what?</a:t>
            </a:r>
            <a:endParaRPr lang="en-US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39291" y="4114800"/>
            <a:ext cx="2971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</a:rPr>
              <a:t>LIGAMENTS</a:t>
            </a:r>
            <a:endParaRPr lang="en-US" sz="4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5813" y="3203350"/>
            <a:ext cx="2504260" cy="2706986"/>
          </a:xfrm>
          <a:prstGeom prst="rect">
            <a:avLst/>
          </a:prstGeom>
          <a:ln w="38100" cap="sq">
            <a:solidFill>
              <a:srgbClr val="FFC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486400" y="3222486"/>
            <a:ext cx="3468442" cy="2587991"/>
          </a:xfrm>
          <a:prstGeom prst="rect">
            <a:avLst/>
          </a:prstGeom>
          <a:ln w="38100" cap="sq">
            <a:solidFill>
              <a:srgbClr val="FFC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D33B8-BE3B-475B-81D5-5969FD2F8EBE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351293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3672606"/>
            <a:ext cx="9220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Your body has three types of muscle tissue &amp; they are what?</a:t>
            </a:r>
            <a:endParaRPr lang="en-US" sz="4000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25652" y="5181600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1. SKELETAL MUSCLE, 2. SMOOTH MUSCLE, &amp; 3. CARDIAC MUSCLE</a:t>
            </a:r>
            <a:endParaRPr lang="en-US" sz="4000" b="1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21125" y="694998"/>
            <a:ext cx="9144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Muscles that are not under your conscious control are _______________ muscles &amp; muscles that are under your control are called ___________ muscles.  </a:t>
            </a:r>
            <a:endParaRPr lang="en-US" sz="4000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95455" y="1241599"/>
            <a:ext cx="3429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INVOLUNTARY</a:t>
            </a:r>
            <a:endParaRPr lang="en-US" sz="4000" b="1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14355" y="2500093"/>
            <a:ext cx="289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VOLUNTARY</a:t>
            </a:r>
            <a:endParaRPr lang="en-US" sz="4000" b="1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D33B8-BE3B-475B-81D5-5969FD2F8EBE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986499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What is a strong connective tissue that attaches muscle to bone?</a:t>
            </a:r>
            <a:endParaRPr lang="en-US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74749" y="1828800"/>
            <a:ext cx="289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TENDON</a:t>
            </a:r>
            <a:endParaRPr lang="en-US" sz="4000" b="1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24000" y="2895600"/>
            <a:ext cx="2590800" cy="3053890"/>
          </a:xfrm>
          <a:prstGeom prst="rect">
            <a:avLst/>
          </a:prstGeom>
          <a:ln w="38100" cap="sq">
            <a:solidFill>
              <a:srgbClr val="FFC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800600" y="3089045"/>
            <a:ext cx="3560582" cy="2667000"/>
          </a:xfrm>
          <a:prstGeom prst="rect">
            <a:avLst/>
          </a:prstGeom>
          <a:ln w="38100" cap="sq">
            <a:solidFill>
              <a:srgbClr val="FFC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D33B8-BE3B-475B-81D5-5969FD2F8EBE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795321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26971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What type of voluntary muscles are attached to the bones of your skeleton?  These muscles provide the force that moves your bones.</a:t>
            </a:r>
            <a:endParaRPr lang="en-US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780168" y="4078523"/>
            <a:ext cx="3581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SKELETAL MUSCLES</a:t>
            </a:r>
            <a:endParaRPr lang="en-US" sz="4000" b="1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200" y="3581400"/>
            <a:ext cx="3203504" cy="2317687"/>
          </a:xfrm>
          <a:prstGeom prst="rect">
            <a:avLst/>
          </a:prstGeom>
          <a:ln w="38100" cap="sq">
            <a:solidFill>
              <a:srgbClr val="FFC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943600" y="3063843"/>
            <a:ext cx="2879706" cy="3352800"/>
          </a:xfrm>
          <a:prstGeom prst="rect">
            <a:avLst/>
          </a:prstGeom>
          <a:ln w="38100" cap="sq">
            <a:solidFill>
              <a:srgbClr val="FFC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D33B8-BE3B-475B-81D5-5969FD2F8EBE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366902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991600" cy="26971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What type of involuntary muscles are inside many of the internal organs of the body, such as walls of the stomach &amp; blood vessels?</a:t>
            </a:r>
            <a:endParaRPr lang="en-US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89362" y="2979710"/>
            <a:ext cx="5410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SMOOTH MUSCLES</a:t>
            </a:r>
            <a:endParaRPr lang="en-US" sz="4000" b="1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04800" y="3780909"/>
            <a:ext cx="2658011" cy="2658011"/>
          </a:xfrm>
          <a:prstGeom prst="rect">
            <a:avLst/>
          </a:prstGeom>
          <a:ln w="38100" cap="sq">
            <a:solidFill>
              <a:srgbClr val="FFC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29200" y="3964710"/>
            <a:ext cx="3633664" cy="2290407"/>
          </a:xfrm>
          <a:prstGeom prst="rect">
            <a:avLst/>
          </a:prstGeom>
          <a:ln w="38100" cap="sq">
            <a:solidFill>
              <a:srgbClr val="FFC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D33B8-BE3B-475B-81D5-5969FD2F8EBE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746182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457200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The Skeletal System provides five major functions which are…</a:t>
            </a:r>
            <a:endParaRPr lang="en-US" sz="4000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2209800"/>
            <a:ext cx="90678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1. SHAPE &amp; SUPPORT</a:t>
            </a:r>
          </a:p>
          <a:p>
            <a:pPr algn="ctr"/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2. ENABLES YOU TO MOVE</a:t>
            </a:r>
            <a:br>
              <a:rPr lang="en-US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</a:br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3. PROTECTS YOUR INTERNAL ORGANS</a:t>
            </a:r>
            <a:br>
              <a:rPr lang="en-US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</a:br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4. PRODUCES BLOOD CELLS &amp;</a:t>
            </a:r>
            <a:br>
              <a:rPr lang="en-US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</a:br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5. STORES CERTAIN MATERIALS UNTIL YOUR BODY NEEDS THEM.</a:t>
            </a:r>
            <a:endParaRPr lang="en-US" sz="4000" b="1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D33B8-BE3B-475B-81D5-5969FD2F8EBE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360535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763000" cy="24685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What type of involuntary muscle, is similar to smooth muscles but never gets tired &amp; continuously has contractions?</a:t>
            </a:r>
            <a:endParaRPr lang="en-US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45121" y="3505200"/>
            <a:ext cx="3276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CARDIAC MUSCLES</a:t>
            </a:r>
            <a:endParaRPr lang="en-US" sz="4000" b="1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8600" y="3438116"/>
            <a:ext cx="2557731" cy="2557731"/>
          </a:xfrm>
          <a:prstGeom prst="rect">
            <a:avLst/>
          </a:prstGeom>
          <a:ln w="38100" cap="sq">
            <a:solidFill>
              <a:srgbClr val="FFC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791200" y="3438115"/>
            <a:ext cx="3123139" cy="2557731"/>
          </a:xfrm>
          <a:prstGeom prst="rect">
            <a:avLst/>
          </a:prstGeom>
          <a:ln w="38100" cap="sq">
            <a:solidFill>
              <a:srgbClr val="FFC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D33B8-BE3B-475B-81D5-5969FD2F8EBE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563229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991600" cy="4830762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Muscles can only ____________ when they receive messages from the nervous system, not extend.  While one muscle contracts, the other muscle in the pair returns to its original length or relaxes.</a:t>
            </a:r>
            <a:endParaRPr lang="en-US" sz="4000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74610" y="457200"/>
            <a:ext cx="4343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CONTRACT</a:t>
            </a:r>
            <a:endParaRPr lang="en-US" sz="4000" b="1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71800" y="4342646"/>
            <a:ext cx="3097530" cy="2057400"/>
          </a:xfrm>
          <a:prstGeom prst="rect">
            <a:avLst/>
          </a:prstGeom>
          <a:ln w="38100" cap="sq">
            <a:solidFill>
              <a:srgbClr val="FFC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D33B8-BE3B-475B-81D5-5969FD2F8EBE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88338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The 26 bones that make up the center of your back is called your what?</a:t>
            </a:r>
            <a:endParaRPr lang="en-US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102360" y="2052102"/>
            <a:ext cx="3124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VERTEBRATE (BACKBONE)</a:t>
            </a:r>
            <a:endParaRPr lang="en-US" sz="4000" b="1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04800" y="1752600"/>
            <a:ext cx="4038600" cy="4846320"/>
          </a:xfrm>
          <a:prstGeom prst="rect">
            <a:avLst/>
          </a:prstGeom>
          <a:ln w="38100" cap="sq">
            <a:solidFill>
              <a:srgbClr val="FFC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D33B8-BE3B-475B-81D5-5969FD2F8EBE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176274" y="3505200"/>
            <a:ext cx="2976372" cy="2362200"/>
          </a:xfrm>
          <a:prstGeom prst="rect">
            <a:avLst/>
          </a:prstGeom>
          <a:ln w="38100" cap="sq">
            <a:solidFill>
              <a:srgbClr val="FFC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4562501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23923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The word skeleton actually comes from a Greek word meaning “a dried body.”  Bones are made up of two main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minerals;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which are what?</a:t>
            </a:r>
            <a:endParaRPr lang="en-US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85565" y="3085224"/>
            <a:ext cx="3612615" cy="2705975"/>
          </a:xfrm>
          <a:prstGeom prst="rect">
            <a:avLst/>
          </a:prstGeom>
          <a:ln w="38100" cap="sq">
            <a:solidFill>
              <a:srgbClr val="FFC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14400" y="3048000"/>
            <a:ext cx="3291840" cy="2743200"/>
          </a:xfrm>
          <a:prstGeom prst="rect">
            <a:avLst/>
          </a:prstGeom>
          <a:ln w="38100" cap="sq">
            <a:solidFill>
              <a:srgbClr val="FFC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D33B8-BE3B-475B-81D5-5969FD2F8EBE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562820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  <a:reflection blurRad="6350" stA="60000" endA="900" endPos="58000" dir="5400000" sy="-100000" algn="bl" rotWithShape="0"/>
                </a:effectLst>
                <a:latin typeface="Book Antiqua" pitchFamily="18" charset="0"/>
              </a:rPr>
              <a:t>How Many </a:t>
            </a:r>
            <a:r>
              <a:rPr lang="en-US" b="1" dirty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  <a:reflection blurRad="6350" stA="60000" endA="900" endPos="58000" dir="5400000" sy="-100000" algn="bl" rotWithShape="0"/>
                </a:effectLst>
                <a:latin typeface="Book Antiqua" pitchFamily="18" charset="0"/>
              </a:rPr>
              <a:t>B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  <a:reflection blurRad="6350" stA="60000" endA="900" endPos="58000" dir="5400000" sy="-100000" algn="bl" rotWithShape="0"/>
                </a:effectLst>
                <a:latin typeface="Book Antiqua" pitchFamily="18" charset="0"/>
              </a:rPr>
              <a:t>ones Does the </a:t>
            </a:r>
            <a:br>
              <a:rPr lang="en-US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  <a:reflection blurRad="6350" stA="60000" endA="900" endPos="58000" dir="5400000" sy="-100000" algn="bl" rotWithShape="0"/>
                </a:effectLst>
                <a:latin typeface="Book Antiqua" pitchFamily="18" charset="0"/>
              </a:rPr>
            </a:br>
            <a:r>
              <a:rPr lang="en-US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  <a:reflection blurRad="6350" stA="60000" endA="900" endPos="58000" dir="5400000" sy="-100000" algn="bl" rotWithShape="0"/>
                </a:effectLst>
                <a:latin typeface="Book Antiqua" pitchFamily="18" charset="0"/>
              </a:rPr>
              <a:t>Human Body Have?</a:t>
            </a:r>
            <a:endParaRPr lang="en-US" b="1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  <a:reflection blurRad="6350" stA="60000" endA="900" endPos="58000" dir="5400000" sy="-100000" algn="bl" rotWithShape="0"/>
              </a:effectLst>
              <a:latin typeface="Book Antiqu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0" y="2286000"/>
            <a:ext cx="61341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Approximately 206 bones, however a new born has 275, as the human body grows the bones fuse together.</a:t>
            </a:r>
            <a:endParaRPr lang="en-US" sz="4000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04800" y="1905000"/>
            <a:ext cx="2582159" cy="4343400"/>
          </a:xfrm>
          <a:prstGeom prst="rect">
            <a:avLst/>
          </a:prstGeom>
          <a:ln w="38100" cap="sq">
            <a:solidFill>
              <a:srgbClr val="FFC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D33B8-BE3B-475B-81D5-5969FD2F8EBE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374113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Of all 206 bones in the human body which one is the biggest?</a:t>
            </a:r>
            <a:endParaRPr lang="en-US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16200000">
            <a:off x="3311179" y="2298700"/>
            <a:ext cx="2514600" cy="4470400"/>
          </a:xfrm>
          <a:prstGeom prst="rect">
            <a:avLst/>
          </a:prstGeom>
          <a:ln w="38100" cap="sq">
            <a:solidFill>
              <a:srgbClr val="FFC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TextBox 3"/>
          <p:cNvSpPr txBox="1"/>
          <p:nvPr/>
        </p:nvSpPr>
        <p:spPr>
          <a:xfrm>
            <a:off x="3318221" y="1905000"/>
            <a:ext cx="2514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</a:rPr>
              <a:t>FEMUR</a:t>
            </a:r>
            <a:endParaRPr lang="en-US" sz="4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D33B8-BE3B-475B-81D5-5969FD2F8EBE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640265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991600" cy="31543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Behind the eardrum is an area called the middle-ear it contains the three smallest bones in the human body – the __________, the __________ &amp; the __________.</a:t>
            </a:r>
            <a:endParaRPr lang="en-US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00400" y="3429000"/>
            <a:ext cx="3359320" cy="261747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057400" y="3429000"/>
            <a:ext cx="1524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ANVIL</a:t>
            </a:r>
            <a:endParaRPr lang="en-US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52600" y="44196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HAMMER</a:t>
            </a:r>
            <a:endParaRPr lang="en-US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91000" y="63246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STIRRUP</a:t>
            </a:r>
            <a:endParaRPr lang="en-US" b="1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3048000" y="3810000"/>
            <a:ext cx="990600" cy="1066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2286000" y="4876800"/>
            <a:ext cx="1524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7" idx="0"/>
          </p:cNvCxnSpPr>
          <p:nvPr/>
        </p:nvCxnSpPr>
        <p:spPr>
          <a:xfrm flipH="1" flipV="1">
            <a:off x="4572000" y="5105400"/>
            <a:ext cx="419100" cy="1219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8A1B-DF34-47DD-A2D0-95E3DDC388F2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447800" y="1981200"/>
            <a:ext cx="2133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</a:rPr>
              <a:t>ANVIL</a:t>
            </a:r>
            <a:endParaRPr lang="en-US" sz="4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984173" y="1989431"/>
            <a:ext cx="2286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</a:rPr>
              <a:t>HAMMER</a:t>
            </a:r>
            <a:endParaRPr lang="en-US" sz="4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193473" y="2689086"/>
            <a:ext cx="2514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</a:rPr>
              <a:t>STIRRUP</a:t>
            </a:r>
            <a:endParaRPr lang="en-US" sz="4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38200" y="2894748"/>
            <a:ext cx="1447800" cy="998379"/>
          </a:xfrm>
          <a:prstGeom prst="rect">
            <a:avLst/>
          </a:prstGeom>
          <a:ln w="38100" cap="sq">
            <a:solidFill>
              <a:schemeClr val="tx2">
                <a:lumMod val="50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1377" y="4876800"/>
            <a:ext cx="1439096" cy="1248114"/>
          </a:xfrm>
          <a:prstGeom prst="rect">
            <a:avLst/>
          </a:prstGeom>
          <a:ln w="38100" cap="sq">
            <a:solidFill>
              <a:schemeClr val="tx2">
                <a:lumMod val="50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34200" y="4802787"/>
            <a:ext cx="1422400" cy="1422400"/>
          </a:xfrm>
          <a:prstGeom prst="rect">
            <a:avLst/>
          </a:prstGeom>
          <a:ln w="38100" cap="sq">
            <a:solidFill>
              <a:schemeClr val="tx2">
                <a:lumMod val="50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41000134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685800"/>
            <a:ext cx="8686800" cy="36877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What bones protect the lungs &amp; inner organs?</a:t>
            </a:r>
            <a:b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</a:br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/>
            </a:r>
            <a:b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</a:br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/>
            </a:r>
            <a:b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</a:br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/>
            </a:r>
            <a:b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</a:br>
            <a:r>
              <a:rPr lang="en-US" dirty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/>
            </a:r>
            <a:br>
              <a:rPr lang="en-US" dirty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</a:br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What bone protects your brain?</a:t>
            </a:r>
            <a:endParaRPr lang="en-US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D33B8-BE3B-475B-81D5-5969FD2F8EBE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8600" y="1524000"/>
            <a:ext cx="3153658" cy="2362200"/>
          </a:xfrm>
          <a:prstGeom prst="rect">
            <a:avLst/>
          </a:prstGeom>
          <a:ln w="38100" cap="sq">
            <a:solidFill>
              <a:srgbClr val="FFC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181599" y="4800600"/>
            <a:ext cx="2830717" cy="1883713"/>
          </a:xfrm>
          <a:prstGeom prst="rect">
            <a:avLst/>
          </a:prstGeom>
          <a:ln w="38100" cap="sq">
            <a:solidFill>
              <a:srgbClr val="FFC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4114799" y="2438400"/>
            <a:ext cx="2133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RIBS</a:t>
            </a:r>
            <a:endParaRPr lang="en-US" sz="4000" b="1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38282" y="5257800"/>
            <a:ext cx="2819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YOUR SKULL</a:t>
            </a:r>
            <a:endParaRPr lang="en-US" sz="4000" b="1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752849" y="1887468"/>
            <a:ext cx="2857500" cy="18097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20233336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991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The spaces in bones that contain a soft connective tissue called what?</a:t>
            </a:r>
            <a:endParaRPr lang="en-US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94364" y="1843134"/>
            <a:ext cx="2971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MARROW</a:t>
            </a:r>
            <a:endParaRPr lang="en-US" sz="4000" b="1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" y="2895600"/>
            <a:ext cx="89916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There are two types of marrow: </a:t>
            </a:r>
          </a:p>
          <a:p>
            <a:pPr algn="ctr"/>
            <a:r>
              <a:rPr lang="en-US" sz="4000" b="1" dirty="0" smtClean="0">
                <a:solidFill>
                  <a:srgbClr val="FF00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Book Antiqua" pitchFamily="18" charset="0"/>
              </a:rPr>
              <a:t>Red</a:t>
            </a:r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 &amp; </a:t>
            </a:r>
            <a:r>
              <a:rPr lang="en-US" sz="4000" b="1" dirty="0" smtClean="0">
                <a:solidFill>
                  <a:srgbClr val="FFC000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Book Antiqua" pitchFamily="18" charset="0"/>
              </a:rPr>
              <a:t>Yellow</a:t>
            </a:r>
            <a:r>
              <a:rPr lang="en-US" sz="40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.  </a:t>
            </a:r>
          </a:p>
          <a:p>
            <a:pPr algn="ctr"/>
            <a:r>
              <a:rPr lang="en-US" sz="4000" b="1" dirty="0" smtClean="0">
                <a:solidFill>
                  <a:srgbClr val="FF00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Book Antiqua" pitchFamily="18" charset="0"/>
              </a:rPr>
              <a:t>Red Marrow </a:t>
            </a:r>
            <a:r>
              <a:rPr lang="en-US" sz="40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produces Red Blood </a:t>
            </a:r>
            <a:r>
              <a:rPr lang="en-US" sz="4000" dirty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C</a:t>
            </a:r>
            <a:r>
              <a:rPr lang="en-US" sz="40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ells &amp; </a:t>
            </a:r>
            <a:r>
              <a:rPr lang="en-US" sz="4000" b="1" dirty="0" smtClean="0">
                <a:solidFill>
                  <a:srgbClr val="FFC000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Book Antiqua" pitchFamily="18" charset="0"/>
              </a:rPr>
              <a:t>Yellow Marrow </a:t>
            </a:r>
            <a:r>
              <a:rPr lang="en-US" sz="40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stores fat, which serves as an energy reserve. </a:t>
            </a:r>
            <a:endParaRPr lang="en-US" sz="4000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D33B8-BE3B-475B-81D5-5969FD2F8EBE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038723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608</Words>
  <Application>Microsoft Office PowerPoint</Application>
  <PresentationFormat>On-screen Show (4:3)</PresentationFormat>
  <Paragraphs>82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 THE HUMAN BODY: The Skeletal &amp; Muscular Organ Systems</vt:lpstr>
      <vt:lpstr>Slide 2</vt:lpstr>
      <vt:lpstr>The 26 bones that make up the center of your back is called your what?</vt:lpstr>
      <vt:lpstr>The word skeleton actually comes from a Greek word meaning “a dried body.”  Bones are made up of two main minerals; which are what?</vt:lpstr>
      <vt:lpstr>How Many Bones Does the  Human Body Have?</vt:lpstr>
      <vt:lpstr>Of all 206 bones in the human body which one is the biggest?</vt:lpstr>
      <vt:lpstr>Behind the eardrum is an area called the middle-ear it contains the three smallest bones in the human body – the __________, the __________ &amp; the __________.</vt:lpstr>
      <vt:lpstr>What bones protect the lungs &amp; inner organs?     What bone protects your brain?</vt:lpstr>
      <vt:lpstr>The spaces in bones that contain a soft connective tissue called what?</vt:lpstr>
      <vt:lpstr>A connective tissue that is softer than bone, but flexible &amp; strong is called what? To feel it touch your nose &amp; ears.</vt:lpstr>
      <vt:lpstr>A place in the body where two bones come together &amp; enable movement is a what?</vt:lpstr>
      <vt:lpstr>Bones are organs that contain two types of tissue. _________________ is the hard outer layer of the bone. _______________ is the interior region of bone that contains many tiny holes.</vt:lpstr>
      <vt:lpstr>As people become older, their bones begin to lose some of the minerals they contain.  Mineral lose can lead to _______________, a condition in which the body’s bones become weak &amp; break easily.</vt:lpstr>
      <vt:lpstr>There are a total about how many Muscles in the Human Body?</vt:lpstr>
      <vt:lpstr>The bones in movable joints are held together by strong connective tissues called what?</vt:lpstr>
      <vt:lpstr>Slide 16</vt:lpstr>
      <vt:lpstr>What is a strong connective tissue that attaches muscle to bone?</vt:lpstr>
      <vt:lpstr>What type of voluntary muscles are attached to the bones of your skeleton?  These muscles provide the force that moves your bones.</vt:lpstr>
      <vt:lpstr>What type of involuntary muscles are inside many of the internal organs of the body, such as walls of the stomach &amp; blood vessels?</vt:lpstr>
      <vt:lpstr>What type of involuntary muscle, is similar to smooth muscles but never gets tired &amp; continuously has contractions?</vt:lpstr>
      <vt:lpstr>Muscles can only ____________ when they receive messages from the nervous system, not extend.  While one muscle contracts, the other muscle in the pair returns to its original length or relaxes.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THE HUMAN BODY: The Skeletal &amp; Muscular Organ Systems</dc:title>
  <dc:creator>pc_user</dc:creator>
  <cp:lastModifiedBy>pc_user</cp:lastModifiedBy>
  <cp:revision>1</cp:revision>
  <dcterms:created xsi:type="dcterms:W3CDTF">2018-03-18T23:15:43Z</dcterms:created>
  <dcterms:modified xsi:type="dcterms:W3CDTF">2018-03-18T23:21:13Z</dcterms:modified>
</cp:coreProperties>
</file>