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70" r:id="rId2"/>
    <p:sldId id="262" r:id="rId3"/>
    <p:sldId id="259" r:id="rId4"/>
    <p:sldId id="256" r:id="rId5"/>
    <p:sldId id="257" r:id="rId6"/>
    <p:sldId id="285" r:id="rId7"/>
    <p:sldId id="258" r:id="rId8"/>
    <p:sldId id="260" r:id="rId9"/>
    <p:sldId id="296" r:id="rId10"/>
    <p:sldId id="295" r:id="rId11"/>
    <p:sldId id="263" r:id="rId12"/>
    <p:sldId id="261" r:id="rId13"/>
    <p:sldId id="286" r:id="rId14"/>
    <p:sldId id="287" r:id="rId15"/>
    <p:sldId id="290" r:id="rId16"/>
    <p:sldId id="289" r:id="rId17"/>
    <p:sldId id="291" r:id="rId18"/>
    <p:sldId id="292" r:id="rId19"/>
    <p:sldId id="273" r:id="rId20"/>
    <p:sldId id="274" r:id="rId21"/>
    <p:sldId id="265" r:id="rId22"/>
    <p:sldId id="275" r:id="rId23"/>
    <p:sldId id="284" r:id="rId24"/>
    <p:sldId id="272" r:id="rId25"/>
    <p:sldId id="266" r:id="rId26"/>
    <p:sldId id="267" r:id="rId27"/>
    <p:sldId id="276" r:id="rId28"/>
    <p:sldId id="268" r:id="rId29"/>
    <p:sldId id="277" r:id="rId30"/>
    <p:sldId id="278" r:id="rId31"/>
    <p:sldId id="297" r:id="rId32"/>
    <p:sldId id="293" r:id="rId33"/>
    <p:sldId id="269" r:id="rId34"/>
    <p:sldId id="279" r:id="rId35"/>
    <p:sldId id="280" r:id="rId36"/>
    <p:sldId id="281" r:id="rId37"/>
    <p:sldId id="283" r:id="rId38"/>
    <p:sldId id="298" r:id="rId39"/>
    <p:sldId id="299" r:id="rId40"/>
    <p:sldId id="300" r:id="rId41"/>
    <p:sldId id="294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3171" autoAdjust="0"/>
  </p:normalViewPr>
  <p:slideViewPr>
    <p:cSldViewPr>
      <p:cViewPr>
        <p:scale>
          <a:sx n="89" d="100"/>
          <a:sy n="89" d="100"/>
        </p:scale>
        <p:origin x="-229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DEA2B-72DF-42A5-B457-0C7735ED5F50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C09F-429F-4E90-90D1-9363DDBEE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14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8BAA0-C21E-4AEF-875C-242F7317E8C1}" type="datetimeFigureOut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F255-E261-487F-8E47-937857F35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91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3D8F-4F65-43AC-8029-2690076A02B7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38048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4514-2A6A-4FBA-9D13-EE852C52379B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3221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6504-F2A9-4EAE-A125-B7E5E91EC674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19589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727E-6B93-4C6B-ADCF-6F9835B1DD6E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44451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5C5B-F9E5-444D-82E4-600419D35E43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79775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C6D6-2F5C-41C5-B44E-B067E492FE64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981363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B80C-4825-44A7-8DF9-B990A34AAE97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66711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139-BAF3-4564-9569-F864EC28F3EE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61268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53AA-F66F-465D-A389-EEE70C128968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83493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6F08-1ADA-41BC-AC97-F4D64E032EAF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47624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1AC-F178-4D4A-A519-AB6D4FCB676C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373993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593B-0315-46FC-8FF4-CF907DC42248}" type="datetime1">
              <a:rPr lang="en-US" smtClean="0"/>
              <a:pPr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07E4-1251-4BD5-885C-6FA79DA39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994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470025"/>
          </a:xfrm>
        </p:spPr>
        <p:txBody>
          <a:bodyPr>
            <a:noAutofit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Chapter 32: The Global Sneaker-From Asia to Everywhere</a:t>
            </a:r>
            <a:endParaRPr lang="en-US" sz="65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original-air-jordan-1-black-white-red-shoes-z24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733800"/>
            <a:ext cx="3886200" cy="29146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67000" y="3962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ORIGINAL AIR JORDAN I (1985)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$65.00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NOW WORTH AS MUCH AS $2,000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324600" y="3429000"/>
            <a:ext cx="2362200" cy="1524000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81800" y="35814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WHY ARE SNEAKERS SO EXPENSIVE?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176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32.2 The Geographic Setting page 456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jonest\Desktop\GA_LT_SE32-G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521200" cy="31877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295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region of the world, including countries like China, South Korea &amp; Japan that have dominated in manufacturing &amp; trade is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ASIA!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19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flow of goods and services across national borders with few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Government is called what?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	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3810000"/>
            <a:ext cx="1243551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22889"/>
            <a:ext cx="43877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Trade is not actually free. 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Countries impose taxes or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________ on goods imported.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Remember export vs. import?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867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TARIFFS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886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FREETRADE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8699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Create an illustrated dictionary for this chapter.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Do the Geoterms on p. 457 &amp; add the terms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tariffs, distribution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,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consumption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&amp;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region.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endParaRPr lang="en-US" sz="2800" b="1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Fold a sheet of loose leaf so that you have 4 squares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each box write the term and create an illustration or symbol for the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Write the definition of each term in your own words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Write a sentence that includes the term and the word “Asia” for the geoterms only.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4621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55" y="329049"/>
            <a:ext cx="8023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What’s the Difference? (page 456)</a:t>
            </a:r>
            <a:endParaRPr lang="en-US" sz="40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066800"/>
            <a:ext cx="3352800" cy="27540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242472"/>
            <a:ext cx="487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Partner with someone  that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has the  same color top as  you.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Partner read Section 2 &amp; complete Section 32.2 of the interactive notes packet.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3998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Share the story behind 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Converse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196bfa0edc06e1a9728939b0c7802729.jpg"/>
          <p:cNvPicPr>
            <a:picLocks noChangeAspect="1"/>
          </p:cNvPicPr>
          <p:nvPr/>
        </p:nvPicPr>
        <p:blipFill>
          <a:blip r:embed="rId3" cstate="print"/>
          <a:srcRect l="6400" t="6612" r="13600" b="5234"/>
          <a:stretch>
            <a:fillRect/>
          </a:stretch>
        </p:blipFill>
        <p:spPr>
          <a:xfrm>
            <a:off x="5029200" y="4038600"/>
            <a:ext cx="3429000" cy="256032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958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7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Converse Rubber Shoe Company &amp; Chuck Taylor agreed to the first sneaker contract on June 14</a:t>
            </a:r>
            <a:r>
              <a:rPr lang="en-US" sz="3600" baseline="30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, 1923. Taylor’s signature still remains on that iconic sneaker design 90 years later! The original shoe only cost $1.00.  Since then, countless athletes, musicians &amp; movie stars have worn “All-Stars.” It is estimated that 60% of all Americans will own at least one pair of “Chucks” in their lifetime.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584746d9d35d4864978073.jpg"/>
          <p:cNvPicPr>
            <a:picLocks noChangeAspect="1"/>
          </p:cNvPicPr>
          <p:nvPr/>
        </p:nvPicPr>
        <p:blipFill>
          <a:blip r:embed="rId2" cstate="print"/>
          <a:srcRect t="16129" b="12903"/>
          <a:stretch>
            <a:fillRect/>
          </a:stretch>
        </p:blipFill>
        <p:spPr>
          <a:xfrm>
            <a:off x="3429000" y="4953000"/>
            <a:ext cx="2887133" cy="1676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05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After some convincing from Nike CEO ,Phil Knight, Michael Jordan opted to sign with Nike instead of Adidas. In 1985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Jordan I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was released in red &amp; black to match the Chicago Bulls uniform. The color scheme was banned by NBA Commissioner, David Stern, for failing to meet league uniform rules..</a:t>
            </a:r>
            <a:endParaRPr lang="en-US" sz="3600" dirty="0">
              <a:solidFill>
                <a:schemeClr val="bg1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ir-jordan-wings-logo-bl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495800"/>
            <a:ext cx="2561119" cy="1828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eP7vr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95800"/>
            <a:ext cx="2923953" cy="1676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5105400"/>
            <a:ext cx="1905000" cy="14287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0593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However, Jordan continued to wear the shoes during games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&amp; was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consequently fined each time for doing so. Nike paid the fines for MJ, nicknamed the shoes “Banned” even crafted an endorsement strategy around the shoe banning. 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Jordan I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went on to sell over $130 million that season &amp; MJ went on to become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greatest 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basketball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player ever &amp; the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“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Jumpman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”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logo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is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known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around 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Book Antiqua" pitchFamily="18" charset="0"/>
              </a:rPr>
              <a:t>the globe.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michael-jordan-signed-air-jordan-1-1985-mint-condition-2_qbbt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648200"/>
            <a:ext cx="2461241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Jumpman-Logo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5029200"/>
            <a:ext cx="1600200" cy="14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915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0" y="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How did Michael Jordan &amp; Nike changed the sneaker industry?</a:t>
            </a: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51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Recently, University of Michigan became the first college football program ever to be outfitted by Nike's Jordan Brand subsidiary, exchanging the swoosh        for the "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Jumpman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" logo in 2015. Michigan signed a record contract with Nike for a whopping 15-year deal worth $169 million -- the largest apparel deal for a college program ever!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nike-swoosh-vec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4384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48400" y="3048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In 2018, do you think Nike overpaid Michigan &amp; was it worth it?</a:t>
            </a:r>
            <a:endParaRPr lang="en-US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Globalization affects every country in the world, but what region is most involved?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4384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ASIA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____________ is an area defined by one or more natural or cultural characteristics that set it apart from other areas.</a:t>
            </a:r>
          </a:p>
          <a:p>
            <a:pPr algn="ctr"/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3657600"/>
            <a:ext cx="1863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REGION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BELLWORK: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How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many pairs of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“sneakers”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do you own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?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What’s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most you ever paid for a pair of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“sneakers”?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other necessary item could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you have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purchased instead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?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Do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you purchase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“sneakers”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because you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NEED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them or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WANT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them? Why do you buy certain name brands?</a:t>
            </a:r>
          </a:p>
          <a:p>
            <a:endParaRPr lang="en-US" sz="2800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4. Describe the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“sneaker”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obsession in one word.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Watch the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SNEAKERHEADS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video &amp; discuss.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5. How have America’s views about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“sneakers”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changed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?</a:t>
            </a:r>
            <a:endParaRPr lang="en-US" sz="2800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8227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5427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flow of goods &amp; services across national borders, with little or no government?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362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FREE TRADE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tax on goods that cross country borders is called a what?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105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TARIFF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839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1947, the United States &amp; 22 other countries signed the General Agreement on Tariffs &amp; Trade (GATT) . 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They agreed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to reduce tariffs &amp; other trade barriers.</a:t>
            </a:r>
          </a:p>
          <a:p>
            <a:endParaRPr lang="en-US" sz="2800" u="sng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led to the World Trade Organization (WTO) which also works to reduce trade barriers. By 2008 WTO had  153 member countries.</a:t>
            </a:r>
          </a:p>
          <a:p>
            <a:endParaRPr lang="en-US" sz="2800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Today we have North American Free Trade Agreement (NAFTA).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Watch NAFTA explained.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9004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2667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President Donald Trump recently announced a proposed 25% tariff on steel &amp; a 10% tariff.  </a:t>
            </a: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does this mean?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About one-third of the 100 million tons of steel used each year by American business is imported, while imports account for more than 90% of the 5.5 million tons of aluminum used by U.S. companies.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wire-1624002-1509347308-797_636x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2438400" cy="146457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rump-plans-to-impose-tariffs-up-to-81-percent-on-Chinese-alumin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86000"/>
            <a:ext cx="2121027" cy="1447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1" y="-20370"/>
            <a:ext cx="9067800" cy="6126162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Total value of all the goods &amp; services produced in a country in a year is called what?</a:t>
            </a:r>
            <a:br>
              <a:rPr lang="en-US" sz="3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product or resource sold to another country is called a what?</a:t>
            </a:r>
            <a:br>
              <a:rPr lang="en-US" sz="3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8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8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sz="38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product or resource that comes into a country is called what?</a:t>
            </a:r>
            <a:endParaRPr lang="en-US" sz="3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53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2">
                    <a:lumMod val="50000"/>
                  </a:schemeClr>
                </a:solidFill>
              </a:rPr>
              <a:t>GROSS DOMESTIC PRODUCT (GDP)</a:t>
            </a:r>
            <a:endParaRPr lang="en-US" sz="3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038600"/>
            <a:ext cx="426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2">
                    <a:lumMod val="50000"/>
                  </a:schemeClr>
                </a:solidFill>
              </a:rPr>
              <a:t>EXPORT</a:t>
            </a:r>
            <a:endParaRPr lang="en-US" sz="3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943600"/>
            <a:ext cx="297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2">
                    <a:lumMod val="50000"/>
                  </a:schemeClr>
                </a:solidFill>
              </a:rPr>
              <a:t>IMPORT</a:t>
            </a:r>
            <a:endParaRPr lang="en-US" sz="3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17054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544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was signed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1992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promotes trade with Canada, United States &amp;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Mexico.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NORTH AMERICAN FREE TRADE AGREEMENT (NAFTA)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bill_cli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733800"/>
            <a:ext cx="1905000" cy="248075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AFTA-1024x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733800"/>
            <a:ext cx="5641571" cy="242411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714139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9067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Firms that operate in more than one country are 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alled  </a:t>
            </a:r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multinational corporations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    	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Look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at the map on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page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457. 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			Discuss the questions below with 			your table partners.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Where is LG’s headquarters?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How many countries have LG facilities? List them.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Do you own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any LG products?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How would your rate them?</a:t>
            </a:r>
          </a:p>
        </p:txBody>
      </p:sp>
      <p:pic>
        <p:nvPicPr>
          <p:cNvPr id="2050" name="Picture 2" descr="C:\Users\jonest\AppData\Local\Microsoft\Windows\Temporary Internet Files\Content.IE5\WVLRU37E\Kagan-Coop-Learnin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1082"/>
            <a:ext cx="2438400" cy="24061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Lg_logo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581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3467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143000"/>
            <a:ext cx="7543800" cy="5257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765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LG is an example of a Multinational Corporation</a:t>
            </a:r>
            <a:endParaRPr lang="en-US" sz="30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8574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large company that has operations in more than one country is called what?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MULTINATIONAL CORPORATION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Nike, Inc., Apple, Google, Nintendo, Sony, Ford Motor Company, LG, Samsung, Uber &amp; PepsiCo., are all examples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.  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95148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Globalization has brought growth to many developing 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ountries.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Trade between the United States &amp; China is a good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Example of </a:t>
            </a: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economic interdependence</a:t>
            </a:r>
          </a:p>
          <a:p>
            <a:endParaRPr lang="en-US" sz="2800" b="1" u="sng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endParaRPr lang="en-US" sz="2800" b="1" u="sng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endParaRPr lang="en-US" sz="2800" b="1" u="sng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Sneakers such as the Converse “Chuck All-Stars” were 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once made in the U.S.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Now they are a part of a global process of design, raw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materials, manufacturing and distribution called</a:t>
            </a:r>
          </a:p>
          <a:p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distribution</a:t>
            </a:r>
          </a:p>
        </p:txBody>
      </p:sp>
      <p:pic>
        <p:nvPicPr>
          <p:cNvPr id="3074" name="Picture 2" descr="C:\Users\jonest\AppData\Local\Microsoft\Windows\Temporary Internet Files\Content.IE5\WVLRU37E\sho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485015"/>
            <a:ext cx="1828801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9022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316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condition in which countries have strong economic ties &amp; depend on each other for resources, technology, trade &amp; investment is what?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0480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ECONOMIC 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INTERDEPENCE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792"/>
            <a:ext cx="8432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u="sng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32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Essential Question: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globalization &amp; how does it affect people &amp; places?</a:t>
            </a:r>
            <a:endParaRPr lang="en-US" sz="32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533400"/>
            <a:ext cx="5638800" cy="35761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4122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3352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way people or things are spread out over an area or a space; also the way resources, power, or goods are divided among people &amp; groups is referred to as what?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3962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DISTRIBUTION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using up of goods &amp; services; also the purchase and use of goods &amp; services by consumers is what?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26670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CONSUMPTION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32.3 Designing a Global Sneaker page 458</a:t>
            </a:r>
          </a:p>
          <a:p>
            <a:endParaRPr lang="en-US" sz="2800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What are the many names for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sneakers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?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How &amp; when did they become known as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sneakers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?</a:t>
            </a:r>
          </a:p>
          <a:p>
            <a:endParaRPr lang="en-US" sz="2800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Read section 3 for yourself &amp; complete the Interactive notes 32.3.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Watch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Making Adidas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video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Whole Class: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Each student reads a sentence of 32.4 until done complete the interactive notes.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3352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 descr="nike-map 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65030"/>
            <a:ext cx="8610600" cy="3974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Where are Sneakers Manufactured?</a:t>
            </a:r>
            <a:endParaRPr lang="en-US" sz="40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shoe-prints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590800"/>
            <a:ext cx="2519108" cy="20488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system that lets competition among business determine the price of products is called what?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7018" y="22098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FREE ENTERPRISE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06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system in which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usinesses, industries &amp; resources are privately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wned is called what?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486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CAPITALISM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574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" y="990600"/>
            <a:ext cx="9144000" cy="3763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Supply &amp; Demand: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</a:b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most basic free enterprise principle, in which companies set prices that allow them to keep demand of the consumers high, while making the highest possible profit.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03124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 investment by a person or company based in another country is called what?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FOREIGN 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INVESTMENT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29355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Book Antiqua" pitchFamily="18" charset="0"/>
                        </a:rPr>
                        <a:t>The Case for Globalization</a:t>
                      </a:r>
                      <a:endParaRPr lang="en-US" sz="2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Book Antiqua" pitchFamily="18" charset="0"/>
                        </a:rPr>
                        <a:t>The Case Against Globalization</a:t>
                      </a:r>
                      <a:endParaRPr lang="en-US" sz="26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92864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>
                          <a:latin typeface="Book Antiqua" pitchFamily="18" charset="0"/>
                        </a:rPr>
                        <a:t>Create new jobs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>
                          <a:latin typeface="Book Antiqua" pitchFamily="18" charset="0"/>
                        </a:rPr>
                        <a:t>Standard of living improves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>
                          <a:latin typeface="Book Antiqua" pitchFamily="18" charset="0"/>
                        </a:rPr>
                        <a:t>Companies that move production offshore can keep their costs low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>
                          <a:latin typeface="Book Antiqua" pitchFamily="18" charset="0"/>
                        </a:rPr>
                        <a:t>Countries that trade within one another improve their relationships &amp; trust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>
                          <a:latin typeface="Book Antiqua" pitchFamily="18" charset="0"/>
                        </a:rPr>
                        <a:t>Allows us to share ideas, technology, music &amp; art</a:t>
                      </a:r>
                      <a:endParaRPr lang="en-US" sz="26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dirty="0" smtClean="0">
                          <a:latin typeface="Book Antiqua" pitchFamily="18" charset="0"/>
                        </a:rPr>
                        <a:t>Some countries lack laws to protect the environment</a:t>
                      </a:r>
                      <a:r>
                        <a:rPr lang="en-US" sz="2600" baseline="0" dirty="0" smtClean="0">
                          <a:latin typeface="Book Antiqua" pitchFamily="18" charset="0"/>
                        </a:rPr>
                        <a:t> such as dumping toxic wastes &amp; releasing deadly fumes in the air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>
                          <a:latin typeface="Book Antiqua" pitchFamily="18" charset="0"/>
                        </a:rPr>
                        <a:t>Poor countries lack worker protection laws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>
                          <a:latin typeface="Book Antiqua" pitchFamily="18" charset="0"/>
                        </a:rPr>
                        <a:t>Low wages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>
                          <a:latin typeface="Book Antiqua" pitchFamily="18" charset="0"/>
                        </a:rPr>
                        <a:t>Child labor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>
                          <a:latin typeface="Book Antiqua" pitchFamily="18" charset="0"/>
                        </a:rPr>
                        <a:t>Working conditions in “sweatshops” are often unsafe, abusive &amp; unhealthy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600" baseline="0" dirty="0" smtClean="0">
                          <a:latin typeface="Book Antiqua" pitchFamily="18" charset="0"/>
                        </a:rPr>
                        <a:t>Many Americans have lost their jobs</a:t>
                      </a:r>
                      <a:endParaRPr lang="en-US" sz="2600" dirty="0" smtClean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Which developed country has attracted the most investment money since 2007?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 descr="China-out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5715000" cy="459105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3810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CHINA</a:t>
            </a:r>
            <a:endParaRPr lang="en-US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Globalization?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9812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Discuss with your elbow partner the meaning of globalization. Be prepared to share your </a:t>
            </a:r>
            <a:r>
              <a:rPr lang="en-US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definition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762000"/>
            <a:ext cx="6553200" cy="356785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4532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Which parts of the world attracted the least investment of money since 2007?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 descr="africa-sh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762500" cy="44958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0" y="2895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AFRICA</a:t>
            </a:r>
            <a:endParaRPr lang="en-US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800" y="152400"/>
            <a:ext cx="350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Golden State Warriors Stephen Curry got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Book Antiqua" pitchFamily="18" charset="0"/>
              </a:rPr>
              <a:t>$4 million a year from Under Armor for his endorsement which is almost twice the amount Nike offered him in 2015.</a:t>
            </a:r>
            <a:endParaRPr lang="en-US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3" descr="under-armour-colo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7200"/>
            <a:ext cx="3361932" cy="19053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Globalization: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development of a global, or worldwide, society. In a global society, people, money, information &amp; goods flow fairly freely across national borders.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69673"/>
            <a:ext cx="7291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 this chapter you will look at one common manufactured </a:t>
            </a: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roduct that has become globalized….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4953000"/>
            <a:ext cx="2567201" cy="168608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819400"/>
            <a:ext cx="5346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Watch the Globalization Video</a:t>
            </a:r>
            <a:r>
              <a:rPr lang="en-US" b="1" u="sng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:</a:t>
            </a:r>
            <a:endParaRPr lang="en-US" b="1" u="sng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" name="Picture 5" descr="black_jordan_logo - Copy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86000"/>
            <a:ext cx="2057400" cy="20574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THE SNEAKER!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4075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globalization &amp; how does it affect people &amp; places?</a:t>
            </a:r>
            <a:endParaRPr lang="en-US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Americans buy goods from all over the world because of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globalization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; this is the development of a global, or worldwide, society in which people, money, information &amp; goods flow fairly across national borders.</a:t>
            </a:r>
          </a:p>
          <a:p>
            <a:pPr algn="ctr"/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Can you think of any products that have global appeal?</a:t>
            </a:r>
            <a:endParaRPr lang="en-US" sz="40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Partner Read 32.1 Introduction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Page 455.</a:t>
            </a:r>
          </a:p>
          <a:p>
            <a:endParaRPr lang="en-US" sz="3200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How has manufacturing &amp; the location changed over time?</a:t>
            </a:r>
          </a:p>
          <a:p>
            <a:pPr marL="457200" indent="-457200"/>
            <a:endParaRPr lang="en-US" sz="2400" b="1" i="1" dirty="0" smtClean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What does this say about our world?</a:t>
            </a:r>
            <a:endParaRPr lang="en-US" sz="2400" b="1" i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228600"/>
            <a:ext cx="2438400" cy="2667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3528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Working with your reading partner, create a T-Chart. List their brand/type of shoe &amp; where it was made.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Example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: Nike sneakers – China, Timberland Boots – Dominican Republic, etc.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Go around the room &amp; record the information 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From other pairs onto your chart. 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You have 7 minutes.</a:t>
            </a:r>
            <a:endParaRPr lang="en-US" sz="24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47" r="11882" b="8706"/>
          <a:stretch/>
        </p:blipFill>
        <p:spPr>
          <a:xfrm>
            <a:off x="6781800" y="4724400"/>
            <a:ext cx="1600200" cy="186114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3289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01" y="457200"/>
            <a:ext cx="780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TIME’S UP!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How many products are from the U.S.?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How many are from Asia or other countries?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3. How might this affect people &amp; places?</a:t>
            </a:r>
          </a:p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4. Share your thoughts and/or questions.</a:t>
            </a:r>
            <a:endParaRPr lang="en-US" sz="2400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743200"/>
            <a:ext cx="8305800" cy="3505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82069" y="6031468"/>
            <a:ext cx="660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you notice? Does it support your  T-Chart?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9646143_orig.jpg"/>
          <p:cNvPicPr>
            <a:picLocks noChangeAspect="1"/>
          </p:cNvPicPr>
          <p:nvPr/>
        </p:nvPicPr>
        <p:blipFill>
          <a:blip r:embed="rId3" cstate="print"/>
          <a:srcRect t="28667"/>
          <a:stretch>
            <a:fillRect/>
          </a:stretch>
        </p:blipFill>
        <p:spPr>
          <a:xfrm>
            <a:off x="6858000" y="152400"/>
            <a:ext cx="2019300" cy="144043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176036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Can you name this iconic sneaker logos?</a:t>
            </a:r>
            <a:endParaRPr lang="en-US" sz="3600" b="1" dirty="0">
              <a:solidFill>
                <a:schemeClr val="bg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07E4-1251-4BD5-885C-6FA79DA394C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didas-logo-history1.png"/>
          <p:cNvPicPr>
            <a:picLocks noChangeAspect="1"/>
          </p:cNvPicPr>
          <p:nvPr/>
        </p:nvPicPr>
        <p:blipFill>
          <a:blip r:embed="rId2" cstate="print"/>
          <a:srcRect l="56439" b="53635"/>
          <a:stretch>
            <a:fillRect/>
          </a:stretch>
        </p:blipFill>
        <p:spPr>
          <a:xfrm>
            <a:off x="6324600" y="1066800"/>
            <a:ext cx="1815708" cy="1369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onverse-logo-Star.png"/>
          <p:cNvPicPr>
            <a:picLocks noChangeAspect="1"/>
          </p:cNvPicPr>
          <p:nvPr/>
        </p:nvPicPr>
        <p:blipFill>
          <a:blip r:embed="rId3" cstate="print"/>
          <a:srcRect l="28333" t="19907" r="28333" b="19908"/>
          <a:stretch>
            <a:fillRect/>
          </a:stretch>
        </p:blipFill>
        <p:spPr>
          <a:xfrm>
            <a:off x="3200400" y="1295400"/>
            <a:ext cx="2438400" cy="2438400"/>
          </a:xfrm>
          <a:prstGeom prst="rect">
            <a:avLst/>
          </a:prstGeom>
        </p:spPr>
      </p:pic>
      <p:pic>
        <p:nvPicPr>
          <p:cNvPr id="6" name="Picture 5" descr="nike logo.jpg"/>
          <p:cNvPicPr>
            <a:picLocks noChangeAspect="1"/>
          </p:cNvPicPr>
          <p:nvPr/>
        </p:nvPicPr>
        <p:blipFill>
          <a:blip r:embed="rId4" cstate="print"/>
          <a:srcRect l="15000" t="30166" r="16667" b="30165"/>
          <a:stretch>
            <a:fillRect/>
          </a:stretch>
        </p:blipFill>
        <p:spPr>
          <a:xfrm>
            <a:off x="228600" y="5105400"/>
            <a:ext cx="2895600" cy="120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uma.jpg"/>
          <p:cNvPicPr>
            <a:picLocks noChangeAspect="1"/>
          </p:cNvPicPr>
          <p:nvPr/>
        </p:nvPicPr>
        <p:blipFill>
          <a:blip r:embed="rId5" cstate="print"/>
          <a:srcRect l="15833" t="7483" r="13333" b="8734"/>
          <a:stretch>
            <a:fillRect/>
          </a:stretch>
        </p:blipFill>
        <p:spPr>
          <a:xfrm>
            <a:off x="6400800" y="4648200"/>
            <a:ext cx="1981200" cy="1561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under-armour-color-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219200"/>
            <a:ext cx="2057400" cy="1166020"/>
          </a:xfrm>
          <a:prstGeom prst="rect">
            <a:avLst/>
          </a:prstGeom>
        </p:spPr>
      </p:pic>
      <p:pic>
        <p:nvPicPr>
          <p:cNvPr id="9" name="Picture 8" descr="new-balance-n-logo-0.jpg"/>
          <p:cNvPicPr>
            <a:picLocks noChangeAspect="1"/>
          </p:cNvPicPr>
          <p:nvPr/>
        </p:nvPicPr>
        <p:blipFill>
          <a:blip r:embed="rId7" cstate="print"/>
          <a:srcRect l="24167" t="17500" r="26666" b="37500"/>
          <a:stretch>
            <a:fillRect/>
          </a:stretch>
        </p:blipFill>
        <p:spPr>
          <a:xfrm>
            <a:off x="6172200" y="2743200"/>
            <a:ext cx="2286000" cy="1394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sics_0_103193.jpg"/>
          <p:cNvPicPr>
            <a:picLocks noChangeAspect="1"/>
          </p:cNvPicPr>
          <p:nvPr/>
        </p:nvPicPr>
        <p:blipFill>
          <a:blip r:embed="rId8" cstate="print"/>
          <a:srcRect l="16667" r="12500" b="38889"/>
          <a:stretch>
            <a:fillRect/>
          </a:stretch>
        </p:blipFill>
        <p:spPr>
          <a:xfrm>
            <a:off x="609600" y="2743200"/>
            <a:ext cx="1752600" cy="189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full.png"/>
          <p:cNvPicPr>
            <a:picLocks noChangeAspect="1"/>
          </p:cNvPicPr>
          <p:nvPr/>
        </p:nvPicPr>
        <p:blipFill>
          <a:blip r:embed="rId9" cstate="print"/>
          <a:srcRect l="15982" t="13774" r="20674" b="10755"/>
          <a:stretch>
            <a:fillRect/>
          </a:stretch>
        </p:blipFill>
        <p:spPr>
          <a:xfrm>
            <a:off x="3505200" y="4419599"/>
            <a:ext cx="1905000" cy="176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1585</Words>
  <Application>Microsoft Office PowerPoint</Application>
  <PresentationFormat>On-screen Show (4:3)</PresentationFormat>
  <Paragraphs>236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Chapter 32: The Global Sneaker-From Asia to Everywhere</vt:lpstr>
      <vt:lpstr>Slide 2</vt:lpstr>
      <vt:lpstr>Slide 3</vt:lpstr>
      <vt:lpstr>What is Globalization? </vt:lpstr>
      <vt:lpstr>Slide 5</vt:lpstr>
      <vt:lpstr>What is globalization &amp; how does it affect people &amp; places?</vt:lpstr>
      <vt:lpstr>Slide 7</vt:lpstr>
      <vt:lpstr>Slide 8</vt:lpstr>
      <vt:lpstr>Can you name this iconic sneaker logos?</vt:lpstr>
      <vt:lpstr>Slide 10</vt:lpstr>
      <vt:lpstr>Slide 11</vt:lpstr>
      <vt:lpstr>Slide 12</vt:lpstr>
      <vt:lpstr>Converse Rubber Shoe Company &amp; Chuck Taylor agreed to the first sneaker contract on June 14th, 1923. Taylor’s signature still remains on that iconic sneaker design 90 years later! The original shoe only cost $1.00.  Since then, countless athletes, musicians &amp; movie stars have worn “All-Stars.” It is estimated that 60% of all Americans will own at least one pair of “Chucks” in their lifetime.</vt:lpstr>
      <vt:lpstr>After some convincing from Nike CEO ,Phil Knight, Michael Jordan opted to sign with Nike instead of Adidas. In 1985 the Jordan I was released in red &amp; black to match the Chicago Bulls uniform. The color scheme was banned by NBA Commissioner, David Stern, for failing to meet league uniform rules..</vt:lpstr>
      <vt:lpstr>However, Jordan continued to wear the shoes during games &amp; was consequently fined each time for doing so. Nike paid the fines for MJ, nicknamed the shoes “Banned” even crafted an endorsement strategy around the shoe banning. The Jordan I went on to sell over $130 million that season &amp; MJ went on to become the greatest   basketball player ever &amp; the  “Jumpman” logo  is known around  the globe.</vt:lpstr>
      <vt:lpstr>Slide 16</vt:lpstr>
      <vt:lpstr>Recently, University of Michigan became the first college football program ever to be outfitted by Nike's Jordan Brand subsidiary, exchanging the swoosh        for the "Jumpman" logo in 2015. Michigan signed a record contract with Nike for a whopping 15-year deal worth $169 million -- the largest apparel deal for a college program ever!</vt:lpstr>
      <vt:lpstr>Slide 18</vt:lpstr>
      <vt:lpstr>Globalization affects every country in the world, but what region is most involved?</vt:lpstr>
      <vt:lpstr>What is the flow of goods &amp; services across national borders, with little or no government?</vt:lpstr>
      <vt:lpstr>Slide 21</vt:lpstr>
      <vt:lpstr>President Donald Trump recently announced a proposed 25% tariff on steel &amp; a 10% tariff.  What does this mean?</vt:lpstr>
      <vt:lpstr>Total value of all the goods &amp; services produced in a country in a year is called what?   A product or resource sold to another country is called a what?   A product or resource that comes into a country is called what?</vt:lpstr>
      <vt:lpstr>This was signed in 1992 promotes trade with Canada, United States &amp; Mexico. </vt:lpstr>
      <vt:lpstr>Slide 25</vt:lpstr>
      <vt:lpstr>Slide 26</vt:lpstr>
      <vt:lpstr>A large company that has operations in more than one country is called what?</vt:lpstr>
      <vt:lpstr>Slide 28</vt:lpstr>
      <vt:lpstr>A condition in which countries have strong economic ties &amp; depend on each other for resources, technology, trade &amp; investment is what?</vt:lpstr>
      <vt:lpstr>The way people or things are spread out over an area or a space; also the way resources, power, or goods are divided among people &amp; groups is referred to as what?</vt:lpstr>
      <vt:lpstr>The using up of goods &amp; services; also the purchase and use of goods &amp; services by consumers is what?</vt:lpstr>
      <vt:lpstr>Slide 32</vt:lpstr>
      <vt:lpstr>Slide 33</vt:lpstr>
      <vt:lpstr>Slide 34</vt:lpstr>
      <vt:lpstr> </vt:lpstr>
      <vt:lpstr>Supply &amp; Demand: The most basic free enterprise principle, in which companies set prices that allow them to keep demand of the consumers high, while making the highest possible profit.</vt:lpstr>
      <vt:lpstr>An investment by a person or company based in another country is called what?</vt:lpstr>
      <vt:lpstr>Slide 38</vt:lpstr>
      <vt:lpstr>Which developed country has attracted the most investment money since 2007?</vt:lpstr>
      <vt:lpstr>Which parts of the world attracted the least investment of money since 2007?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pc_user</cp:lastModifiedBy>
  <cp:revision>69</cp:revision>
  <dcterms:created xsi:type="dcterms:W3CDTF">2018-03-06T10:48:25Z</dcterms:created>
  <dcterms:modified xsi:type="dcterms:W3CDTF">2018-03-22T00:22:57Z</dcterms:modified>
</cp:coreProperties>
</file>