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86" r:id="rId4"/>
    <p:sldId id="258" r:id="rId5"/>
    <p:sldId id="284" r:id="rId6"/>
    <p:sldId id="259" r:id="rId7"/>
    <p:sldId id="270" r:id="rId8"/>
    <p:sldId id="260" r:id="rId9"/>
    <p:sldId id="261" r:id="rId10"/>
    <p:sldId id="276" r:id="rId11"/>
    <p:sldId id="262" r:id="rId12"/>
    <p:sldId id="271" r:id="rId13"/>
    <p:sldId id="263" r:id="rId14"/>
    <p:sldId id="264" r:id="rId15"/>
    <p:sldId id="272" r:id="rId16"/>
    <p:sldId id="278" r:id="rId17"/>
    <p:sldId id="285" r:id="rId18"/>
    <p:sldId id="265" r:id="rId19"/>
    <p:sldId id="281" r:id="rId20"/>
    <p:sldId id="266" r:id="rId21"/>
    <p:sldId id="267" r:id="rId22"/>
    <p:sldId id="273" r:id="rId23"/>
    <p:sldId id="268" r:id="rId24"/>
    <p:sldId id="269" r:id="rId25"/>
    <p:sldId id="282" r:id="rId26"/>
    <p:sldId id="283" r:id="rId27"/>
    <p:sldId id="275" r:id="rId28"/>
    <p:sldId id="279" r:id="rId29"/>
    <p:sldId id="277" r:id="rId30"/>
    <p:sldId id="28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title>
      <c:layout/>
      <c:overlay val="0"/>
    </c:title>
    <c:autoTitleDeleted val="0"/>
    <c:plotArea>
      <c:layout/>
      <c:pieChart>
        <c:varyColors val="1"/>
        <c:ser>
          <c:idx val="0"/>
          <c:order val="0"/>
          <c:tx>
            <c:strRef>
              <c:f>Sheet1!$B$1</c:f>
              <c:strCache>
                <c:ptCount val="1"/>
                <c:pt idx="0">
                  <c:v>1950</c:v>
                </c:pt>
              </c:strCache>
            </c:strRef>
          </c:tx>
          <c:dLbls>
            <c:showLegendKey val="0"/>
            <c:showVal val="0"/>
            <c:showCatName val="1"/>
            <c:showSerName val="0"/>
            <c:showPercent val="1"/>
            <c:showBubbleSize val="0"/>
            <c:showLeaderLines val="1"/>
          </c:dLbls>
          <c:cat>
            <c:strRef>
              <c:f>Sheet1!$A$2:$A$3</c:f>
              <c:strCache>
                <c:ptCount val="2"/>
                <c:pt idx="0">
                  <c:v>Rural</c:v>
                </c:pt>
                <c:pt idx="1">
                  <c:v>Urban</c:v>
                </c:pt>
              </c:strCache>
            </c:strRef>
          </c:cat>
          <c:val>
            <c:numRef>
              <c:f>Sheet1!$B$2:$B$3</c:f>
              <c:numCache>
                <c:formatCode>0%</c:formatCode>
                <c:ptCount val="2"/>
                <c:pt idx="0">
                  <c:v>0.71</c:v>
                </c:pt>
                <c:pt idx="1">
                  <c:v>0.28999999999999998</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title>
      <c:layout/>
      <c:overlay val="0"/>
    </c:title>
    <c:autoTitleDeleted val="0"/>
    <c:plotArea>
      <c:layout/>
      <c:pieChart>
        <c:varyColors val="1"/>
        <c:ser>
          <c:idx val="0"/>
          <c:order val="0"/>
          <c:tx>
            <c:strRef>
              <c:f>Sheet1!$B$1</c:f>
              <c:strCache>
                <c:ptCount val="1"/>
                <c:pt idx="0">
                  <c:v>2005</c:v>
                </c:pt>
              </c:strCache>
            </c:strRef>
          </c:tx>
          <c:dLbls>
            <c:dLbl>
              <c:idx val="0"/>
              <c:layout>
                <c:manualLayout>
                  <c:x val="1.2436862058909303E-2"/>
                  <c:y val="0.18582871585496258"/>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Sheet1!$A$2:$A$3</c:f>
              <c:strCache>
                <c:ptCount val="2"/>
                <c:pt idx="0">
                  <c:v>Rural</c:v>
                </c:pt>
                <c:pt idx="1">
                  <c:v>Urban</c:v>
                </c:pt>
              </c:strCache>
            </c:strRef>
          </c:cat>
          <c:val>
            <c:numRef>
              <c:f>Sheet1!$B$2:$B$3</c:f>
              <c:numCache>
                <c:formatCode>0%</c:formatCode>
                <c:ptCount val="2"/>
                <c:pt idx="0">
                  <c:v>0.51</c:v>
                </c:pt>
                <c:pt idx="1">
                  <c:v>0.4900000000000001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title>
      <c:tx>
        <c:rich>
          <a:bodyPr/>
          <a:lstStyle/>
          <a:p>
            <a:pPr>
              <a:defRPr/>
            </a:pPr>
            <a:r>
              <a:rPr lang="en-US" dirty="0" smtClean="0"/>
              <a:t>2025 </a:t>
            </a:r>
            <a:r>
              <a:rPr lang="en-US" dirty="0"/>
              <a:t>(estimated)</a:t>
            </a:r>
          </a:p>
        </c:rich>
      </c:tx>
      <c:layout/>
      <c:overlay val="0"/>
    </c:title>
    <c:autoTitleDeleted val="0"/>
    <c:plotArea>
      <c:layout/>
      <c:pieChart>
        <c:varyColors val="1"/>
        <c:ser>
          <c:idx val="0"/>
          <c:order val="0"/>
          <c:tx>
            <c:strRef>
              <c:f>Sheet1!$B$1</c:f>
              <c:strCache>
                <c:ptCount val="1"/>
                <c:pt idx="0">
                  <c:v>2005 (estimated)</c:v>
                </c:pt>
              </c:strCache>
            </c:strRef>
          </c:tx>
          <c:dLbls>
            <c:dLbl>
              <c:idx val="0"/>
              <c:layout>
                <c:manualLayout>
                  <c:x val="5.0967847769028875E-3"/>
                  <c:y val="-1.4195374015748032E-3"/>
                </c:manualLayout>
              </c:layout>
              <c:showLegendKey val="0"/>
              <c:showVal val="0"/>
              <c:showCatName val="1"/>
              <c:showSerName val="0"/>
              <c:showPercent val="1"/>
              <c:showBubbleSize val="0"/>
            </c:dLbl>
            <c:dLbl>
              <c:idx val="1"/>
              <c:layout>
                <c:manualLayout>
                  <c:x val="1.2765748031496062E-3"/>
                  <c:y val="2.7466781496062992E-2"/>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Sheet1!$A$2:$A$3</c:f>
              <c:strCache>
                <c:ptCount val="2"/>
                <c:pt idx="0">
                  <c:v>Rural</c:v>
                </c:pt>
                <c:pt idx="1">
                  <c:v>Urban</c:v>
                </c:pt>
              </c:strCache>
            </c:strRef>
          </c:cat>
          <c:val>
            <c:numRef>
              <c:f>Sheet1!$B$2:$B$3</c:f>
              <c:numCache>
                <c:formatCode>0%</c:formatCode>
                <c:ptCount val="2"/>
                <c:pt idx="0">
                  <c:v>0.4300000000000001</c:v>
                </c:pt>
                <c:pt idx="1">
                  <c:v>0.56999999999999995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5F7AC1-2CEB-4421-AD72-1D2F3ABD6BF3}" type="datetimeFigureOut">
              <a:rPr lang="en-US" smtClean="0"/>
              <a:pPr/>
              <a:t>1/24/2018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E53FCF-14F8-41EE-8B10-81DA9022DDFC}" type="slidenum">
              <a:rPr lang="en-US" smtClean="0"/>
              <a:pPr/>
              <a:t>‹#›</a:t>
            </a:fld>
            <a:endParaRPr lang="en-US"/>
          </a:p>
        </p:txBody>
      </p:sp>
    </p:spTree>
    <p:extLst>
      <p:ext uri="{BB962C8B-B14F-4D97-AF65-F5344CB8AC3E}">
        <p14:creationId xmlns:p14="http://schemas.microsoft.com/office/powerpoint/2010/main" val="3520150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3D3B42-E918-4108-8B2E-CB2F0CB59CB0}" type="datetime1">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0AEDAB-7D61-4C54-8F4A-3D7730BCAEB1}" type="slidenum">
              <a:rPr lang="en-US" smtClean="0"/>
              <a:pPr/>
              <a:t>‹#›</a:t>
            </a:fld>
            <a:endParaRPr lang="en-US"/>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563E01-4816-48D7-A20D-44385E053480}" type="datetime1">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0AEDAB-7D61-4C54-8F4A-3D7730BCAEB1}" type="slidenum">
              <a:rPr lang="en-US" smtClean="0"/>
              <a:pPr/>
              <a:t>‹#›</a:t>
            </a:fld>
            <a:endParaRPr lang="en-US"/>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955D0D-ED8E-4C41-B8A8-AE1AFEC585B8}" type="datetime1">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0AEDAB-7D61-4C54-8F4A-3D7730BCAEB1}" type="slidenum">
              <a:rPr lang="en-US" smtClean="0"/>
              <a:pPr/>
              <a:t>‹#›</a:t>
            </a:fld>
            <a:endParaRPr lang="en-US"/>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6DABEE-4824-4036-9C57-AB66EA1EB7E4}" type="datetime1">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0AEDAB-7D61-4C54-8F4A-3D7730BCAEB1}" type="slidenum">
              <a:rPr lang="en-US" smtClean="0"/>
              <a:pPr/>
              <a:t>‹#›</a:t>
            </a:fld>
            <a:endParaRPr lang="en-US"/>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FDF6F6-1DC9-4E09-BABF-3E0B3B281DF3}" type="datetime1">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0AEDAB-7D61-4C54-8F4A-3D7730BCAEB1}" type="slidenum">
              <a:rPr lang="en-US" smtClean="0"/>
              <a:pPr/>
              <a:t>‹#›</a:t>
            </a:fld>
            <a:endParaRPr lang="en-US"/>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F5FEF9-249B-45CD-B7FA-80895127151C}" type="datetime1">
              <a:rPr lang="en-US" smtClean="0"/>
              <a:pPr/>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0AEDAB-7D61-4C54-8F4A-3D7730BCAEB1}" type="slidenum">
              <a:rPr lang="en-US" smtClean="0"/>
              <a:pPr/>
              <a:t>‹#›</a:t>
            </a:fld>
            <a:endParaRPr lang="en-US"/>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8F04B8-3D2C-46D4-9652-C68646CC877D}" type="datetime1">
              <a:rPr lang="en-US" smtClean="0"/>
              <a:pPr/>
              <a:t>1/24/2018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0AEDAB-7D61-4C54-8F4A-3D7730BCAEB1}" type="slidenum">
              <a:rPr lang="en-US" smtClean="0"/>
              <a:pPr/>
              <a:t>‹#›</a:t>
            </a:fld>
            <a:endParaRPr lang="en-US"/>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D27F7E-5F42-43CC-AC39-F6F9C708A71D}" type="datetime1">
              <a:rPr lang="en-US" smtClean="0"/>
              <a:pPr/>
              <a:t>1/24/2018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0AEDAB-7D61-4C54-8F4A-3D7730BCAEB1}" type="slidenum">
              <a:rPr lang="en-US" smtClean="0"/>
              <a:pPr/>
              <a:t>‹#›</a:t>
            </a:fld>
            <a:endParaRPr lang="en-US"/>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1A742B-FEEC-4D94-9821-F9E92457E2BF}" type="datetime1">
              <a:rPr lang="en-US" smtClean="0"/>
              <a:pPr/>
              <a:t>1/24/2018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0AEDAB-7D61-4C54-8F4A-3D7730BCAEB1}" type="slidenum">
              <a:rPr lang="en-US" smtClean="0"/>
              <a:pPr/>
              <a:t>‹#›</a:t>
            </a:fld>
            <a:endParaRPr lang="en-US"/>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CE9232-C0E4-4D7F-B21D-FD8E1C237C19}" type="datetime1">
              <a:rPr lang="en-US" smtClean="0"/>
              <a:pPr/>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0AEDAB-7D61-4C54-8F4A-3D7730BCAEB1}" type="slidenum">
              <a:rPr lang="en-US" smtClean="0"/>
              <a:pPr/>
              <a:t>‹#›</a:t>
            </a:fld>
            <a:endParaRPr lang="en-US"/>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F1A74B-2CC1-4C19-B25A-EECEA03D635F}" type="datetime1">
              <a:rPr lang="en-US" smtClean="0"/>
              <a:pPr/>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0AEDAB-7D61-4C54-8F4A-3D7730BCAEB1}" type="slidenum">
              <a:rPr lang="en-US" smtClean="0"/>
              <a:pPr/>
              <a:t>‹#›</a:t>
            </a:fld>
            <a:endParaRPr lang="en-US"/>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1EA8FA-FF3D-422A-9EE1-AE91FBAA64BA}" type="datetime1">
              <a:rPr lang="en-US" smtClean="0"/>
              <a:pPr/>
              <a:t>1/24/2018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0AEDAB-7D61-4C54-8F4A-3D7730BCAE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8000" r="-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noAutofit/>
          </a:bodyPr>
          <a:lstStyle/>
          <a:p>
            <a:r>
              <a:rPr lang="en-US" sz="6000" b="1" dirty="0" smtClean="0">
                <a:solidFill>
                  <a:schemeClr val="tx2">
                    <a:lumMod val="50000"/>
                  </a:schemeClr>
                </a:solidFill>
                <a:effectLst>
                  <a:outerShdw blurRad="50800" dist="50800" dir="5400000" algn="ctr" rotWithShape="0">
                    <a:srgbClr val="FFC000"/>
                  </a:outerShdw>
                </a:effectLst>
                <a:latin typeface="Book Antiqua" pitchFamily="18" charset="0"/>
              </a:rPr>
              <a:t>Chapter 5: Urban Sprawl in North America: Where Will it End?</a:t>
            </a:r>
            <a:endParaRPr lang="en-US" sz="6000" b="1"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4" name="Slide Number Placeholder 3"/>
          <p:cNvSpPr>
            <a:spLocks noGrp="1"/>
          </p:cNvSpPr>
          <p:nvPr>
            <p:ph type="sldNum" sz="quarter" idx="12"/>
          </p:nvPr>
        </p:nvSpPr>
        <p:spPr/>
        <p:txBody>
          <a:bodyPr/>
          <a:lstStyle/>
          <a:p>
            <a:fld id="{960AEDAB-7D61-4C54-8F4A-3D7730BCAEB1}" type="slidenum">
              <a:rPr lang="en-US" smtClean="0"/>
              <a:pPr/>
              <a:t>1</a:t>
            </a:fld>
            <a:endParaRPr lang="en-US"/>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60AEDAB-7D61-4C54-8F4A-3D7730BCAEB1}" type="slidenum">
              <a:rPr lang="en-US" smtClean="0"/>
              <a:pPr/>
              <a:t>10</a:t>
            </a:fld>
            <a:endParaRPr lang="en-US"/>
          </a:p>
        </p:txBody>
      </p:sp>
      <p:pic>
        <p:nvPicPr>
          <p:cNvPr id="3" name="Picture 2" descr="michigan_detroit_1976_01.jpg"/>
          <p:cNvPicPr>
            <a:picLocks noChangeAspect="1"/>
          </p:cNvPicPr>
          <p:nvPr/>
        </p:nvPicPr>
        <p:blipFill>
          <a:blip r:embed="rId2" cstate="print"/>
          <a:stretch>
            <a:fillRect/>
          </a:stretch>
        </p:blipFill>
        <p:spPr>
          <a:xfrm>
            <a:off x="0" y="0"/>
            <a:ext cx="9141665" cy="68580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14400"/>
            <a:ext cx="9067800" cy="1143000"/>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The small towns, farms &amp; open spaces that lie just beyond a city’s suburbs &amp; connected to cities by roads &amp; highway is called the what?</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Slide Number Placeholder 2"/>
          <p:cNvSpPr>
            <a:spLocks noGrp="1"/>
          </p:cNvSpPr>
          <p:nvPr>
            <p:ph type="sldNum" sz="quarter" idx="12"/>
          </p:nvPr>
        </p:nvSpPr>
        <p:spPr/>
        <p:txBody>
          <a:bodyPr/>
          <a:lstStyle/>
          <a:p>
            <a:fld id="{960AEDAB-7D61-4C54-8F4A-3D7730BCAEB1}" type="slidenum">
              <a:rPr lang="en-US" smtClean="0"/>
              <a:pPr/>
              <a:t>11</a:t>
            </a:fld>
            <a:endParaRPr lang="en-US"/>
          </a:p>
        </p:txBody>
      </p:sp>
      <p:sp>
        <p:nvSpPr>
          <p:cNvPr id="4" name="TextBox 3"/>
          <p:cNvSpPr txBox="1"/>
          <p:nvPr/>
        </p:nvSpPr>
        <p:spPr>
          <a:xfrm>
            <a:off x="3886200" y="3886200"/>
            <a:ext cx="4267200" cy="1323439"/>
          </a:xfrm>
          <a:prstGeom prst="rect">
            <a:avLst/>
          </a:prstGeom>
          <a:noFill/>
        </p:spPr>
        <p:txBody>
          <a:bodyPr wrap="square" rtlCol="0">
            <a:spAutoFit/>
          </a:bodyPr>
          <a:lstStyle/>
          <a:p>
            <a:pPr algn="ctr"/>
            <a:r>
              <a:rPr lang="en-US" sz="4000" b="1" dirty="0" smtClean="0">
                <a:solidFill>
                  <a:schemeClr val="tx2">
                    <a:lumMod val="50000"/>
                  </a:schemeClr>
                </a:solidFill>
              </a:rPr>
              <a:t>RURAL </a:t>
            </a:r>
          </a:p>
          <a:p>
            <a:pPr algn="ctr"/>
            <a:r>
              <a:rPr lang="en-US" sz="4000" b="1" dirty="0" smtClean="0">
                <a:solidFill>
                  <a:schemeClr val="tx2">
                    <a:lumMod val="50000"/>
                  </a:schemeClr>
                </a:solidFill>
              </a:rPr>
              <a:t>FRINGE</a:t>
            </a:r>
            <a:endParaRPr lang="en-US" sz="4000" b="1" dirty="0">
              <a:solidFill>
                <a:schemeClr val="tx2">
                  <a:lumMod val="50000"/>
                </a:schemeClr>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3673" t="12538" r="13070" b="19702"/>
          <a:stretch/>
        </p:blipFill>
        <p:spPr>
          <a:xfrm>
            <a:off x="166255" y="3276600"/>
            <a:ext cx="4268543" cy="2957945"/>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60AEDAB-7D61-4C54-8F4A-3D7730BCAEB1}" type="slidenum">
              <a:rPr lang="en-US" smtClean="0"/>
              <a:pPr/>
              <a:t>12</a:t>
            </a:fld>
            <a:endParaRPr lang="en-US"/>
          </a:p>
        </p:txBody>
      </p:sp>
      <p:pic>
        <p:nvPicPr>
          <p:cNvPr id="4" name="Picture 3" descr="US Population density, 2010.png"/>
          <p:cNvPicPr>
            <a:picLocks noChangeAspect="1"/>
          </p:cNvPicPr>
          <p:nvPr/>
        </p:nvPicPr>
        <p:blipFill>
          <a:blip r:embed="rId2" cstate="print"/>
          <a:stretch>
            <a:fillRect/>
          </a:stretch>
        </p:blipFill>
        <p:spPr>
          <a:xfrm>
            <a:off x="26503" y="304799"/>
            <a:ext cx="8888897" cy="5632997"/>
          </a:xfrm>
          <a:prstGeom prst="rect">
            <a:avLst/>
          </a:prstGeom>
        </p:spPr>
      </p:pic>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The natural environment in which a plant or animal lives is called its what?</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Slide Number Placeholder 2"/>
          <p:cNvSpPr>
            <a:spLocks noGrp="1"/>
          </p:cNvSpPr>
          <p:nvPr>
            <p:ph type="sldNum" sz="quarter" idx="12"/>
          </p:nvPr>
        </p:nvSpPr>
        <p:spPr/>
        <p:txBody>
          <a:bodyPr/>
          <a:lstStyle/>
          <a:p>
            <a:fld id="{960AEDAB-7D61-4C54-8F4A-3D7730BCAEB1}" type="slidenum">
              <a:rPr lang="en-US" smtClean="0"/>
              <a:pPr/>
              <a:t>13</a:t>
            </a:fld>
            <a:endParaRPr lang="en-US"/>
          </a:p>
        </p:txBody>
      </p:sp>
      <p:sp>
        <p:nvSpPr>
          <p:cNvPr id="4" name="TextBox 3"/>
          <p:cNvSpPr txBox="1"/>
          <p:nvPr/>
        </p:nvSpPr>
        <p:spPr>
          <a:xfrm>
            <a:off x="2286000" y="2057400"/>
            <a:ext cx="4800600" cy="707886"/>
          </a:xfrm>
          <a:prstGeom prst="rect">
            <a:avLst/>
          </a:prstGeom>
          <a:noFill/>
        </p:spPr>
        <p:txBody>
          <a:bodyPr wrap="square" rtlCol="0">
            <a:spAutoFit/>
          </a:bodyPr>
          <a:lstStyle/>
          <a:p>
            <a:pPr algn="ctr"/>
            <a:r>
              <a:rPr lang="en-US" sz="4000" b="1" dirty="0" smtClean="0">
                <a:solidFill>
                  <a:schemeClr val="tx2">
                    <a:lumMod val="50000"/>
                  </a:schemeClr>
                </a:solidFill>
              </a:rPr>
              <a:t>HABITAT</a:t>
            </a:r>
            <a:endParaRPr lang="en-US" sz="4000" b="1" dirty="0">
              <a:solidFill>
                <a:schemeClr val="tx2">
                  <a:lumMod val="50000"/>
                </a:schemeClr>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Damage to the natural environment caused by harmful substances is known as what?</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Slide Number Placeholder 2"/>
          <p:cNvSpPr>
            <a:spLocks noGrp="1"/>
          </p:cNvSpPr>
          <p:nvPr>
            <p:ph type="sldNum" sz="quarter" idx="12"/>
          </p:nvPr>
        </p:nvSpPr>
        <p:spPr/>
        <p:txBody>
          <a:bodyPr/>
          <a:lstStyle/>
          <a:p>
            <a:fld id="{960AEDAB-7D61-4C54-8F4A-3D7730BCAEB1}" type="slidenum">
              <a:rPr lang="en-US" smtClean="0"/>
              <a:pPr/>
              <a:t>14</a:t>
            </a:fld>
            <a:endParaRPr lang="en-US"/>
          </a:p>
        </p:txBody>
      </p:sp>
      <p:sp>
        <p:nvSpPr>
          <p:cNvPr id="4" name="TextBox 3"/>
          <p:cNvSpPr txBox="1"/>
          <p:nvPr/>
        </p:nvSpPr>
        <p:spPr>
          <a:xfrm>
            <a:off x="1981200" y="1905000"/>
            <a:ext cx="5105400" cy="707886"/>
          </a:xfrm>
          <a:prstGeom prst="rect">
            <a:avLst/>
          </a:prstGeom>
          <a:noFill/>
        </p:spPr>
        <p:txBody>
          <a:bodyPr wrap="square" rtlCol="0">
            <a:spAutoFit/>
          </a:bodyPr>
          <a:lstStyle/>
          <a:p>
            <a:pPr algn="ctr"/>
            <a:r>
              <a:rPr lang="en-US" sz="4000" b="1" dirty="0" smtClean="0">
                <a:solidFill>
                  <a:schemeClr val="tx2">
                    <a:lumMod val="50000"/>
                  </a:schemeClr>
                </a:solidFill>
              </a:rPr>
              <a:t>POLLUTION</a:t>
            </a:r>
            <a:endParaRPr lang="en-US" sz="4000" b="1" dirty="0">
              <a:solidFill>
                <a:schemeClr val="tx2">
                  <a:lumMod val="50000"/>
                </a:schemeClr>
              </a:solidFill>
            </a:endParaRPr>
          </a:p>
        </p:txBody>
      </p:sp>
      <p:pic>
        <p:nvPicPr>
          <p:cNvPr id="5" name="Picture 4" descr="130830140347-beijing-clean-air-before-after-horizontal-large-gallery.jpg"/>
          <p:cNvPicPr>
            <a:picLocks noChangeAspect="1"/>
          </p:cNvPicPr>
          <p:nvPr/>
        </p:nvPicPr>
        <p:blipFill>
          <a:blip r:embed="rId2" cstate="print"/>
          <a:stretch>
            <a:fillRect/>
          </a:stretch>
        </p:blipFill>
        <p:spPr>
          <a:xfrm>
            <a:off x="1219200" y="2819400"/>
            <a:ext cx="6553200" cy="3605349"/>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3200400" y="4572000"/>
            <a:ext cx="2590800" cy="381000"/>
          </a:xfrm>
          <a:prstGeom prst="rect">
            <a:avLst/>
          </a:prstGeom>
          <a:noFill/>
        </p:spPr>
        <p:txBody>
          <a:bodyPr wrap="square" rtlCol="0">
            <a:spAutoFit/>
          </a:bodyPr>
          <a:lstStyle/>
          <a:p>
            <a:pPr algn="ctr"/>
            <a:r>
              <a:rPr lang="en-US" b="1" dirty="0" smtClean="0">
                <a:solidFill>
                  <a:schemeClr val="tx2">
                    <a:lumMod val="50000"/>
                  </a:schemeClr>
                </a:solidFill>
              </a:rPr>
              <a:t>CHICAGO, ILLINOIS</a:t>
            </a:r>
            <a:endParaRPr lang="en-US" b="1" dirty="0">
              <a:solidFill>
                <a:schemeClr val="tx2">
                  <a:lumMod val="50000"/>
                </a:schemeClr>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60AEDAB-7D61-4C54-8F4A-3D7730BCAEB1}" type="slidenum">
              <a:rPr lang="en-US" smtClean="0"/>
              <a:pPr/>
              <a:t>15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496699471"/>
              </p:ext>
            </p:extLst>
          </p:nvPr>
        </p:nvGraphicFramePr>
        <p:xfrm>
          <a:off x="0" y="0"/>
          <a:ext cx="9144000" cy="6858000"/>
        </p:xfrm>
        <a:graphic>
          <a:graphicData uri="http://schemas.openxmlformats.org/drawingml/2006/table">
            <a:tbl>
              <a:tblPr firstRow="1" bandRow="1">
                <a:tableStyleId>{5C22544A-7EE6-4342-B048-85BDC9FD1C3A}</a:tableStyleId>
              </a:tblPr>
              <a:tblGrid>
                <a:gridCol w="4572000"/>
                <a:gridCol w="4572000"/>
              </a:tblGrid>
              <a:tr h="1263316">
                <a:tc>
                  <a:txBody>
                    <a:bodyPr/>
                    <a:lstStyle/>
                    <a:p>
                      <a:pPr algn="ctr"/>
                      <a:r>
                        <a:rPr lang="en-US" sz="3200" dirty="0" smtClean="0">
                          <a:latin typeface="Book Antiqua" pitchFamily="18" charset="0"/>
                        </a:rPr>
                        <a:t>Advantages of Urban Sprawl</a:t>
                      </a:r>
                      <a:endParaRPr lang="en-US" sz="3200" dirty="0">
                        <a:latin typeface="Book Antiqua" pitchFamily="18" charset="0"/>
                      </a:endParaRPr>
                    </a:p>
                  </a:txBody>
                  <a:tcPr/>
                </a:tc>
                <a:tc>
                  <a:txBody>
                    <a:bodyPr/>
                    <a:lstStyle/>
                    <a:p>
                      <a:pPr algn="ctr"/>
                      <a:r>
                        <a:rPr lang="en-US" sz="3200" dirty="0" smtClean="0">
                          <a:latin typeface="Book Antiqua" pitchFamily="18" charset="0"/>
                        </a:rPr>
                        <a:t>Disadvantages</a:t>
                      </a:r>
                      <a:r>
                        <a:rPr lang="en-US" sz="3200" baseline="0" dirty="0" smtClean="0">
                          <a:latin typeface="Book Antiqua" pitchFamily="18" charset="0"/>
                        </a:rPr>
                        <a:t> of Urban Sprawl</a:t>
                      </a:r>
                      <a:endParaRPr lang="en-US" sz="3200" dirty="0">
                        <a:latin typeface="Book Antiqua" pitchFamily="18" charset="0"/>
                      </a:endParaRPr>
                    </a:p>
                  </a:txBody>
                  <a:tcPr/>
                </a:tc>
              </a:tr>
              <a:tr h="5594684">
                <a:tc>
                  <a:txBody>
                    <a:bodyPr/>
                    <a:lstStyle/>
                    <a:p>
                      <a:pPr algn="ctr"/>
                      <a:r>
                        <a:rPr lang="en-US" sz="3200" dirty="0" smtClean="0">
                          <a:latin typeface="Book Antiqua" pitchFamily="18" charset="0"/>
                        </a:rPr>
                        <a:t>*Land &amp;</a:t>
                      </a:r>
                      <a:r>
                        <a:rPr lang="en-US" sz="3200" baseline="0" dirty="0" smtClean="0">
                          <a:latin typeface="Book Antiqua" pitchFamily="18" charset="0"/>
                        </a:rPr>
                        <a:t> building costs are</a:t>
                      </a:r>
                      <a:r>
                        <a:rPr lang="en-US" sz="3200" dirty="0" smtClean="0">
                          <a:latin typeface="Book Antiqua" pitchFamily="18" charset="0"/>
                        </a:rPr>
                        <a:t> cheaper</a:t>
                      </a:r>
                    </a:p>
                    <a:p>
                      <a:pPr algn="ctr"/>
                      <a:r>
                        <a:rPr lang="en-US" sz="3200" dirty="0" smtClean="0">
                          <a:latin typeface="Book Antiqua" pitchFamily="18" charset="0"/>
                        </a:rPr>
                        <a:t>*Houses then are more affordable</a:t>
                      </a:r>
                    </a:p>
                    <a:p>
                      <a:pPr algn="ctr"/>
                      <a:r>
                        <a:rPr lang="en-US" sz="3200" baseline="0" dirty="0" smtClean="0">
                          <a:latin typeface="Book Antiqua" pitchFamily="18" charset="0"/>
                        </a:rPr>
                        <a:t>*The belief is it is better to raise </a:t>
                      </a:r>
                      <a:r>
                        <a:rPr lang="en-US" sz="3200" baseline="0" smtClean="0">
                          <a:latin typeface="Book Antiqua" pitchFamily="18" charset="0"/>
                        </a:rPr>
                        <a:t>a family</a:t>
                      </a:r>
                      <a:endParaRPr lang="en-US" sz="3200" baseline="0" dirty="0" smtClean="0">
                        <a:latin typeface="Book Antiqua" pitchFamily="18" charset="0"/>
                      </a:endParaRPr>
                    </a:p>
                    <a:p>
                      <a:pPr algn="ctr"/>
                      <a:r>
                        <a:rPr lang="en-US" sz="3200" baseline="0" dirty="0" smtClean="0">
                          <a:latin typeface="Book Antiqua" pitchFamily="18" charset="0"/>
                        </a:rPr>
                        <a:t>*More construction jobs</a:t>
                      </a:r>
                    </a:p>
                    <a:p>
                      <a:pPr algn="ctr"/>
                      <a:r>
                        <a:rPr lang="en-US" sz="3200" baseline="0" dirty="0" smtClean="0">
                          <a:latin typeface="Book Antiqua" pitchFamily="18" charset="0"/>
                        </a:rPr>
                        <a:t>*Helps local businesses</a:t>
                      </a:r>
                    </a:p>
                    <a:p>
                      <a:pPr algn="ctr"/>
                      <a:r>
                        <a:rPr lang="en-US" sz="3200" baseline="0" dirty="0" smtClean="0">
                          <a:latin typeface="Book Antiqua" pitchFamily="18" charset="0"/>
                        </a:rPr>
                        <a:t>*Taxes help fund roads, schools &amp; other services</a:t>
                      </a:r>
                      <a:endParaRPr lang="en-US" sz="3200" dirty="0" smtClean="0">
                        <a:latin typeface="Book Antiqua" pitchFamily="18" charset="0"/>
                      </a:endParaRPr>
                    </a:p>
                    <a:p>
                      <a:pPr algn="ctr"/>
                      <a:endParaRPr lang="en-US" sz="3200" dirty="0">
                        <a:latin typeface="Book Antiqua" pitchFamily="18" charset="0"/>
                      </a:endParaRPr>
                    </a:p>
                  </a:txBody>
                  <a:tcPr/>
                </a:tc>
                <a:tc>
                  <a:txBody>
                    <a:bodyPr/>
                    <a:lstStyle/>
                    <a:p>
                      <a:pPr algn="ctr"/>
                      <a:r>
                        <a:rPr lang="en-US" sz="3200" dirty="0" smtClean="0">
                          <a:latin typeface="Book Antiqua" pitchFamily="18" charset="0"/>
                        </a:rPr>
                        <a:t>*Damage of the environment</a:t>
                      </a:r>
                    </a:p>
                    <a:p>
                      <a:pPr algn="ctr"/>
                      <a:r>
                        <a:rPr lang="en-US" sz="3200" dirty="0" smtClean="0">
                          <a:latin typeface="Book Antiqua" pitchFamily="18" charset="0"/>
                        </a:rPr>
                        <a:t>*Animal habitats are destroyed</a:t>
                      </a:r>
                    </a:p>
                    <a:p>
                      <a:pPr algn="ctr"/>
                      <a:r>
                        <a:rPr lang="en-US" sz="3200" dirty="0" smtClean="0">
                          <a:latin typeface="Book Antiqua" pitchFamily="18" charset="0"/>
                        </a:rPr>
                        <a:t>*Less</a:t>
                      </a:r>
                      <a:r>
                        <a:rPr lang="en-US" sz="3200" baseline="0" dirty="0" smtClean="0">
                          <a:latin typeface="Book Antiqua" pitchFamily="18" charset="0"/>
                        </a:rPr>
                        <a:t> trees &amp; vegetation</a:t>
                      </a:r>
                    </a:p>
                    <a:p>
                      <a:pPr algn="ctr"/>
                      <a:r>
                        <a:rPr lang="en-US" sz="3200" baseline="0" dirty="0" smtClean="0">
                          <a:latin typeface="Book Antiqua" pitchFamily="18" charset="0"/>
                        </a:rPr>
                        <a:t>*More use of cars thus causing more air pollution</a:t>
                      </a:r>
                    </a:p>
                    <a:p>
                      <a:pPr algn="ctr"/>
                      <a:r>
                        <a:rPr lang="en-US" sz="3200" baseline="0" dirty="0" smtClean="0">
                          <a:latin typeface="Book Antiqua" pitchFamily="18" charset="0"/>
                        </a:rPr>
                        <a:t>*Taxes go up because of ongoing development within the city</a:t>
                      </a:r>
                      <a:endParaRPr lang="en-US" sz="3200" dirty="0">
                        <a:latin typeface="Book Antiqua" pitchFamily="18" charset="0"/>
                      </a:endParaRPr>
                    </a:p>
                  </a:txBody>
                  <a:tcPr/>
                </a:tc>
              </a:tr>
            </a:tbl>
          </a:graphicData>
        </a:graphic>
      </p:graphicFrame>
    </p:spTree>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chemeClr val="tx2">
                    <a:lumMod val="50000"/>
                  </a:schemeClr>
                </a:solidFill>
                <a:effectLst>
                  <a:outerShdw blurRad="50800" dist="50800" dir="5400000" algn="ctr" rotWithShape="0">
                    <a:srgbClr val="FFC000"/>
                  </a:outerShdw>
                  <a:reflection blurRad="6350" stA="60000" endA="900" endPos="58000" dir="5400000" sy="-100000" algn="bl" rotWithShape="0"/>
                </a:effectLst>
                <a:latin typeface="Book Antiqua" pitchFamily="18" charset="0"/>
              </a:rPr>
              <a:t>Urban vs. Rural</a:t>
            </a:r>
            <a:endParaRPr lang="en-US" b="1" dirty="0">
              <a:solidFill>
                <a:schemeClr val="tx2">
                  <a:lumMod val="50000"/>
                </a:schemeClr>
              </a:solidFill>
              <a:effectLst>
                <a:outerShdw blurRad="50800" dist="50800" dir="5400000" algn="ctr" rotWithShape="0">
                  <a:srgbClr val="FFC000"/>
                </a:outerShdw>
                <a:reflection blurRad="6350" stA="60000" endA="900" endPos="58000" dir="5400000" sy="-100000" algn="bl" rotWithShape="0"/>
              </a:effectLst>
              <a:latin typeface="Book Antiqua" pitchFamily="18" charset="0"/>
            </a:endParaRPr>
          </a:p>
        </p:txBody>
      </p:sp>
      <p:sp>
        <p:nvSpPr>
          <p:cNvPr id="3" name="TextBox 2"/>
          <p:cNvSpPr txBox="1"/>
          <p:nvPr/>
        </p:nvSpPr>
        <p:spPr>
          <a:xfrm>
            <a:off x="76200" y="1143000"/>
            <a:ext cx="9067800" cy="4401205"/>
          </a:xfrm>
          <a:prstGeom prst="rect">
            <a:avLst/>
          </a:prstGeom>
          <a:noFill/>
        </p:spPr>
        <p:txBody>
          <a:bodyPr wrap="square" rtlCol="0">
            <a:spAutoFit/>
          </a:bodyPr>
          <a:lstStyle/>
          <a:p>
            <a:pPr algn="ct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Relating to, or located in a city is called what?</a:t>
            </a:r>
          </a:p>
          <a:p>
            <a:pPr algn="ctr"/>
            <a:endParaRPr lang="en-US" sz="4000" dirty="0" smtClean="0">
              <a:solidFill>
                <a:schemeClr val="tx2">
                  <a:lumMod val="50000"/>
                </a:schemeClr>
              </a:solidFill>
              <a:effectLst>
                <a:outerShdw blurRad="50800" dist="50800" dir="5400000" algn="ctr" rotWithShape="0">
                  <a:srgbClr val="FFC000"/>
                </a:outerShdw>
              </a:effectLst>
              <a:latin typeface="Book Antiqua" pitchFamily="18" charset="0"/>
            </a:endParaRPr>
          </a:p>
          <a:p>
            <a:pPr algn="ct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a:p>
            <a:pPr algn="ctr"/>
            <a:endParaRPr lang="en-US" sz="4000" dirty="0" smtClean="0">
              <a:solidFill>
                <a:schemeClr val="tx2">
                  <a:lumMod val="50000"/>
                </a:schemeClr>
              </a:solidFill>
              <a:effectLst>
                <a:outerShdw blurRad="50800" dist="50800" dir="5400000" algn="ctr" rotWithShape="0">
                  <a:srgbClr val="FFC000"/>
                </a:outerShdw>
              </a:effectLst>
              <a:latin typeface="Book Antiqua" pitchFamily="18" charset="0"/>
            </a:endParaRPr>
          </a:p>
          <a:p>
            <a:pPr algn="ct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Relating to the country or farming is called what?</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4" name="TextBox 3"/>
          <p:cNvSpPr txBox="1"/>
          <p:nvPr/>
        </p:nvSpPr>
        <p:spPr>
          <a:xfrm>
            <a:off x="3124200" y="2971800"/>
            <a:ext cx="2971800" cy="707886"/>
          </a:xfrm>
          <a:prstGeom prst="rect">
            <a:avLst/>
          </a:prstGeom>
          <a:noFill/>
        </p:spPr>
        <p:txBody>
          <a:bodyPr wrap="square" rtlCol="0">
            <a:spAutoFit/>
          </a:bodyPr>
          <a:lstStyle/>
          <a:p>
            <a:pPr algn="ctr"/>
            <a:r>
              <a:rPr lang="en-US" sz="4000" b="1" dirty="0" smtClean="0">
                <a:solidFill>
                  <a:schemeClr val="tx2">
                    <a:lumMod val="50000"/>
                  </a:schemeClr>
                </a:solidFill>
                <a:effectLst>
                  <a:outerShdw blurRad="50800" dist="50800" dir="5400000" algn="ctr" rotWithShape="0">
                    <a:schemeClr val="bg1">
                      <a:lumMod val="95000"/>
                    </a:schemeClr>
                  </a:outerShdw>
                </a:effectLst>
              </a:rPr>
              <a:t>URBAN</a:t>
            </a:r>
            <a:endParaRPr lang="en-US" sz="4000" b="1" dirty="0">
              <a:solidFill>
                <a:schemeClr val="tx2">
                  <a:lumMod val="50000"/>
                </a:schemeClr>
              </a:solidFill>
              <a:effectLst>
                <a:outerShdw blurRad="50800" dist="50800" dir="5400000" algn="ctr" rotWithShape="0">
                  <a:schemeClr val="bg1">
                    <a:lumMod val="95000"/>
                  </a:schemeClr>
                </a:outerShdw>
              </a:effectLst>
            </a:endParaRPr>
          </a:p>
        </p:txBody>
      </p:sp>
      <p:sp>
        <p:nvSpPr>
          <p:cNvPr id="5" name="TextBox 4"/>
          <p:cNvSpPr txBox="1"/>
          <p:nvPr/>
        </p:nvSpPr>
        <p:spPr>
          <a:xfrm>
            <a:off x="3200400" y="5791200"/>
            <a:ext cx="2819400" cy="707886"/>
          </a:xfrm>
          <a:prstGeom prst="rect">
            <a:avLst/>
          </a:prstGeom>
          <a:noFill/>
        </p:spPr>
        <p:txBody>
          <a:bodyPr wrap="square" rtlCol="0">
            <a:spAutoFit/>
          </a:bodyPr>
          <a:lstStyle/>
          <a:p>
            <a:pPr algn="ctr"/>
            <a:r>
              <a:rPr lang="en-US" sz="4000" b="1" dirty="0" smtClean="0">
                <a:solidFill>
                  <a:schemeClr val="tx2">
                    <a:lumMod val="50000"/>
                  </a:schemeClr>
                </a:solidFill>
                <a:effectLst>
                  <a:outerShdw blurRad="50800" dist="50800" dir="5400000" algn="ctr" rotWithShape="0">
                    <a:schemeClr val="bg1">
                      <a:lumMod val="95000"/>
                    </a:schemeClr>
                  </a:outerShdw>
                </a:effectLst>
              </a:rPr>
              <a:t>RURAL</a:t>
            </a:r>
            <a:endParaRPr lang="en-US" sz="4000" b="1" dirty="0">
              <a:solidFill>
                <a:schemeClr val="tx2">
                  <a:lumMod val="50000"/>
                </a:schemeClr>
              </a:solidFill>
              <a:effectLst>
                <a:outerShdw blurRad="50800" dist="50800" dir="5400000" algn="ctr" rotWithShape="0">
                  <a:schemeClr val="bg1">
                    <a:lumMod val="95000"/>
                  </a:schemeClr>
                </a:outerShdw>
              </a:effectLst>
            </a:endParaRPr>
          </a:p>
        </p:txBody>
      </p:sp>
      <p:sp>
        <p:nvSpPr>
          <p:cNvPr id="6" name="Slide Number Placeholder 5"/>
          <p:cNvSpPr>
            <a:spLocks noGrp="1"/>
          </p:cNvSpPr>
          <p:nvPr>
            <p:ph type="sldNum" sz="quarter" idx="12"/>
          </p:nvPr>
        </p:nvSpPr>
        <p:spPr/>
        <p:txBody>
          <a:bodyPr/>
          <a:lstStyle/>
          <a:p>
            <a:fld id="{E96C5618-9FEF-4BFB-A989-8F9BF9C7D65C}" type="slidenum">
              <a:rPr lang="en-US" smtClean="0"/>
              <a:pPr/>
              <a:t>16</a:t>
            </a:fld>
            <a:endParaRPr lang="en-US" dirty="0"/>
          </a:p>
        </p:txBody>
      </p:sp>
      <p:pic>
        <p:nvPicPr>
          <p:cNvPr id="7" name="Picture 6" descr="det.jpg"/>
          <p:cNvPicPr>
            <a:picLocks noChangeAspect="1"/>
          </p:cNvPicPr>
          <p:nvPr/>
        </p:nvPicPr>
        <p:blipFill>
          <a:blip r:embed="rId2" cstate="print"/>
          <a:stretch>
            <a:fillRect/>
          </a:stretch>
        </p:blipFill>
        <p:spPr>
          <a:xfrm>
            <a:off x="5867400" y="2133600"/>
            <a:ext cx="2857500" cy="180975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8" name="Picture 7" descr="rurual.jpg"/>
          <p:cNvPicPr>
            <a:picLocks noChangeAspect="1"/>
          </p:cNvPicPr>
          <p:nvPr/>
        </p:nvPicPr>
        <p:blipFill>
          <a:blip r:embed="rId3" cstate="print"/>
          <a:stretch>
            <a:fillRect/>
          </a:stretch>
        </p:blipFill>
        <p:spPr>
          <a:xfrm>
            <a:off x="152400" y="5029200"/>
            <a:ext cx="2857500" cy="16002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3783260"/>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60AEDAB-7D61-4C54-8F4A-3D7730BCAEB1}" type="slidenum">
              <a:rPr lang="en-US" smtClean="0"/>
              <a:pPr/>
              <a:t>17</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5" y="0"/>
            <a:ext cx="6289965" cy="5560329"/>
          </a:xfrm>
          <a:prstGeom prst="rect">
            <a:avLst/>
          </a:prstGeom>
        </p:spPr>
      </p:pic>
      <p:sp>
        <p:nvSpPr>
          <p:cNvPr id="4" name="TextBox 3"/>
          <p:cNvSpPr txBox="1"/>
          <p:nvPr/>
        </p:nvSpPr>
        <p:spPr>
          <a:xfrm>
            <a:off x="4953000" y="0"/>
            <a:ext cx="4184073" cy="6863417"/>
          </a:xfrm>
          <a:prstGeom prst="rect">
            <a:avLst/>
          </a:prstGeom>
          <a:noFill/>
        </p:spPr>
        <p:txBody>
          <a:bodyPr wrap="square" rtlCol="0">
            <a:spAutoFit/>
          </a:bodyPr>
          <a:lstStyle/>
          <a:p>
            <a:pPr algn="ctr"/>
            <a:r>
              <a:rPr lang="en-US" sz="4000"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t>The state of California is currently creating legislation to make two separate states between the rural and the urban areas.  Why is this?</a:t>
            </a:r>
            <a:endParaRPr lang="en-US" sz="4000" dirty="0">
              <a:solidFill>
                <a:schemeClr val="tx2">
                  <a:lumMod val="50000"/>
                </a:schemeClr>
              </a:solidFill>
              <a:effectLst>
                <a:outerShdw blurRad="50800" dist="50800" dir="5400000" algn="ctr" rotWithShape="0">
                  <a:srgbClr val="FFC000"/>
                </a:outerShdw>
              </a:effectLst>
              <a:latin typeface="Book Antiqua" panose="02040602050305030304" pitchFamily="18" charset="0"/>
            </a:endParaRPr>
          </a:p>
        </p:txBody>
      </p:sp>
      <p:sp>
        <p:nvSpPr>
          <p:cNvPr id="5" name="TextBox 4"/>
          <p:cNvSpPr txBox="1"/>
          <p:nvPr/>
        </p:nvSpPr>
        <p:spPr>
          <a:xfrm>
            <a:off x="34635" y="5534561"/>
            <a:ext cx="5223165" cy="1323439"/>
          </a:xfrm>
          <a:prstGeom prst="rect">
            <a:avLst/>
          </a:prstGeom>
          <a:noFill/>
        </p:spPr>
        <p:txBody>
          <a:bodyPr wrap="square" rtlCol="0">
            <a:spAutoFit/>
          </a:bodyPr>
          <a:lstStyle/>
          <a:p>
            <a:pPr algn="ctr"/>
            <a:r>
              <a:rPr lang="en-US" sz="4000" b="1" dirty="0" smtClean="0">
                <a:solidFill>
                  <a:schemeClr val="tx2">
                    <a:lumMod val="50000"/>
                  </a:schemeClr>
                </a:solidFill>
              </a:rPr>
              <a:t>TAXES ARE TOO HIGH IN THE RURAL</a:t>
            </a:r>
            <a:endParaRPr lang="en-US" sz="4000" b="1" dirty="0">
              <a:solidFill>
                <a:schemeClr val="tx2">
                  <a:lumMod val="50000"/>
                </a:schemeClr>
              </a:solidFill>
            </a:endParaRPr>
          </a:p>
        </p:txBody>
      </p:sp>
    </p:spTree>
    <p:extLst>
      <p:ext uri="{BB962C8B-B14F-4D97-AF65-F5344CB8AC3E}">
        <p14:creationId xmlns:p14="http://schemas.microsoft.com/office/powerpoint/2010/main" val="3141627437"/>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143000"/>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The ways in which people use a particular area of the Earth’s surface; for example, for farming, development or preservation is known as what?</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Slide Number Placeholder 2"/>
          <p:cNvSpPr>
            <a:spLocks noGrp="1"/>
          </p:cNvSpPr>
          <p:nvPr>
            <p:ph type="sldNum" sz="quarter" idx="12"/>
          </p:nvPr>
        </p:nvSpPr>
        <p:spPr/>
        <p:txBody>
          <a:bodyPr/>
          <a:lstStyle/>
          <a:p>
            <a:fld id="{960AEDAB-7D61-4C54-8F4A-3D7730BCAEB1}" type="slidenum">
              <a:rPr lang="en-US" smtClean="0"/>
              <a:pPr/>
              <a:t>18</a:t>
            </a:fld>
            <a:endParaRPr lang="en-US"/>
          </a:p>
        </p:txBody>
      </p:sp>
      <p:sp>
        <p:nvSpPr>
          <p:cNvPr id="4" name="TextBox 3"/>
          <p:cNvSpPr txBox="1"/>
          <p:nvPr/>
        </p:nvSpPr>
        <p:spPr>
          <a:xfrm>
            <a:off x="2743200" y="2667000"/>
            <a:ext cx="3886200" cy="707886"/>
          </a:xfrm>
          <a:prstGeom prst="rect">
            <a:avLst/>
          </a:prstGeom>
          <a:noFill/>
        </p:spPr>
        <p:txBody>
          <a:bodyPr wrap="square" rtlCol="0">
            <a:spAutoFit/>
          </a:bodyPr>
          <a:lstStyle/>
          <a:p>
            <a:pPr algn="ctr"/>
            <a:r>
              <a:rPr lang="en-US" sz="4000" b="1" dirty="0" smtClean="0">
                <a:solidFill>
                  <a:schemeClr val="tx2">
                    <a:lumMod val="50000"/>
                  </a:schemeClr>
                </a:solidFill>
              </a:rPr>
              <a:t>LAND USE</a:t>
            </a:r>
            <a:endParaRPr lang="en-US" sz="4000" b="1" dirty="0">
              <a:solidFill>
                <a:schemeClr val="tx2">
                  <a:lumMod val="50000"/>
                </a:schemeClr>
              </a:solidFill>
            </a:endParaRPr>
          </a:p>
        </p:txBody>
      </p:sp>
      <p:sp>
        <p:nvSpPr>
          <p:cNvPr id="5" name="TextBox 4"/>
          <p:cNvSpPr txBox="1"/>
          <p:nvPr/>
        </p:nvSpPr>
        <p:spPr>
          <a:xfrm>
            <a:off x="0" y="3581400"/>
            <a:ext cx="4572000" cy="2308324"/>
          </a:xfrm>
          <a:prstGeom prst="rect">
            <a:avLst/>
          </a:prstGeom>
          <a:noFill/>
        </p:spPr>
        <p:txBody>
          <a:bodyPr wrap="square" rtlCol="0">
            <a:spAutoFit/>
          </a:bodyPr>
          <a:lstStyle/>
          <a:p>
            <a:pPr algn="ctr"/>
            <a:r>
              <a:rPr lang="en-US" sz="3600" b="1" dirty="0" smtClean="0">
                <a:solidFill>
                  <a:schemeClr val="tx2">
                    <a:lumMod val="50000"/>
                  </a:schemeClr>
                </a:solidFill>
                <a:effectLst>
                  <a:outerShdw blurRad="50800" dist="50800" dir="5400000" algn="ctr" rotWithShape="0">
                    <a:srgbClr val="FFC000"/>
                  </a:outerShdw>
                </a:effectLst>
                <a:latin typeface="Book Antiqua" pitchFamily="18" charset="0"/>
              </a:rPr>
              <a:t>Portland, Oregon </a:t>
            </a:r>
            <a:r>
              <a:rPr lang="en-US" sz="3600" dirty="0" smtClean="0">
                <a:solidFill>
                  <a:schemeClr val="tx2">
                    <a:lumMod val="50000"/>
                  </a:schemeClr>
                </a:solidFill>
                <a:effectLst>
                  <a:outerShdw blurRad="50800" dist="50800" dir="5400000" algn="ctr" rotWithShape="0">
                    <a:srgbClr val="FFC000"/>
                  </a:outerShdw>
                </a:effectLst>
                <a:latin typeface="Book Antiqua" pitchFamily="18" charset="0"/>
              </a:rPr>
              <a:t>became the first state to create a set of land use planning laws.</a:t>
            </a:r>
            <a:endParaRPr lang="en-US" sz="3600" dirty="0">
              <a:solidFill>
                <a:schemeClr val="tx2">
                  <a:lumMod val="50000"/>
                </a:schemeClr>
              </a:solidFill>
              <a:effectLst>
                <a:outerShdw blurRad="50800" dist="50800" dir="5400000" algn="ctr" rotWithShape="0">
                  <a:srgbClr val="FFC000"/>
                </a:outerShdw>
              </a:effectLst>
              <a:latin typeface="Book Antiqua" pitchFamily="18" charset="0"/>
            </a:endParaRPr>
          </a:p>
        </p:txBody>
      </p:sp>
      <p:pic>
        <p:nvPicPr>
          <p:cNvPr id="6" name="Picture 5" descr="Portland-20917.jpg"/>
          <p:cNvPicPr>
            <a:picLocks noChangeAspect="1"/>
          </p:cNvPicPr>
          <p:nvPr/>
        </p:nvPicPr>
        <p:blipFill>
          <a:blip r:embed="rId2" cstate="print"/>
          <a:stretch>
            <a:fillRect/>
          </a:stretch>
        </p:blipFill>
        <p:spPr>
          <a:xfrm>
            <a:off x="4648200" y="3581400"/>
            <a:ext cx="3910827" cy="2197752"/>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ppt_x</p:attrName>
                                        </p:attrNameLst>
                                      </p:cBhvr>
                                      <p:tavLst>
                                        <p:tav tm="0">
                                          <p:val>
                                            <p:strVal val="#ppt_x"/>
                                          </p:val>
                                        </p:tav>
                                        <p:tav tm="100000">
                                          <p:val>
                                            <p:strVal val="#ppt_x"/>
                                          </p:val>
                                        </p:tav>
                                      </p:tavLst>
                                    </p:anim>
                                    <p:anim calcmode="lin" valueType="num">
                                      <p:cBhvr>
                                        <p:cTn id="13" dur="1800" decel="100000" fill="hold"/>
                                        <p:tgtEl>
                                          <p:spTgt spid="5"/>
                                        </p:tgtEl>
                                        <p:attrNameLst>
                                          <p:attrName>ppt_y</p:attrName>
                                        </p:attrNameLst>
                                      </p:cBhvr>
                                      <p:tavLst>
                                        <p:tav tm="0">
                                          <p:val>
                                            <p:strVal val="#ppt_y+1"/>
                                          </p:val>
                                        </p:tav>
                                        <p:tav tm="100000">
                                          <p:val>
                                            <p:strVal val="#ppt_y-.03"/>
                                          </p:val>
                                        </p:tav>
                                      </p:tavLst>
                                    </p:anim>
                                    <p:anim calcmode="lin" valueType="num">
                                      <p:cBhvr>
                                        <p:cTn id="14" dur="200" accel="100000" fill="hold">
                                          <p:stCondLst>
                                            <p:cond delay="18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782"/>
            <a:ext cx="9067800" cy="5638800"/>
          </a:xfrm>
        </p:spPr>
        <p:txBody>
          <a:bodyPr>
            <a:normAutofit/>
          </a:bodyPr>
          <a:lstStyle/>
          <a:p>
            <a:r>
              <a:rPr lang="en-US"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t>A creation of land use planning laws that promote an approach to land using planning to control sprawl by making better use of land that has already been developed is known as what?</a:t>
            </a:r>
            <a:endParaRPr lang="en-US" dirty="0">
              <a:solidFill>
                <a:schemeClr val="tx2">
                  <a:lumMod val="50000"/>
                </a:schemeClr>
              </a:solidFill>
              <a:effectLst>
                <a:outerShdw blurRad="50800" dist="50800" dir="5400000" algn="ctr" rotWithShape="0">
                  <a:srgbClr val="FFC000"/>
                </a:outerShdw>
              </a:effectLst>
              <a:latin typeface="Book Antiqua" panose="02040602050305030304" pitchFamily="18" charset="0"/>
            </a:endParaRPr>
          </a:p>
        </p:txBody>
      </p:sp>
      <p:sp>
        <p:nvSpPr>
          <p:cNvPr id="3" name="Slide Number Placeholder 2"/>
          <p:cNvSpPr>
            <a:spLocks noGrp="1"/>
          </p:cNvSpPr>
          <p:nvPr>
            <p:ph type="sldNum" sz="quarter" idx="12"/>
          </p:nvPr>
        </p:nvSpPr>
        <p:spPr/>
        <p:txBody>
          <a:bodyPr/>
          <a:lstStyle/>
          <a:p>
            <a:fld id="{960AEDAB-7D61-4C54-8F4A-3D7730BCAEB1}" type="slidenum">
              <a:rPr lang="en-US" smtClean="0"/>
              <a:pPr/>
              <a:t>19</a:t>
            </a:fld>
            <a:endParaRPr lang="en-US"/>
          </a:p>
        </p:txBody>
      </p:sp>
      <p:sp>
        <p:nvSpPr>
          <p:cNvPr id="4" name="TextBox 3"/>
          <p:cNvSpPr txBox="1"/>
          <p:nvPr/>
        </p:nvSpPr>
        <p:spPr>
          <a:xfrm>
            <a:off x="2355273" y="5257800"/>
            <a:ext cx="4191000" cy="707886"/>
          </a:xfrm>
          <a:prstGeom prst="rect">
            <a:avLst/>
          </a:prstGeom>
          <a:noFill/>
        </p:spPr>
        <p:txBody>
          <a:bodyPr wrap="square" rtlCol="0">
            <a:spAutoFit/>
          </a:bodyPr>
          <a:lstStyle/>
          <a:p>
            <a:pPr algn="ctr"/>
            <a:r>
              <a:rPr lang="en-US" sz="4000" b="1" dirty="0" smtClean="0">
                <a:solidFill>
                  <a:schemeClr val="tx2">
                    <a:lumMod val="50000"/>
                  </a:schemeClr>
                </a:solidFill>
              </a:rPr>
              <a:t>SMART GROWTH</a:t>
            </a:r>
            <a:endParaRPr lang="en-US" sz="4000" b="1" dirty="0">
              <a:solidFill>
                <a:schemeClr val="tx2">
                  <a:lumMod val="50000"/>
                </a:schemeClr>
              </a:solidFill>
            </a:endParaRPr>
          </a:p>
        </p:txBody>
      </p:sp>
    </p:spTree>
    <p:extLst>
      <p:ext uri="{BB962C8B-B14F-4D97-AF65-F5344CB8AC3E}">
        <p14:creationId xmlns:p14="http://schemas.microsoft.com/office/powerpoint/2010/main" val="4249250363"/>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A developed area at the edge of a city that is mainly homes is called a what?</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TextBox 2"/>
          <p:cNvSpPr txBox="1"/>
          <p:nvPr/>
        </p:nvSpPr>
        <p:spPr>
          <a:xfrm>
            <a:off x="838200" y="2133600"/>
            <a:ext cx="4419600" cy="707886"/>
          </a:xfrm>
          <a:prstGeom prst="rect">
            <a:avLst/>
          </a:prstGeom>
          <a:noFill/>
        </p:spPr>
        <p:txBody>
          <a:bodyPr wrap="square" rtlCol="0">
            <a:spAutoFit/>
          </a:bodyPr>
          <a:lstStyle/>
          <a:p>
            <a:pPr algn="ctr"/>
            <a:r>
              <a:rPr lang="en-US" sz="4000" b="1" dirty="0" smtClean="0">
                <a:solidFill>
                  <a:schemeClr val="tx2">
                    <a:lumMod val="50000"/>
                  </a:schemeClr>
                </a:solidFill>
              </a:rPr>
              <a:t>SUBURB</a:t>
            </a:r>
            <a:endParaRPr lang="en-US" sz="4000" b="1" dirty="0">
              <a:solidFill>
                <a:schemeClr val="tx2">
                  <a:lumMod val="50000"/>
                </a:schemeClr>
              </a:solidFill>
            </a:endParaRPr>
          </a:p>
        </p:txBody>
      </p:sp>
      <p:sp>
        <p:nvSpPr>
          <p:cNvPr id="4" name="Slide Number Placeholder 3"/>
          <p:cNvSpPr>
            <a:spLocks noGrp="1"/>
          </p:cNvSpPr>
          <p:nvPr>
            <p:ph type="sldNum" sz="quarter" idx="12"/>
          </p:nvPr>
        </p:nvSpPr>
        <p:spPr/>
        <p:txBody>
          <a:bodyPr/>
          <a:lstStyle/>
          <a:p>
            <a:fld id="{960AEDAB-7D61-4C54-8F4A-3D7730BCAEB1}" type="slidenum">
              <a:rPr lang="en-US" smtClean="0"/>
              <a:pPr/>
              <a:t>2</a:t>
            </a:fld>
            <a:endParaRPr lang="en-US"/>
          </a:p>
        </p:txBody>
      </p:sp>
      <p:sp>
        <p:nvSpPr>
          <p:cNvPr id="5" name="TextBox 4"/>
          <p:cNvSpPr txBox="1"/>
          <p:nvPr/>
        </p:nvSpPr>
        <p:spPr>
          <a:xfrm>
            <a:off x="0" y="3687901"/>
            <a:ext cx="9144000" cy="2862322"/>
          </a:xfrm>
          <a:prstGeom prst="rect">
            <a:avLst/>
          </a:prstGeom>
          <a:noFill/>
        </p:spPr>
        <p:txBody>
          <a:bodyPr wrap="square" rtlCol="0">
            <a:spAutoFit/>
          </a:bodyPr>
          <a:lstStyle/>
          <a:p>
            <a:pPr algn="ctr"/>
            <a:r>
              <a:rPr lang="en-US" sz="3600" dirty="0" smtClean="0">
                <a:solidFill>
                  <a:schemeClr val="tx2">
                    <a:lumMod val="50000"/>
                  </a:schemeClr>
                </a:solidFill>
                <a:effectLst>
                  <a:outerShdw blurRad="50800" dist="50800" dir="5400000" algn="ctr" rotWithShape="0">
                    <a:srgbClr val="FFC000"/>
                  </a:outerShdw>
                </a:effectLst>
                <a:latin typeface="Book Antiqua" pitchFamily="18" charset="0"/>
              </a:rPr>
              <a:t>Developers create suburbs by buying up land outside a city &amp; replace this open space with houses, shopping centers &amp; office parks.  Dearborn is one of many examples.</a:t>
            </a:r>
            <a:endParaRPr lang="en-US" sz="3600" dirty="0">
              <a:solidFill>
                <a:schemeClr val="tx2">
                  <a:lumMod val="50000"/>
                </a:schemeClr>
              </a:solidFill>
              <a:effectLst>
                <a:outerShdw blurRad="50800" dist="50800" dir="5400000" algn="ctr" rotWithShape="0">
                  <a:srgbClr val="FFC000"/>
                </a:outerShdw>
              </a:effectLst>
              <a:latin typeface="Book Antiqua" pitchFamily="18" charset="0"/>
            </a:endParaRPr>
          </a:p>
        </p:txBody>
      </p:sp>
      <p:pic>
        <p:nvPicPr>
          <p:cNvPr id="6" name="Picture 5" descr="20150810_175129-1024x576.jpg"/>
          <p:cNvPicPr>
            <a:picLocks noChangeAspect="1"/>
          </p:cNvPicPr>
          <p:nvPr/>
        </p:nvPicPr>
        <p:blipFill>
          <a:blip r:embed="rId2" cstate="print"/>
          <a:srcRect l="30000" t="17408" r="30833" b="38148"/>
          <a:stretch>
            <a:fillRect/>
          </a:stretch>
        </p:blipFill>
        <p:spPr>
          <a:xfrm>
            <a:off x="4876800" y="1600200"/>
            <a:ext cx="3048000" cy="1945532"/>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ppt_x</p:attrName>
                                        </p:attrNameLst>
                                      </p:cBhvr>
                                      <p:tavLst>
                                        <p:tav tm="0">
                                          <p:val>
                                            <p:strVal val="#ppt_x"/>
                                          </p:val>
                                        </p:tav>
                                        <p:tav tm="100000">
                                          <p:val>
                                            <p:strVal val="#ppt_x"/>
                                          </p:val>
                                        </p:tav>
                                      </p:tavLst>
                                    </p:anim>
                                    <p:anim calcmode="lin" valueType="num">
                                      <p:cBhvr>
                                        <p:cTn id="13" dur="1800" decel="100000" fill="hold"/>
                                        <p:tgtEl>
                                          <p:spTgt spid="5"/>
                                        </p:tgtEl>
                                        <p:attrNameLst>
                                          <p:attrName>ppt_y</p:attrName>
                                        </p:attrNameLst>
                                      </p:cBhvr>
                                      <p:tavLst>
                                        <p:tav tm="0">
                                          <p:val>
                                            <p:strVal val="#ppt_y+1"/>
                                          </p:val>
                                        </p:tav>
                                        <p:tav tm="100000">
                                          <p:val>
                                            <p:strVal val="#ppt_y-.03"/>
                                          </p:val>
                                        </p:tav>
                                      </p:tavLst>
                                    </p:anim>
                                    <p:anim calcmode="lin" valueType="num">
                                      <p:cBhvr>
                                        <p:cTn id="14" dur="200" accel="100000" fill="hold">
                                          <p:stCondLst>
                                            <p:cond delay="18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1143000"/>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A legal border that separates an area where development is permitted from an area where development is forbidden is called what?</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Slide Number Placeholder 2"/>
          <p:cNvSpPr>
            <a:spLocks noGrp="1"/>
          </p:cNvSpPr>
          <p:nvPr>
            <p:ph type="sldNum" sz="quarter" idx="12"/>
          </p:nvPr>
        </p:nvSpPr>
        <p:spPr/>
        <p:txBody>
          <a:bodyPr/>
          <a:lstStyle/>
          <a:p>
            <a:fld id="{960AEDAB-7D61-4C54-8F4A-3D7730BCAEB1}" type="slidenum">
              <a:rPr lang="en-US" smtClean="0"/>
              <a:pPr/>
              <a:t>20</a:t>
            </a:fld>
            <a:endParaRPr lang="en-US"/>
          </a:p>
        </p:txBody>
      </p:sp>
      <p:sp>
        <p:nvSpPr>
          <p:cNvPr id="4" name="TextBox 3"/>
          <p:cNvSpPr txBox="1"/>
          <p:nvPr/>
        </p:nvSpPr>
        <p:spPr>
          <a:xfrm>
            <a:off x="2514600" y="3276600"/>
            <a:ext cx="4648200" cy="1323439"/>
          </a:xfrm>
          <a:prstGeom prst="rect">
            <a:avLst/>
          </a:prstGeom>
          <a:noFill/>
        </p:spPr>
        <p:txBody>
          <a:bodyPr wrap="square" rtlCol="0">
            <a:spAutoFit/>
          </a:bodyPr>
          <a:lstStyle/>
          <a:p>
            <a:pPr algn="ctr"/>
            <a:r>
              <a:rPr lang="en-US" sz="4000" b="1" dirty="0" smtClean="0">
                <a:solidFill>
                  <a:schemeClr val="tx2">
                    <a:lumMod val="50000"/>
                  </a:schemeClr>
                </a:solidFill>
              </a:rPr>
              <a:t>URBAN GROWTH BOUNDARY</a:t>
            </a:r>
            <a:endParaRPr lang="en-US" sz="4000" b="1" dirty="0">
              <a:solidFill>
                <a:schemeClr val="tx2">
                  <a:lumMod val="50000"/>
                </a:schemeClr>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A network of buses, trains &amp; other vehicles used for moving passengers throughout a city is called what?</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Slide Number Placeholder 2"/>
          <p:cNvSpPr>
            <a:spLocks noGrp="1"/>
          </p:cNvSpPr>
          <p:nvPr>
            <p:ph type="sldNum" sz="quarter" idx="12"/>
          </p:nvPr>
        </p:nvSpPr>
        <p:spPr/>
        <p:txBody>
          <a:bodyPr/>
          <a:lstStyle/>
          <a:p>
            <a:fld id="{960AEDAB-7D61-4C54-8F4A-3D7730BCAEB1}" type="slidenum">
              <a:rPr lang="en-US" smtClean="0"/>
              <a:pPr/>
              <a:t>21</a:t>
            </a:fld>
            <a:endParaRPr lang="en-US"/>
          </a:p>
        </p:txBody>
      </p:sp>
      <p:sp>
        <p:nvSpPr>
          <p:cNvPr id="4" name="TextBox 3"/>
          <p:cNvSpPr txBox="1"/>
          <p:nvPr/>
        </p:nvSpPr>
        <p:spPr>
          <a:xfrm>
            <a:off x="2438400" y="2362200"/>
            <a:ext cx="4572000" cy="1323439"/>
          </a:xfrm>
          <a:prstGeom prst="rect">
            <a:avLst/>
          </a:prstGeom>
          <a:noFill/>
        </p:spPr>
        <p:txBody>
          <a:bodyPr wrap="square" rtlCol="0">
            <a:spAutoFit/>
          </a:bodyPr>
          <a:lstStyle/>
          <a:p>
            <a:pPr algn="ctr"/>
            <a:r>
              <a:rPr lang="en-US" sz="4000" b="1" dirty="0" smtClean="0">
                <a:solidFill>
                  <a:schemeClr val="tx2">
                    <a:lumMod val="50000"/>
                  </a:schemeClr>
                </a:solidFill>
              </a:rPr>
              <a:t>PUBLIC TRANSIT SYSTEM</a:t>
            </a:r>
            <a:endParaRPr lang="en-US" sz="4000" b="1" dirty="0">
              <a:solidFill>
                <a:schemeClr val="tx2">
                  <a:lumMod val="50000"/>
                </a:schemeClr>
              </a:solidFill>
            </a:endParaRPr>
          </a:p>
        </p:txBody>
      </p:sp>
      <p:sp>
        <p:nvSpPr>
          <p:cNvPr id="5" name="TextBox 4"/>
          <p:cNvSpPr txBox="1"/>
          <p:nvPr/>
        </p:nvSpPr>
        <p:spPr>
          <a:xfrm>
            <a:off x="0" y="3962400"/>
            <a:ext cx="9144000" cy="1938992"/>
          </a:xfrm>
          <a:prstGeom prst="rect">
            <a:avLst/>
          </a:prstGeom>
          <a:noFill/>
        </p:spPr>
        <p:txBody>
          <a:bodyPr wrap="square" rtlCol="0">
            <a:spAutoFit/>
          </a:bodyPr>
          <a:lstStyle/>
          <a:p>
            <a:pPr algn="ctr"/>
            <a:r>
              <a:rPr lang="en-US" sz="4000" b="1" dirty="0" smtClean="0">
                <a:solidFill>
                  <a:schemeClr val="tx2">
                    <a:lumMod val="50000"/>
                  </a:schemeClr>
                </a:solidFill>
              </a:rPr>
              <a:t>NOT ONLY DOES THIS HELP WITH URBAN SPRAWL BUT ALSO DECREASES… </a:t>
            </a:r>
          </a:p>
          <a:p>
            <a:pPr algn="ctr"/>
            <a:r>
              <a:rPr lang="en-US" sz="4000" b="1" dirty="0" smtClean="0">
                <a:solidFill>
                  <a:srgbClr val="FFC000"/>
                </a:solidFill>
                <a:effectLst>
                  <a:outerShdw blurRad="50800" dist="50800" dir="5400000" algn="ctr" rotWithShape="0">
                    <a:schemeClr val="tx2">
                      <a:lumMod val="50000"/>
                    </a:schemeClr>
                  </a:outerShdw>
                </a:effectLst>
              </a:rPr>
              <a:t>TRAFFIC, POLLUTION &amp; GAS USAGE</a:t>
            </a:r>
            <a:endParaRPr lang="en-US" sz="4000" b="1" dirty="0">
              <a:solidFill>
                <a:srgbClr val="FFC000"/>
              </a:solidFill>
              <a:effectLst>
                <a:outerShdw blurRad="50800" dist="50800" dir="5400000" algn="ctr" rotWithShape="0">
                  <a:schemeClr val="tx2">
                    <a:lumMod val="50000"/>
                  </a:schemeClr>
                </a:outerShdw>
              </a:effectLst>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60AEDAB-7D61-4C54-8F4A-3D7730BCAEB1}" type="slidenum">
              <a:rPr lang="en-US" smtClean="0"/>
              <a:pPr/>
              <a:t>22</a:t>
            </a:fld>
            <a:endParaRPr lang="en-US"/>
          </a:p>
        </p:txBody>
      </p:sp>
      <p:pic>
        <p:nvPicPr>
          <p:cNvPr id="3" name="Picture 2" descr="chicago_mass_transit_.jpg"/>
          <p:cNvPicPr>
            <a:picLocks noChangeAspect="1"/>
          </p:cNvPicPr>
          <p:nvPr/>
        </p:nvPicPr>
        <p:blipFill>
          <a:blip r:embed="rId2" cstate="print"/>
          <a:stretch>
            <a:fillRect/>
          </a:stretch>
        </p:blipFill>
        <p:spPr>
          <a:xfrm>
            <a:off x="228600" y="304800"/>
            <a:ext cx="4436701" cy="249875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4" name="Picture 3" descr="smartbus_mattpicio_flickr.jpg"/>
          <p:cNvPicPr>
            <a:picLocks noChangeAspect="1"/>
          </p:cNvPicPr>
          <p:nvPr/>
        </p:nvPicPr>
        <p:blipFill>
          <a:blip r:embed="rId3" cstate="print"/>
          <a:stretch>
            <a:fillRect/>
          </a:stretch>
        </p:blipFill>
        <p:spPr>
          <a:xfrm>
            <a:off x="304800" y="3505200"/>
            <a:ext cx="4338320" cy="30988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5" name="Picture 4" descr="publictransitny.jpg"/>
          <p:cNvPicPr>
            <a:picLocks noChangeAspect="1"/>
          </p:cNvPicPr>
          <p:nvPr/>
        </p:nvPicPr>
        <p:blipFill>
          <a:blip r:embed="rId4" cstate="print"/>
          <a:stretch>
            <a:fillRect/>
          </a:stretch>
        </p:blipFill>
        <p:spPr>
          <a:xfrm>
            <a:off x="5140458" y="304800"/>
            <a:ext cx="3534922" cy="25146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6" name="Picture 5" descr="v2008-29.jpg"/>
          <p:cNvPicPr>
            <a:picLocks noChangeAspect="1"/>
          </p:cNvPicPr>
          <p:nvPr/>
        </p:nvPicPr>
        <p:blipFill>
          <a:blip r:embed="rId5" cstate="print"/>
          <a:stretch>
            <a:fillRect/>
          </a:stretch>
        </p:blipFill>
        <p:spPr>
          <a:xfrm>
            <a:off x="5181600" y="3505200"/>
            <a:ext cx="3583608" cy="31242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0" y="2971800"/>
            <a:ext cx="8991600" cy="369332"/>
          </a:xfrm>
          <a:prstGeom prst="rect">
            <a:avLst/>
          </a:prstGeom>
          <a:noFill/>
        </p:spPr>
        <p:txBody>
          <a:bodyPr wrap="square" rtlCol="0">
            <a:spAutoFit/>
          </a:bodyPr>
          <a:lstStyle/>
          <a:p>
            <a:pPr algn="ctr"/>
            <a:r>
              <a:rPr lang="en-US" b="1" dirty="0" smtClean="0">
                <a:solidFill>
                  <a:schemeClr val="tx2">
                    <a:lumMod val="50000"/>
                  </a:schemeClr>
                </a:solidFill>
              </a:rPr>
              <a:t>BUSES, MONORAILS, TRAINS &amp; SUBWAYS ARE EXAMPLES OF PUBLIC TRANSIT SYSTEMS</a:t>
            </a:r>
            <a:endParaRPr lang="en-US" b="1" dirty="0">
              <a:solidFill>
                <a:schemeClr val="tx2">
                  <a:lumMod val="50000"/>
                </a:schemeClr>
              </a:solidFill>
            </a:endParaRPr>
          </a:p>
        </p:txBody>
      </p:sp>
    </p:spTree>
  </p:cSld>
  <p:clrMapOvr>
    <a:masterClrMapping/>
  </p:clrMapOvr>
  <p:transition spd="slow">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Development that combines housing &amp; businesses in one area is what?</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Slide Number Placeholder 2"/>
          <p:cNvSpPr>
            <a:spLocks noGrp="1"/>
          </p:cNvSpPr>
          <p:nvPr>
            <p:ph type="sldNum" sz="quarter" idx="12"/>
          </p:nvPr>
        </p:nvSpPr>
        <p:spPr/>
        <p:txBody>
          <a:bodyPr/>
          <a:lstStyle/>
          <a:p>
            <a:fld id="{960AEDAB-7D61-4C54-8F4A-3D7730BCAEB1}" type="slidenum">
              <a:rPr lang="en-US" smtClean="0"/>
              <a:pPr/>
              <a:t>23</a:t>
            </a:fld>
            <a:endParaRPr lang="en-US"/>
          </a:p>
        </p:txBody>
      </p:sp>
      <p:sp>
        <p:nvSpPr>
          <p:cNvPr id="4" name="TextBox 3"/>
          <p:cNvSpPr txBox="1"/>
          <p:nvPr/>
        </p:nvSpPr>
        <p:spPr>
          <a:xfrm>
            <a:off x="2590800" y="2209800"/>
            <a:ext cx="4648200" cy="1323439"/>
          </a:xfrm>
          <a:prstGeom prst="rect">
            <a:avLst/>
          </a:prstGeom>
          <a:noFill/>
        </p:spPr>
        <p:txBody>
          <a:bodyPr wrap="square" rtlCol="0">
            <a:spAutoFit/>
          </a:bodyPr>
          <a:lstStyle/>
          <a:p>
            <a:pPr algn="ctr"/>
            <a:r>
              <a:rPr lang="en-US" sz="4000" b="1" dirty="0" smtClean="0">
                <a:solidFill>
                  <a:schemeClr val="tx2">
                    <a:lumMod val="50000"/>
                  </a:schemeClr>
                </a:solidFill>
              </a:rPr>
              <a:t>MIXED-USE DEVELOPEMENT</a:t>
            </a:r>
            <a:endParaRPr lang="en-US" sz="4000" b="1" dirty="0">
              <a:solidFill>
                <a:schemeClr val="tx2">
                  <a:lumMod val="50000"/>
                </a:schemeClr>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143000"/>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The process of filling in empty or run-down parts of a city with new development is called what?</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Slide Number Placeholder 2"/>
          <p:cNvSpPr>
            <a:spLocks noGrp="1"/>
          </p:cNvSpPr>
          <p:nvPr>
            <p:ph type="sldNum" sz="quarter" idx="12"/>
          </p:nvPr>
        </p:nvSpPr>
        <p:spPr/>
        <p:txBody>
          <a:bodyPr/>
          <a:lstStyle/>
          <a:p>
            <a:fld id="{960AEDAB-7D61-4C54-8F4A-3D7730BCAEB1}" type="slidenum">
              <a:rPr lang="en-US" smtClean="0"/>
              <a:pPr/>
              <a:t>24</a:t>
            </a:fld>
            <a:endParaRPr lang="en-US"/>
          </a:p>
        </p:txBody>
      </p:sp>
      <p:sp>
        <p:nvSpPr>
          <p:cNvPr id="4" name="TextBox 3"/>
          <p:cNvSpPr txBox="1"/>
          <p:nvPr/>
        </p:nvSpPr>
        <p:spPr>
          <a:xfrm>
            <a:off x="2590800" y="2514600"/>
            <a:ext cx="4191000" cy="707886"/>
          </a:xfrm>
          <a:prstGeom prst="rect">
            <a:avLst/>
          </a:prstGeom>
          <a:noFill/>
        </p:spPr>
        <p:txBody>
          <a:bodyPr wrap="square" rtlCol="0">
            <a:spAutoFit/>
          </a:bodyPr>
          <a:lstStyle/>
          <a:p>
            <a:pPr algn="ctr"/>
            <a:r>
              <a:rPr lang="en-US" sz="4000" b="1" dirty="0" smtClean="0">
                <a:solidFill>
                  <a:schemeClr val="tx2">
                    <a:lumMod val="50000"/>
                  </a:schemeClr>
                </a:solidFill>
              </a:rPr>
              <a:t>INFILL</a:t>
            </a:r>
            <a:endParaRPr lang="en-US" sz="4000" b="1" dirty="0">
              <a:solidFill>
                <a:schemeClr val="tx2">
                  <a:lumMod val="50000"/>
                </a:schemeClr>
              </a:solidFill>
            </a:endParaRPr>
          </a:p>
        </p:txBody>
      </p:sp>
      <p:sp>
        <p:nvSpPr>
          <p:cNvPr id="5" name="TextBox 4"/>
          <p:cNvSpPr txBox="1"/>
          <p:nvPr/>
        </p:nvSpPr>
        <p:spPr>
          <a:xfrm>
            <a:off x="152400" y="3429000"/>
            <a:ext cx="5105400" cy="2308324"/>
          </a:xfrm>
          <a:prstGeom prst="rect">
            <a:avLst/>
          </a:prstGeom>
          <a:noFill/>
        </p:spPr>
        <p:txBody>
          <a:bodyPr wrap="square" rtlCol="0">
            <a:spAutoFit/>
          </a:bodyPr>
          <a:lstStyle/>
          <a:p>
            <a:pPr algn="ctr"/>
            <a:r>
              <a:rPr lang="en-US" sz="3600" dirty="0" smtClean="0">
                <a:solidFill>
                  <a:schemeClr val="tx2">
                    <a:lumMod val="50000"/>
                  </a:schemeClr>
                </a:solidFill>
                <a:effectLst>
                  <a:outerShdw blurRad="50800" dist="50800" dir="5400000" algn="ctr" rotWithShape="0">
                    <a:srgbClr val="FFC000"/>
                  </a:outerShdw>
                </a:effectLst>
                <a:latin typeface="Book Antiqua" pitchFamily="18" charset="0"/>
              </a:rPr>
              <a:t>Building an apartment high-rise or shopping mall on an empty lot is an example of infill</a:t>
            </a:r>
            <a:endParaRPr lang="en-US" sz="3600" dirty="0">
              <a:solidFill>
                <a:schemeClr val="tx2">
                  <a:lumMod val="50000"/>
                </a:schemeClr>
              </a:solidFill>
              <a:effectLst>
                <a:outerShdw blurRad="50800" dist="50800" dir="5400000" algn="ctr" rotWithShape="0">
                  <a:srgbClr val="FFC000"/>
                </a:outerShdw>
              </a:effectLst>
              <a:latin typeface="Book Antiqua" pitchFamily="18" charset="0"/>
            </a:endParaRPr>
          </a:p>
        </p:txBody>
      </p:sp>
      <p:pic>
        <p:nvPicPr>
          <p:cNvPr id="6" name="Picture 5" descr="20161215-toronto-apartment-rental.jpg"/>
          <p:cNvPicPr>
            <a:picLocks noChangeAspect="1"/>
          </p:cNvPicPr>
          <p:nvPr/>
        </p:nvPicPr>
        <p:blipFill>
          <a:blip r:embed="rId2" cstate="print"/>
          <a:stretch>
            <a:fillRect/>
          </a:stretch>
        </p:blipFill>
        <p:spPr>
          <a:xfrm>
            <a:off x="5257800" y="3505200"/>
            <a:ext cx="3429838" cy="22860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ppt_x</p:attrName>
                                        </p:attrNameLst>
                                      </p:cBhvr>
                                      <p:tavLst>
                                        <p:tav tm="0">
                                          <p:val>
                                            <p:strVal val="#ppt_x"/>
                                          </p:val>
                                        </p:tav>
                                        <p:tav tm="100000">
                                          <p:val>
                                            <p:strVal val="#ppt_x"/>
                                          </p:val>
                                        </p:tav>
                                      </p:tavLst>
                                    </p:anim>
                                    <p:anim calcmode="lin" valueType="num">
                                      <p:cBhvr>
                                        <p:cTn id="13" dur="1800" decel="100000" fill="hold"/>
                                        <p:tgtEl>
                                          <p:spTgt spid="5"/>
                                        </p:tgtEl>
                                        <p:attrNameLst>
                                          <p:attrName>ppt_y</p:attrName>
                                        </p:attrNameLst>
                                      </p:cBhvr>
                                      <p:tavLst>
                                        <p:tav tm="0">
                                          <p:val>
                                            <p:strVal val="#ppt_y+1"/>
                                          </p:val>
                                        </p:tav>
                                        <p:tav tm="100000">
                                          <p:val>
                                            <p:strVal val="#ppt_y-.03"/>
                                          </p:val>
                                        </p:tav>
                                      </p:tavLst>
                                    </p:anim>
                                    <p:anim calcmode="lin" valueType="num">
                                      <p:cBhvr>
                                        <p:cTn id="14" dur="200" accel="100000" fill="hold">
                                          <p:stCondLst>
                                            <p:cond delay="18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4343400"/>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t>An </a:t>
            </a:r>
            <a:r>
              <a:rPr lang="en-US" b="1"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t>official plan </a:t>
            </a:r>
            <a:r>
              <a:rPr lang="en-US"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t>lays out what kind of growth a city should encourage.  New developments are to use mainly </a:t>
            </a:r>
            <a:r>
              <a:rPr lang="en-US" b="1"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t>in-fill</a:t>
            </a:r>
            <a:r>
              <a:rPr lang="en-US"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t> &amp; </a:t>
            </a:r>
            <a:r>
              <a:rPr lang="en-US" b="1"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t>mixed-use projects</a:t>
            </a:r>
            <a:r>
              <a:rPr lang="en-US"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t>.  Toronto, Canada is one city that did so (which controlled its growth &amp; urban sprawl for a30 years.</a:t>
            </a:r>
            <a:endParaRPr lang="en-US" dirty="0">
              <a:solidFill>
                <a:schemeClr val="tx2">
                  <a:lumMod val="50000"/>
                </a:schemeClr>
              </a:solidFill>
              <a:effectLst>
                <a:outerShdw blurRad="50800" dist="50800" dir="5400000" algn="ctr" rotWithShape="0">
                  <a:srgbClr val="FFC000"/>
                </a:outerShdw>
              </a:effectLst>
              <a:latin typeface="Book Antiqua" panose="02040602050305030304" pitchFamily="18" charset="0"/>
            </a:endParaRPr>
          </a:p>
        </p:txBody>
      </p:sp>
      <p:sp>
        <p:nvSpPr>
          <p:cNvPr id="3" name="Slide Number Placeholder 2"/>
          <p:cNvSpPr>
            <a:spLocks noGrp="1"/>
          </p:cNvSpPr>
          <p:nvPr>
            <p:ph type="sldNum" sz="quarter" idx="12"/>
          </p:nvPr>
        </p:nvSpPr>
        <p:spPr/>
        <p:txBody>
          <a:bodyPr/>
          <a:lstStyle/>
          <a:p>
            <a:fld id="{960AEDAB-7D61-4C54-8F4A-3D7730BCAEB1}" type="slidenum">
              <a:rPr lang="en-US" smtClean="0"/>
              <a:pPr/>
              <a:t>25</a:t>
            </a:fld>
            <a:endParaRPr lang="en-US"/>
          </a:p>
        </p:txBody>
      </p:sp>
    </p:spTree>
    <p:extLst>
      <p:ext uri="{BB962C8B-B14F-4D97-AF65-F5344CB8AC3E}">
        <p14:creationId xmlns:p14="http://schemas.microsoft.com/office/powerpoint/2010/main" val="1794912977"/>
      </p:ext>
    </p:extLst>
  </p:cSld>
  <p:clrMapOvr>
    <a:masterClrMapping/>
  </p:clrMapOvr>
  <p:transition spd="slow">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r>
              <a:rPr lang="en-US" sz="4000" b="1" dirty="0" smtClean="0">
                <a:solidFill>
                  <a:schemeClr val="tx2">
                    <a:lumMod val="50000"/>
                  </a:schemeClr>
                </a:solidFill>
                <a:effectLst>
                  <a:outerShdw blurRad="50800" dist="50800" dir="5400000" algn="ctr" rotWithShape="0">
                    <a:srgbClr val="FFC000"/>
                  </a:outerShdw>
                </a:effectLst>
                <a:latin typeface="Book Antiqua" pitchFamily="18" charset="0"/>
              </a:rPr>
              <a:t>What is the Clean Air Act?</a:t>
            </a:r>
            <a:endParaRPr lang="en-US" sz="4000" b="1"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Slide Number Placeholder 2"/>
          <p:cNvSpPr>
            <a:spLocks noGrp="1"/>
          </p:cNvSpPr>
          <p:nvPr>
            <p:ph type="sldNum" sz="quarter" idx="12"/>
          </p:nvPr>
        </p:nvSpPr>
        <p:spPr/>
        <p:txBody>
          <a:bodyPr/>
          <a:lstStyle/>
          <a:p>
            <a:fld id="{960AEDAB-7D61-4C54-8F4A-3D7730BCAEB1}" type="slidenum">
              <a:rPr lang="en-US" smtClean="0"/>
              <a:pPr/>
              <a:t>26</a:t>
            </a:fld>
            <a:endParaRPr lang="en-US"/>
          </a:p>
        </p:txBody>
      </p:sp>
      <p:sp>
        <p:nvSpPr>
          <p:cNvPr id="4" name="TextBox 3"/>
          <p:cNvSpPr txBox="1"/>
          <p:nvPr/>
        </p:nvSpPr>
        <p:spPr>
          <a:xfrm>
            <a:off x="0" y="990600"/>
            <a:ext cx="9144000" cy="3785652"/>
          </a:xfrm>
          <a:prstGeom prst="rect">
            <a:avLst/>
          </a:prstGeom>
          <a:noFill/>
        </p:spPr>
        <p:txBody>
          <a:bodyPr wrap="square" rtlCol="0">
            <a:spAutoFit/>
          </a:bodyPr>
          <a:lstStyle/>
          <a:p>
            <a:pPr algn="ct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It is a U.S. federal law designed to control air pollution on a national level. It is one of the United States' first &amp; most influential modern environmental laws &amp; one of the most comprehensive air quality laws in the world.</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pic>
        <p:nvPicPr>
          <p:cNvPr id="5" name="Picture 4" descr="clean-air-act-1200.png"/>
          <p:cNvPicPr>
            <a:picLocks noChangeAspect="1"/>
          </p:cNvPicPr>
          <p:nvPr/>
        </p:nvPicPr>
        <p:blipFill>
          <a:blip r:embed="rId2" cstate="print"/>
          <a:srcRect l="-2500" t="17065" b="4785"/>
          <a:stretch>
            <a:fillRect/>
          </a:stretch>
        </p:blipFill>
        <p:spPr>
          <a:xfrm>
            <a:off x="2133600" y="4724400"/>
            <a:ext cx="5105400" cy="2033859"/>
          </a:xfrm>
          <a:prstGeom prst="rect">
            <a:avLst/>
          </a:prstGeom>
        </p:spPr>
      </p:pic>
    </p:spTree>
    <p:extLst>
      <p:ext uri="{BB962C8B-B14F-4D97-AF65-F5344CB8AC3E}">
        <p14:creationId xmlns:p14="http://schemas.microsoft.com/office/powerpoint/2010/main" val="532820083"/>
      </p:ext>
    </p:extLst>
  </p:cSld>
  <p:clrMapOvr>
    <a:masterClrMapping/>
  </p:clrMapOvr>
  <p:transition spd="slow">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Urban Sprawl looks different in different parts of the world depending on what?</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Slide Number Placeholder 2"/>
          <p:cNvSpPr>
            <a:spLocks noGrp="1"/>
          </p:cNvSpPr>
          <p:nvPr>
            <p:ph type="sldNum" sz="quarter" idx="12"/>
          </p:nvPr>
        </p:nvSpPr>
        <p:spPr/>
        <p:txBody>
          <a:bodyPr/>
          <a:lstStyle/>
          <a:p>
            <a:fld id="{960AEDAB-7D61-4C54-8F4A-3D7730BCAEB1}" type="slidenum">
              <a:rPr lang="en-US" smtClean="0"/>
              <a:pPr/>
              <a:t>27</a:t>
            </a:fld>
            <a:endParaRPr lang="en-US"/>
          </a:p>
        </p:txBody>
      </p:sp>
      <p:sp>
        <p:nvSpPr>
          <p:cNvPr id="4" name="TextBox 3"/>
          <p:cNvSpPr txBox="1"/>
          <p:nvPr/>
        </p:nvSpPr>
        <p:spPr>
          <a:xfrm>
            <a:off x="0" y="2362200"/>
            <a:ext cx="9144000" cy="3785652"/>
          </a:xfrm>
          <a:prstGeom prst="rect">
            <a:avLst/>
          </a:prstGeom>
          <a:noFill/>
        </p:spPr>
        <p:txBody>
          <a:bodyPr wrap="square" rtlCol="0">
            <a:spAutoFit/>
          </a:bodyPr>
          <a:lstStyle/>
          <a:p>
            <a:pPr algn="ctr"/>
            <a:r>
              <a:rPr lang="en-US" sz="4000" b="1" u="sng" dirty="0" smtClean="0">
                <a:solidFill>
                  <a:schemeClr val="tx2">
                    <a:lumMod val="50000"/>
                  </a:schemeClr>
                </a:solidFill>
              </a:rPr>
              <a:t>POPULATION &amp; MONEY </a:t>
            </a:r>
          </a:p>
          <a:p>
            <a:pPr algn="ctr"/>
            <a:r>
              <a:rPr lang="en-US" sz="4000" b="1" dirty="0" smtClean="0">
                <a:solidFill>
                  <a:schemeClr val="tx2">
                    <a:lumMod val="50000"/>
                  </a:schemeClr>
                </a:solidFill>
              </a:rPr>
              <a:t>POOR COUNTRIES OFTEN HAVE LITTLE CONTROL OVER HOW THEIR CITIES GROW WHERE AS WEALTHY REGIONS TEND TO HAVE MORE LARGE CITIES &amp; ARE MORE DEVELOPED</a:t>
            </a:r>
            <a:endParaRPr lang="en-US" sz="4000" b="1" dirty="0">
              <a:solidFill>
                <a:schemeClr val="tx2">
                  <a:lumMod val="50000"/>
                </a:schemeClr>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60AEDAB-7D61-4C54-8F4A-3D7730BCAEB1}" type="slidenum">
              <a:rPr lang="en-US" smtClean="0"/>
              <a:pPr/>
              <a:t>28</a:t>
            </a:fld>
            <a:endParaRPr lang="en-US"/>
          </a:p>
        </p:txBody>
      </p:sp>
      <p:graphicFrame>
        <p:nvGraphicFramePr>
          <p:cNvPr id="3" name="Chart 2"/>
          <p:cNvGraphicFramePr/>
          <p:nvPr/>
        </p:nvGraphicFramePr>
        <p:xfrm>
          <a:off x="0" y="2133600"/>
          <a:ext cx="3810000" cy="203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nvGraphicFramePr>
        <p:xfrm>
          <a:off x="5715000" y="2133600"/>
          <a:ext cx="3429000"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1676400" y="2794000"/>
          <a:ext cx="60960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2209800" y="685800"/>
            <a:ext cx="4876800" cy="1200329"/>
          </a:xfrm>
          <a:prstGeom prst="rect">
            <a:avLst/>
          </a:prstGeom>
          <a:noFill/>
        </p:spPr>
        <p:txBody>
          <a:bodyPr wrap="square" rtlCol="0">
            <a:spAutoFit/>
          </a:bodyPr>
          <a:lstStyle/>
          <a:p>
            <a:pPr algn="ctr"/>
            <a:r>
              <a:rPr lang="en-US" sz="3600" b="1" dirty="0" smtClean="0">
                <a:solidFill>
                  <a:schemeClr val="tx2">
                    <a:lumMod val="50000"/>
                  </a:schemeClr>
                </a:solidFill>
              </a:rPr>
              <a:t>URBAN &amp; RURAL WORLD POPULATIONS </a:t>
            </a:r>
            <a:endParaRPr lang="en-US" sz="3600" b="1" dirty="0">
              <a:solidFill>
                <a:schemeClr val="tx2">
                  <a:lumMod val="50000"/>
                </a:schemeClr>
              </a:solidFill>
            </a:endParaRPr>
          </a:p>
        </p:txBody>
      </p:sp>
      <p:sp>
        <p:nvSpPr>
          <p:cNvPr id="7" name="TextBox 6"/>
          <p:cNvSpPr txBox="1"/>
          <p:nvPr/>
        </p:nvSpPr>
        <p:spPr>
          <a:xfrm>
            <a:off x="6324600" y="5029200"/>
            <a:ext cx="2819400" cy="1569660"/>
          </a:xfrm>
          <a:prstGeom prst="rect">
            <a:avLst/>
          </a:prstGeom>
          <a:noFill/>
        </p:spPr>
        <p:txBody>
          <a:bodyPr wrap="square" rtlCol="0">
            <a:spAutoFit/>
          </a:bodyPr>
          <a:lstStyle/>
          <a:p>
            <a:pPr algn="ctr"/>
            <a:r>
              <a:rPr lang="en-US" sz="3200" b="1" dirty="0" smtClean="0">
                <a:solidFill>
                  <a:schemeClr val="tx2">
                    <a:lumMod val="50000"/>
                  </a:schemeClr>
                </a:solidFill>
              </a:rPr>
              <a:t>WHAT DOES THIS GRAPH SHOW?</a:t>
            </a:r>
            <a:endParaRPr lang="en-US" sz="3200" b="1" dirty="0">
              <a:solidFill>
                <a:schemeClr val="tx2">
                  <a:lumMod val="50000"/>
                </a:schemeClr>
              </a:solidFill>
            </a:endParaRPr>
          </a:p>
        </p:txBody>
      </p:sp>
    </p:spTree>
  </p:cSld>
  <p:clrMapOvr>
    <a:masterClrMapping/>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09600"/>
            <a:ext cx="9144000" cy="1323439"/>
          </a:xfrm>
          <a:prstGeom prst="rect">
            <a:avLst/>
          </a:prstGeom>
          <a:noFill/>
        </p:spPr>
        <p:txBody>
          <a:bodyPr wrap="square" rtlCol="0">
            <a:spAutoFit/>
          </a:bodyPr>
          <a:lstStyle/>
          <a:p>
            <a:pPr algn="ct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The number of people who live in a specified area is called what?</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4" name="TextBox 3"/>
          <p:cNvSpPr txBox="1"/>
          <p:nvPr/>
        </p:nvSpPr>
        <p:spPr>
          <a:xfrm>
            <a:off x="0" y="2133600"/>
            <a:ext cx="9144000" cy="3785652"/>
          </a:xfrm>
          <a:prstGeom prst="rect">
            <a:avLst/>
          </a:prstGeom>
          <a:noFill/>
        </p:spPr>
        <p:txBody>
          <a:bodyPr wrap="square" rtlCol="0">
            <a:spAutoFit/>
          </a:bodyPr>
          <a:lstStyle/>
          <a:p>
            <a:pPr algn="ctr"/>
            <a:r>
              <a:rPr lang="en-US" sz="4000" b="1" u="sng" dirty="0" smtClean="0">
                <a:solidFill>
                  <a:schemeClr val="tx2">
                    <a:lumMod val="50000"/>
                  </a:schemeClr>
                </a:solidFill>
                <a:effectLst>
                  <a:outerShdw blurRad="50800" dist="50800" dir="5400000" algn="ctr" rotWithShape="0">
                    <a:schemeClr val="bg1">
                      <a:lumMod val="95000"/>
                    </a:schemeClr>
                  </a:outerShdw>
                </a:effectLst>
              </a:rPr>
              <a:t>POPULATION </a:t>
            </a:r>
          </a:p>
          <a:p>
            <a:pPr algn="ctr"/>
            <a:r>
              <a:rPr lang="en-US" sz="4000" b="1" dirty="0" smtClean="0">
                <a:solidFill>
                  <a:schemeClr val="tx2">
                    <a:lumMod val="50000"/>
                  </a:schemeClr>
                </a:solidFill>
                <a:effectLst>
                  <a:outerShdw blurRad="50800" dist="50800" dir="5400000" algn="ctr" rotWithShape="0">
                    <a:schemeClr val="bg1">
                      <a:lumMod val="95000"/>
                    </a:schemeClr>
                  </a:outerShdw>
                </a:effectLst>
              </a:rPr>
              <a:t>THE THREE MOST POPULATED CITIES IN THE UNITED STATES ARE… </a:t>
            </a:r>
          </a:p>
          <a:p>
            <a:pPr algn="ctr"/>
            <a:r>
              <a:rPr lang="en-US" sz="4000" b="1" dirty="0" smtClean="0">
                <a:solidFill>
                  <a:schemeClr val="tx2">
                    <a:lumMod val="50000"/>
                  </a:schemeClr>
                </a:solidFill>
                <a:effectLst>
                  <a:outerShdw blurRad="50800" dist="50800" dir="5400000" algn="ctr" rotWithShape="0">
                    <a:srgbClr val="FFC000"/>
                  </a:outerShdw>
                </a:effectLst>
              </a:rPr>
              <a:t>1. NEW YORK, NY,</a:t>
            </a:r>
          </a:p>
          <a:p>
            <a:pPr algn="ctr"/>
            <a:r>
              <a:rPr lang="en-US" sz="4000" b="1" dirty="0" smtClean="0">
                <a:solidFill>
                  <a:schemeClr val="tx2">
                    <a:lumMod val="50000"/>
                  </a:schemeClr>
                </a:solidFill>
                <a:effectLst>
                  <a:outerShdw blurRad="50800" dist="50800" dir="5400000" algn="ctr" rotWithShape="0">
                    <a:srgbClr val="FFC000"/>
                  </a:outerShdw>
                </a:effectLst>
              </a:rPr>
              <a:t>2. LOS ANGELES, CA, &amp; </a:t>
            </a:r>
          </a:p>
          <a:p>
            <a:pPr algn="ctr"/>
            <a:r>
              <a:rPr lang="en-US" sz="4000" b="1" dirty="0" smtClean="0">
                <a:solidFill>
                  <a:schemeClr val="tx2">
                    <a:lumMod val="50000"/>
                  </a:schemeClr>
                </a:solidFill>
                <a:effectLst>
                  <a:outerShdw blurRad="50800" dist="50800" dir="5400000" algn="ctr" rotWithShape="0">
                    <a:srgbClr val="FFC000"/>
                  </a:outerShdw>
                </a:effectLst>
              </a:rPr>
              <a:t>3. CHICAGO, IL</a:t>
            </a:r>
            <a:endParaRPr lang="en-US" sz="4000" b="1" dirty="0">
              <a:solidFill>
                <a:schemeClr val="tx2">
                  <a:lumMod val="50000"/>
                </a:schemeClr>
              </a:solidFill>
              <a:effectLst>
                <a:outerShdw blurRad="50800" dist="50800" dir="5400000" algn="ctr" rotWithShape="0">
                  <a:srgbClr val="FFC000"/>
                </a:outerShdw>
              </a:effectLst>
            </a:endParaRPr>
          </a:p>
        </p:txBody>
      </p:sp>
      <p:sp>
        <p:nvSpPr>
          <p:cNvPr id="6" name="Slide Number Placeholder 5"/>
          <p:cNvSpPr>
            <a:spLocks noGrp="1"/>
          </p:cNvSpPr>
          <p:nvPr>
            <p:ph type="sldNum" sz="quarter" idx="12"/>
          </p:nvPr>
        </p:nvSpPr>
        <p:spPr/>
        <p:txBody>
          <a:bodyPr/>
          <a:lstStyle/>
          <a:p>
            <a:fld id="{E96C5618-9FEF-4BFB-A989-8F9BF9C7D65C}" type="slidenum">
              <a:rPr lang="en-US" smtClean="0"/>
              <a:pPr/>
              <a:t>29</a:t>
            </a:fld>
            <a:endParaRPr lang="en-US" dirty="0"/>
          </a:p>
        </p:txBody>
      </p:sp>
    </p:spTree>
    <p:extLst>
      <p:ext uri="{BB962C8B-B14F-4D97-AF65-F5344CB8AC3E}">
        <p14:creationId xmlns:p14="http://schemas.microsoft.com/office/powerpoint/2010/main" val="2778324768"/>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60AEDAB-7D61-4C54-8F4A-3D7730BCAEB1}" type="slidenum">
              <a:rPr lang="en-US" smtClean="0"/>
              <a:pPr/>
              <a:t>3</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527" y="457200"/>
            <a:ext cx="7696200" cy="577215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75728345"/>
      </p:ext>
    </p:extLst>
  </p:cSld>
  <p:clrMapOvr>
    <a:masterClrMapping/>
  </p:clrMapOvr>
  <p:transition spd="slow">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52600"/>
            <a:ext cx="9144000" cy="1143000"/>
          </a:xfrm>
        </p:spPr>
        <p:txBody>
          <a:bodyPr>
            <a:normAutofit fontScale="90000"/>
          </a:bodyPr>
          <a:lstStyle/>
          <a:p>
            <a:r>
              <a:rPr lang="en-US" b="1" dirty="0" smtClean="0">
                <a:solidFill>
                  <a:schemeClr val="tx2">
                    <a:lumMod val="50000"/>
                  </a:schemeClr>
                </a:solidFill>
                <a:effectLst>
                  <a:outerShdw blurRad="50800" dist="50800" dir="5400000" algn="ctr" rotWithShape="0">
                    <a:srgbClr val="FFC000"/>
                  </a:outerShdw>
                </a:effectLst>
                <a:latin typeface="Book Antiqua" pitchFamily="18" charset="0"/>
              </a:rPr>
              <a:t>Why do you think urban sprawl is a hot issue &amp; a worldwide problem?</a:t>
            </a:r>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
            </a:r>
            <a:br>
              <a:rPr lang="en-US" dirty="0" smtClean="0">
                <a:solidFill>
                  <a:schemeClr val="tx2">
                    <a:lumMod val="50000"/>
                  </a:schemeClr>
                </a:solidFill>
                <a:effectLst>
                  <a:outerShdw blurRad="50800" dist="50800" dir="5400000" algn="ctr" rotWithShape="0">
                    <a:srgbClr val="FFC000"/>
                  </a:outerShdw>
                </a:effectLst>
                <a:latin typeface="Book Antiqua" pitchFamily="18" charset="0"/>
              </a:rPr>
            </a:br>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
            </a:r>
            <a:br>
              <a:rPr lang="en-US" dirty="0" smtClean="0">
                <a:solidFill>
                  <a:schemeClr val="tx2">
                    <a:lumMod val="50000"/>
                  </a:schemeClr>
                </a:solidFill>
                <a:effectLst>
                  <a:outerShdw blurRad="50800" dist="50800" dir="5400000" algn="ctr" rotWithShape="0">
                    <a:srgbClr val="FFC000"/>
                  </a:outerShdw>
                </a:effectLst>
                <a:latin typeface="Book Antiqua" pitchFamily="18" charset="0"/>
              </a:rPr>
            </a:br>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Remember urban sprawl moves </a:t>
            </a:r>
            <a:r>
              <a:rPr lang="en-US" b="1" dirty="0" smtClean="0">
                <a:solidFill>
                  <a:schemeClr val="tx2">
                    <a:lumMod val="50000"/>
                  </a:schemeClr>
                </a:solidFill>
                <a:effectLst>
                  <a:outerShdw blurRad="50800" dist="50800" dir="5400000" algn="ctr" rotWithShape="0">
                    <a:srgbClr val="FFC000"/>
                  </a:outerShdw>
                </a:effectLst>
                <a:latin typeface="Book Antiqua" pitchFamily="18" charset="0"/>
              </a:rPr>
              <a:t>outward</a:t>
            </a:r>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 &amp; world population numbers are </a:t>
            </a:r>
            <a:r>
              <a:rPr lang="en-US" b="1" dirty="0" smtClean="0">
                <a:solidFill>
                  <a:schemeClr val="tx2">
                    <a:lumMod val="50000"/>
                  </a:schemeClr>
                </a:solidFill>
                <a:effectLst>
                  <a:outerShdw blurRad="50800" dist="50800" dir="5400000" algn="ctr" rotWithShape="0">
                    <a:srgbClr val="FFC000"/>
                  </a:outerShdw>
                </a:effectLst>
                <a:latin typeface="Book Antiqua" pitchFamily="18" charset="0"/>
              </a:rPr>
              <a:t>increasing</a:t>
            </a:r>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  </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Slide Number Placeholder 2"/>
          <p:cNvSpPr>
            <a:spLocks noGrp="1"/>
          </p:cNvSpPr>
          <p:nvPr>
            <p:ph type="sldNum" sz="quarter" idx="12"/>
          </p:nvPr>
        </p:nvSpPr>
        <p:spPr/>
        <p:txBody>
          <a:bodyPr/>
          <a:lstStyle/>
          <a:p>
            <a:fld id="{960AEDAB-7D61-4C54-8F4A-3D7730BCAEB1}" type="slidenum">
              <a:rPr lang="en-US" smtClean="0"/>
              <a:pPr/>
              <a:t>30</a:t>
            </a:fld>
            <a:endParaRPr lang="en-US"/>
          </a:p>
        </p:txBody>
      </p:sp>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143000"/>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The rapid, often poorly planned spread of development from an urban area outward into rural areas is called a what?</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Slide Number Placeholder 2"/>
          <p:cNvSpPr>
            <a:spLocks noGrp="1"/>
          </p:cNvSpPr>
          <p:nvPr>
            <p:ph type="sldNum" sz="quarter" idx="12"/>
          </p:nvPr>
        </p:nvSpPr>
        <p:spPr/>
        <p:txBody>
          <a:bodyPr/>
          <a:lstStyle/>
          <a:p>
            <a:fld id="{960AEDAB-7D61-4C54-8F4A-3D7730BCAEB1}" type="slidenum">
              <a:rPr lang="en-US" smtClean="0"/>
              <a:pPr/>
              <a:t>4</a:t>
            </a:fld>
            <a:endParaRPr lang="en-US"/>
          </a:p>
        </p:txBody>
      </p:sp>
      <p:sp>
        <p:nvSpPr>
          <p:cNvPr id="4" name="TextBox 3"/>
          <p:cNvSpPr txBox="1"/>
          <p:nvPr/>
        </p:nvSpPr>
        <p:spPr>
          <a:xfrm>
            <a:off x="1905000" y="2590800"/>
            <a:ext cx="5791200" cy="707886"/>
          </a:xfrm>
          <a:prstGeom prst="rect">
            <a:avLst/>
          </a:prstGeom>
          <a:noFill/>
        </p:spPr>
        <p:txBody>
          <a:bodyPr wrap="square" rtlCol="0">
            <a:spAutoFit/>
          </a:bodyPr>
          <a:lstStyle/>
          <a:p>
            <a:pPr algn="ctr"/>
            <a:r>
              <a:rPr lang="en-US" sz="4000" b="1" dirty="0" smtClean="0">
                <a:solidFill>
                  <a:schemeClr val="tx2">
                    <a:lumMod val="50000"/>
                  </a:schemeClr>
                </a:solidFill>
              </a:rPr>
              <a:t>URBAN SPRAWL</a:t>
            </a:r>
            <a:endParaRPr lang="en-US" sz="4000" b="1" dirty="0">
              <a:solidFill>
                <a:schemeClr val="tx2">
                  <a:lumMod val="50000"/>
                </a:schemeClr>
              </a:solidFill>
            </a:endParaRPr>
          </a:p>
        </p:txBody>
      </p:sp>
      <p:sp>
        <p:nvSpPr>
          <p:cNvPr id="5" name="TextBox 4"/>
          <p:cNvSpPr txBox="1"/>
          <p:nvPr/>
        </p:nvSpPr>
        <p:spPr>
          <a:xfrm>
            <a:off x="0" y="3352800"/>
            <a:ext cx="9144000" cy="1323439"/>
          </a:xfrm>
          <a:prstGeom prst="rect">
            <a:avLst/>
          </a:prstGeom>
          <a:noFill/>
        </p:spPr>
        <p:txBody>
          <a:bodyPr wrap="square" rtlCol="0">
            <a:spAutoFit/>
          </a:bodyPr>
          <a:lstStyle/>
          <a:p>
            <a:pPr algn="ctr"/>
            <a:r>
              <a:rPr lang="en-US" sz="4000" b="1" dirty="0" smtClean="0">
                <a:solidFill>
                  <a:schemeClr val="tx2">
                    <a:lumMod val="50000"/>
                  </a:schemeClr>
                </a:solidFill>
              </a:rPr>
              <a:t>(MAJOR CITIES TEND TO GROW OR </a:t>
            </a:r>
          </a:p>
          <a:p>
            <a:pPr algn="ctr"/>
            <a:r>
              <a:rPr lang="en-US" sz="4000" b="1" dirty="0" smtClean="0">
                <a:solidFill>
                  <a:schemeClr val="tx2">
                    <a:lumMod val="50000"/>
                  </a:schemeClr>
                </a:solidFill>
              </a:rPr>
              <a:t>SPREAD </a:t>
            </a:r>
            <a:r>
              <a:rPr lang="en-US" sz="4000" b="1" dirty="0" smtClean="0">
                <a:solidFill>
                  <a:srgbClr val="FFC000"/>
                </a:solidFill>
                <a:effectLst>
                  <a:outerShdw blurRad="50800" dist="50800" dir="5400000" algn="ctr" rotWithShape="0">
                    <a:schemeClr val="tx2">
                      <a:lumMod val="50000"/>
                    </a:schemeClr>
                  </a:outerShdw>
                </a:effectLst>
              </a:rPr>
              <a:t>OUTWARD</a:t>
            </a:r>
            <a:r>
              <a:rPr lang="en-US" sz="4000" b="1" dirty="0" smtClean="0">
                <a:solidFill>
                  <a:schemeClr val="tx2">
                    <a:lumMod val="50000"/>
                  </a:schemeClr>
                </a:solidFill>
              </a:rPr>
              <a:t>)</a:t>
            </a:r>
            <a:endParaRPr lang="en-US" sz="4000" b="1" dirty="0">
              <a:solidFill>
                <a:schemeClr val="tx2">
                  <a:lumMod val="50000"/>
                </a:schemeClr>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60AEDAB-7D61-4C54-8F4A-3D7730BCAEB1}" type="slidenum">
              <a:rPr lang="en-US" smtClean="0"/>
              <a:pPr/>
              <a:t>5</a:t>
            </a:fld>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3673" t="12538" r="13070" b="19702"/>
          <a:stretch/>
        </p:blipFill>
        <p:spPr>
          <a:xfrm>
            <a:off x="1288474" y="969818"/>
            <a:ext cx="6497782" cy="4502727"/>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15191499"/>
      </p:ext>
    </p:extLst>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A major population center made up of a large city &amp; the smaller suburbs &amp; towns that surround it is called what?</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Slide Number Placeholder 2"/>
          <p:cNvSpPr>
            <a:spLocks noGrp="1"/>
          </p:cNvSpPr>
          <p:nvPr>
            <p:ph type="sldNum" sz="quarter" idx="12"/>
          </p:nvPr>
        </p:nvSpPr>
        <p:spPr/>
        <p:txBody>
          <a:bodyPr/>
          <a:lstStyle/>
          <a:p>
            <a:fld id="{960AEDAB-7D61-4C54-8F4A-3D7730BCAEB1}" type="slidenum">
              <a:rPr lang="en-US" smtClean="0"/>
              <a:pPr/>
              <a:t>6</a:t>
            </a:fld>
            <a:endParaRPr lang="en-US"/>
          </a:p>
        </p:txBody>
      </p:sp>
      <p:sp>
        <p:nvSpPr>
          <p:cNvPr id="4" name="TextBox 3"/>
          <p:cNvSpPr txBox="1"/>
          <p:nvPr/>
        </p:nvSpPr>
        <p:spPr>
          <a:xfrm>
            <a:off x="2362200" y="2057400"/>
            <a:ext cx="5181600" cy="707886"/>
          </a:xfrm>
          <a:prstGeom prst="rect">
            <a:avLst/>
          </a:prstGeom>
          <a:noFill/>
        </p:spPr>
        <p:txBody>
          <a:bodyPr wrap="square" rtlCol="0">
            <a:spAutoFit/>
          </a:bodyPr>
          <a:lstStyle/>
          <a:p>
            <a:pPr algn="ctr"/>
            <a:r>
              <a:rPr lang="en-US" sz="4000" b="1" dirty="0" smtClean="0">
                <a:solidFill>
                  <a:schemeClr val="tx2">
                    <a:lumMod val="50000"/>
                  </a:schemeClr>
                </a:solidFill>
              </a:rPr>
              <a:t>METROPOLITAN AREA</a:t>
            </a:r>
            <a:endParaRPr lang="en-US" sz="4000" b="1" dirty="0">
              <a:solidFill>
                <a:schemeClr val="tx2">
                  <a:lumMod val="50000"/>
                </a:schemeClr>
              </a:solidFill>
            </a:endParaRPr>
          </a:p>
        </p:txBody>
      </p:sp>
      <p:sp>
        <p:nvSpPr>
          <p:cNvPr id="5" name="TextBox 4"/>
          <p:cNvSpPr txBox="1"/>
          <p:nvPr/>
        </p:nvSpPr>
        <p:spPr>
          <a:xfrm>
            <a:off x="0" y="2971800"/>
            <a:ext cx="4953000" cy="2308324"/>
          </a:xfrm>
          <a:prstGeom prst="rect">
            <a:avLst/>
          </a:prstGeom>
          <a:noFill/>
        </p:spPr>
        <p:txBody>
          <a:bodyPr wrap="square" rtlCol="0">
            <a:spAutoFit/>
          </a:bodyPr>
          <a:lstStyle/>
          <a:p>
            <a:pPr algn="ctr"/>
            <a:r>
              <a:rPr lang="en-US" sz="3600" dirty="0" smtClean="0">
                <a:solidFill>
                  <a:schemeClr val="tx2">
                    <a:lumMod val="50000"/>
                  </a:schemeClr>
                </a:solidFill>
                <a:effectLst>
                  <a:outerShdw blurRad="50800" dist="50800" dir="5400000" algn="ctr" rotWithShape="0">
                    <a:srgbClr val="FFC000"/>
                  </a:outerShdw>
                </a:effectLst>
                <a:latin typeface="Book Antiqua" pitchFamily="18" charset="0"/>
              </a:rPr>
              <a:t>Detroit, Los Angeles, New York, Toronto &amp; Atlanta are cities are examples.</a:t>
            </a:r>
            <a:endParaRPr lang="en-US" sz="3600" dirty="0">
              <a:solidFill>
                <a:schemeClr val="tx2">
                  <a:lumMod val="50000"/>
                </a:schemeClr>
              </a:solidFill>
              <a:effectLst>
                <a:outerShdw blurRad="50800" dist="50800" dir="5400000" algn="ctr" rotWithShape="0">
                  <a:srgbClr val="FFC000"/>
                </a:outerShdw>
              </a:effectLst>
              <a:latin typeface="Book Antiqua" pitchFamily="18" charset="0"/>
            </a:endParaRPr>
          </a:p>
        </p:txBody>
      </p:sp>
      <p:pic>
        <p:nvPicPr>
          <p:cNvPr id="6" name="Picture 5" descr="Detroit_Downtown_Sports_Zone_2013.jpg"/>
          <p:cNvPicPr>
            <a:picLocks noChangeAspect="1"/>
          </p:cNvPicPr>
          <p:nvPr/>
        </p:nvPicPr>
        <p:blipFill>
          <a:blip r:embed="rId2" cstate="print"/>
          <a:stretch>
            <a:fillRect/>
          </a:stretch>
        </p:blipFill>
        <p:spPr>
          <a:xfrm>
            <a:off x="4953000" y="3200400"/>
            <a:ext cx="3909549" cy="18288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ppt_x</p:attrName>
                                        </p:attrNameLst>
                                      </p:cBhvr>
                                      <p:tavLst>
                                        <p:tav tm="0">
                                          <p:val>
                                            <p:strVal val="#ppt_x"/>
                                          </p:val>
                                        </p:tav>
                                        <p:tav tm="100000">
                                          <p:val>
                                            <p:strVal val="#ppt_x"/>
                                          </p:val>
                                        </p:tav>
                                      </p:tavLst>
                                    </p:anim>
                                    <p:anim calcmode="lin" valueType="num">
                                      <p:cBhvr>
                                        <p:cTn id="13" dur="1800" decel="100000" fill="hold"/>
                                        <p:tgtEl>
                                          <p:spTgt spid="5"/>
                                        </p:tgtEl>
                                        <p:attrNameLst>
                                          <p:attrName>ppt_y</p:attrName>
                                        </p:attrNameLst>
                                      </p:cBhvr>
                                      <p:tavLst>
                                        <p:tav tm="0">
                                          <p:val>
                                            <p:strVal val="#ppt_y+1"/>
                                          </p:val>
                                        </p:tav>
                                        <p:tav tm="100000">
                                          <p:val>
                                            <p:strVal val="#ppt_y-.03"/>
                                          </p:val>
                                        </p:tav>
                                      </p:tavLst>
                                    </p:anim>
                                    <p:anim calcmode="lin" valueType="num">
                                      <p:cBhvr>
                                        <p:cTn id="14" dur="200" accel="100000" fill="hold">
                                          <p:stCondLst>
                                            <p:cond delay="18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60AEDAB-7D61-4C54-8F4A-3D7730BCAEB1}" type="slidenum">
              <a:rPr lang="en-US" smtClean="0"/>
              <a:pPr/>
              <a:t>7</a:t>
            </a:fld>
            <a:endParaRPr lang="en-US"/>
          </a:p>
        </p:txBody>
      </p:sp>
      <p:pic>
        <p:nvPicPr>
          <p:cNvPr id="3" name="Picture 2" descr="horse buggy.jpg"/>
          <p:cNvPicPr>
            <a:picLocks noChangeAspect="1"/>
          </p:cNvPicPr>
          <p:nvPr/>
        </p:nvPicPr>
        <p:blipFill>
          <a:blip r:embed="rId2" cstate="print"/>
          <a:stretch>
            <a:fillRect/>
          </a:stretch>
        </p:blipFill>
        <p:spPr>
          <a:xfrm>
            <a:off x="228600" y="381000"/>
            <a:ext cx="3451412" cy="2200275"/>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4" name="Picture 3" descr="henry-ford-with-model-t.jpg"/>
          <p:cNvPicPr>
            <a:picLocks noChangeAspect="1"/>
          </p:cNvPicPr>
          <p:nvPr/>
        </p:nvPicPr>
        <p:blipFill>
          <a:blip r:embed="rId3" cstate="print"/>
          <a:stretch>
            <a:fillRect/>
          </a:stretch>
        </p:blipFill>
        <p:spPr>
          <a:xfrm>
            <a:off x="5029200" y="381000"/>
            <a:ext cx="3520635" cy="2201571"/>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5" name="Picture 4" descr="streetcars-6.jpg"/>
          <p:cNvPicPr>
            <a:picLocks noChangeAspect="1"/>
          </p:cNvPicPr>
          <p:nvPr/>
        </p:nvPicPr>
        <p:blipFill>
          <a:blip r:embed="rId4" cstate="print"/>
          <a:stretch>
            <a:fillRect/>
          </a:stretch>
        </p:blipFill>
        <p:spPr>
          <a:xfrm>
            <a:off x="2133600" y="3048000"/>
            <a:ext cx="4791075" cy="2852805"/>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6" name="Curved Right Arrow 5"/>
          <p:cNvSpPr/>
          <p:nvPr/>
        </p:nvSpPr>
        <p:spPr>
          <a:xfrm>
            <a:off x="1600200" y="2133600"/>
            <a:ext cx="762000" cy="1371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Right Arrow 6"/>
          <p:cNvSpPr/>
          <p:nvPr/>
        </p:nvSpPr>
        <p:spPr>
          <a:xfrm flipH="1" flipV="1">
            <a:off x="6705600" y="2057400"/>
            <a:ext cx="685800" cy="12954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304800" y="2667000"/>
            <a:ext cx="1143000" cy="646331"/>
          </a:xfrm>
          <a:prstGeom prst="rect">
            <a:avLst/>
          </a:prstGeom>
          <a:noFill/>
        </p:spPr>
        <p:txBody>
          <a:bodyPr wrap="square" rtlCol="0">
            <a:spAutoFit/>
          </a:bodyPr>
          <a:lstStyle/>
          <a:p>
            <a:pPr algn="ctr"/>
            <a:r>
              <a:rPr lang="en-US" b="1" dirty="0" smtClean="0">
                <a:solidFill>
                  <a:schemeClr val="tx2">
                    <a:lumMod val="50000"/>
                  </a:schemeClr>
                </a:solidFill>
              </a:rPr>
              <a:t>HORSE &amp; BUGGY</a:t>
            </a:r>
            <a:endParaRPr lang="en-US" b="1" dirty="0">
              <a:solidFill>
                <a:schemeClr val="tx2">
                  <a:lumMod val="50000"/>
                </a:schemeClr>
              </a:solidFill>
            </a:endParaRPr>
          </a:p>
        </p:txBody>
      </p:sp>
      <p:sp>
        <p:nvSpPr>
          <p:cNvPr id="9" name="TextBox 8"/>
          <p:cNvSpPr txBox="1"/>
          <p:nvPr/>
        </p:nvSpPr>
        <p:spPr>
          <a:xfrm>
            <a:off x="3581400" y="2667000"/>
            <a:ext cx="1905000" cy="369332"/>
          </a:xfrm>
          <a:prstGeom prst="rect">
            <a:avLst/>
          </a:prstGeom>
          <a:noFill/>
        </p:spPr>
        <p:txBody>
          <a:bodyPr wrap="square" rtlCol="0">
            <a:spAutoFit/>
          </a:bodyPr>
          <a:lstStyle/>
          <a:p>
            <a:pPr algn="ctr"/>
            <a:r>
              <a:rPr lang="en-US" b="1" dirty="0" smtClean="0">
                <a:solidFill>
                  <a:schemeClr val="tx2">
                    <a:lumMod val="50000"/>
                  </a:schemeClr>
                </a:solidFill>
              </a:rPr>
              <a:t>STREETCAR</a:t>
            </a:r>
            <a:endParaRPr lang="en-US" b="1" dirty="0">
              <a:solidFill>
                <a:schemeClr val="tx2">
                  <a:lumMod val="50000"/>
                </a:schemeClr>
              </a:solidFill>
            </a:endParaRPr>
          </a:p>
        </p:txBody>
      </p:sp>
      <p:sp>
        <p:nvSpPr>
          <p:cNvPr id="10" name="TextBox 9"/>
          <p:cNvSpPr txBox="1"/>
          <p:nvPr/>
        </p:nvSpPr>
        <p:spPr>
          <a:xfrm>
            <a:off x="7391400" y="2667000"/>
            <a:ext cx="1219200" cy="369332"/>
          </a:xfrm>
          <a:prstGeom prst="rect">
            <a:avLst/>
          </a:prstGeom>
          <a:noFill/>
        </p:spPr>
        <p:txBody>
          <a:bodyPr wrap="square" rtlCol="0">
            <a:spAutoFit/>
          </a:bodyPr>
          <a:lstStyle/>
          <a:p>
            <a:pPr algn="ctr"/>
            <a:r>
              <a:rPr lang="en-US" b="1" dirty="0" smtClean="0">
                <a:solidFill>
                  <a:schemeClr val="tx2">
                    <a:lumMod val="50000"/>
                  </a:schemeClr>
                </a:solidFill>
              </a:rPr>
              <a:t>MODEL-T</a:t>
            </a:r>
            <a:endParaRPr lang="en-US" b="1" dirty="0">
              <a:solidFill>
                <a:schemeClr val="tx2">
                  <a:lumMod val="50000"/>
                </a:schemeClr>
              </a:solidFill>
            </a:endParaRPr>
          </a:p>
        </p:txBody>
      </p:sp>
      <p:sp>
        <p:nvSpPr>
          <p:cNvPr id="11" name="TextBox 10"/>
          <p:cNvSpPr txBox="1"/>
          <p:nvPr/>
        </p:nvSpPr>
        <p:spPr>
          <a:xfrm>
            <a:off x="0" y="6019800"/>
            <a:ext cx="9144000" cy="646331"/>
          </a:xfrm>
          <a:prstGeom prst="rect">
            <a:avLst/>
          </a:prstGeom>
          <a:noFill/>
        </p:spPr>
        <p:txBody>
          <a:bodyPr wrap="square" rtlCol="0">
            <a:spAutoFit/>
          </a:bodyPr>
          <a:lstStyle/>
          <a:p>
            <a:pPr algn="ctr"/>
            <a:r>
              <a:rPr lang="en-US" b="1" dirty="0" smtClean="0">
                <a:solidFill>
                  <a:schemeClr val="tx2">
                    <a:lumMod val="50000"/>
                  </a:schemeClr>
                </a:solidFill>
              </a:rPr>
              <a:t>AS CARS BECAME MORE COMMON, PEOPLE BEGAN TO BUILD NEW HOUSING AREAS FARTHER AWAY FROM THE URBAN CORE</a:t>
            </a:r>
            <a:endParaRPr lang="en-US" b="1" dirty="0">
              <a:solidFill>
                <a:schemeClr val="tx2">
                  <a:lumMod val="50000"/>
                </a:schemeClr>
              </a:solidFill>
            </a:endParaRPr>
          </a:p>
        </p:txBody>
      </p:sp>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1143000"/>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The older part of a big city; often </a:t>
            </a:r>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serves </a:t>
            </a:r>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as the downtown or central business district of a city is called what?</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Slide Number Placeholder 2"/>
          <p:cNvSpPr>
            <a:spLocks noGrp="1"/>
          </p:cNvSpPr>
          <p:nvPr>
            <p:ph type="sldNum" sz="quarter" idx="12"/>
          </p:nvPr>
        </p:nvSpPr>
        <p:spPr/>
        <p:txBody>
          <a:bodyPr/>
          <a:lstStyle/>
          <a:p>
            <a:fld id="{960AEDAB-7D61-4C54-8F4A-3D7730BCAEB1}" type="slidenum">
              <a:rPr lang="en-US" smtClean="0"/>
              <a:pPr/>
              <a:t>8</a:t>
            </a:fld>
            <a:endParaRPr lang="en-US"/>
          </a:p>
        </p:txBody>
      </p:sp>
      <p:sp>
        <p:nvSpPr>
          <p:cNvPr id="4" name="TextBox 3"/>
          <p:cNvSpPr txBox="1"/>
          <p:nvPr/>
        </p:nvSpPr>
        <p:spPr>
          <a:xfrm>
            <a:off x="2133600" y="2971800"/>
            <a:ext cx="5257800" cy="707886"/>
          </a:xfrm>
          <a:prstGeom prst="rect">
            <a:avLst/>
          </a:prstGeom>
          <a:noFill/>
        </p:spPr>
        <p:txBody>
          <a:bodyPr wrap="square" rtlCol="0">
            <a:spAutoFit/>
          </a:bodyPr>
          <a:lstStyle/>
          <a:p>
            <a:pPr algn="ctr"/>
            <a:r>
              <a:rPr lang="en-US" sz="4000" b="1" dirty="0" smtClean="0">
                <a:solidFill>
                  <a:schemeClr val="tx2">
                    <a:lumMod val="50000"/>
                  </a:schemeClr>
                </a:solidFill>
              </a:rPr>
              <a:t>URBAN CORE</a:t>
            </a:r>
            <a:endParaRPr lang="en-US" sz="4000" b="1" dirty="0">
              <a:solidFill>
                <a:schemeClr val="tx2">
                  <a:lumMod val="50000"/>
                </a:schemeClr>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3673" t="12538" r="13070" b="19702"/>
          <a:stretch/>
        </p:blipFill>
        <p:spPr>
          <a:xfrm>
            <a:off x="2854036" y="3962400"/>
            <a:ext cx="3505200" cy="2428976"/>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1143000"/>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The ring of a small towns &amp; suburbs that surround a big city is known as a what?</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Slide Number Placeholder 2"/>
          <p:cNvSpPr>
            <a:spLocks noGrp="1"/>
          </p:cNvSpPr>
          <p:nvPr>
            <p:ph type="sldNum" sz="quarter" idx="12"/>
          </p:nvPr>
        </p:nvSpPr>
        <p:spPr/>
        <p:txBody>
          <a:bodyPr/>
          <a:lstStyle/>
          <a:p>
            <a:fld id="{960AEDAB-7D61-4C54-8F4A-3D7730BCAEB1}" type="slidenum">
              <a:rPr lang="en-US" smtClean="0"/>
              <a:pPr/>
              <a:t>9</a:t>
            </a:fld>
            <a:endParaRPr lang="en-US"/>
          </a:p>
        </p:txBody>
      </p:sp>
      <p:sp>
        <p:nvSpPr>
          <p:cNvPr id="4" name="TextBox 3"/>
          <p:cNvSpPr txBox="1"/>
          <p:nvPr/>
        </p:nvSpPr>
        <p:spPr>
          <a:xfrm>
            <a:off x="2743200" y="2743200"/>
            <a:ext cx="3962400" cy="707886"/>
          </a:xfrm>
          <a:prstGeom prst="rect">
            <a:avLst/>
          </a:prstGeom>
          <a:noFill/>
        </p:spPr>
        <p:txBody>
          <a:bodyPr wrap="square" rtlCol="0">
            <a:spAutoFit/>
          </a:bodyPr>
          <a:lstStyle/>
          <a:p>
            <a:pPr algn="ctr"/>
            <a:r>
              <a:rPr lang="en-US" sz="4000" b="1" dirty="0" smtClean="0">
                <a:solidFill>
                  <a:schemeClr val="tx2">
                    <a:lumMod val="50000"/>
                  </a:schemeClr>
                </a:solidFill>
              </a:rPr>
              <a:t>URBAN FRINGE</a:t>
            </a:r>
            <a:endParaRPr lang="en-US" sz="4000" b="1" dirty="0">
              <a:solidFill>
                <a:schemeClr val="tx2">
                  <a:lumMod val="50000"/>
                </a:schemeClr>
              </a:solidFill>
            </a:endParaRPr>
          </a:p>
        </p:txBody>
      </p:sp>
      <p:sp>
        <p:nvSpPr>
          <p:cNvPr id="5" name="TextBox 4"/>
          <p:cNvSpPr txBox="1"/>
          <p:nvPr/>
        </p:nvSpPr>
        <p:spPr>
          <a:xfrm>
            <a:off x="55418" y="3657600"/>
            <a:ext cx="4876800" cy="2862322"/>
          </a:xfrm>
          <a:prstGeom prst="rect">
            <a:avLst/>
          </a:prstGeom>
          <a:noFill/>
        </p:spPr>
        <p:txBody>
          <a:bodyPr wrap="square" rtlCol="0">
            <a:spAutoFit/>
          </a:bodyPr>
          <a:lstStyle/>
          <a:p>
            <a:pPr algn="ctr"/>
            <a:r>
              <a:rPr lang="en-US" sz="3600" dirty="0" smtClean="0">
                <a:solidFill>
                  <a:schemeClr val="tx2">
                    <a:lumMod val="50000"/>
                  </a:schemeClr>
                </a:solidFill>
                <a:effectLst>
                  <a:outerShdw blurRad="50800" dist="50800" dir="5400000" algn="ctr" rotWithShape="0">
                    <a:srgbClr val="FFC000"/>
                  </a:outerShdw>
                </a:effectLst>
                <a:latin typeface="Book Antiqua" pitchFamily="18" charset="0"/>
              </a:rPr>
              <a:t>Dearborn, Southfield, Hazel Park, Melvindale &amp; Grosse Point are a few cities that surround Detroit.</a:t>
            </a:r>
            <a:endParaRPr lang="en-US" sz="3600" dirty="0">
              <a:solidFill>
                <a:schemeClr val="tx2">
                  <a:lumMod val="50000"/>
                </a:schemeClr>
              </a:solidFill>
              <a:effectLst>
                <a:outerShdw blurRad="50800" dist="50800" dir="5400000" algn="ctr" rotWithShape="0">
                  <a:srgbClr val="FFC000"/>
                </a:outerShdw>
              </a:effectLst>
              <a:latin typeface="Book Antiqua" pitchFamily="18"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3673" t="12538" r="13070" b="19702"/>
          <a:stretch/>
        </p:blipFill>
        <p:spPr>
          <a:xfrm>
            <a:off x="4991656" y="3744517"/>
            <a:ext cx="3427888" cy="2375402"/>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ppt_x</p:attrName>
                                        </p:attrNameLst>
                                      </p:cBhvr>
                                      <p:tavLst>
                                        <p:tav tm="0">
                                          <p:val>
                                            <p:strVal val="#ppt_x"/>
                                          </p:val>
                                        </p:tav>
                                        <p:tav tm="100000">
                                          <p:val>
                                            <p:strVal val="#ppt_x"/>
                                          </p:val>
                                        </p:tav>
                                      </p:tavLst>
                                    </p:anim>
                                    <p:anim calcmode="lin" valueType="num">
                                      <p:cBhvr>
                                        <p:cTn id="13" dur="1800" decel="100000" fill="hold"/>
                                        <p:tgtEl>
                                          <p:spTgt spid="5"/>
                                        </p:tgtEl>
                                        <p:attrNameLst>
                                          <p:attrName>ppt_y</p:attrName>
                                        </p:attrNameLst>
                                      </p:cBhvr>
                                      <p:tavLst>
                                        <p:tav tm="0">
                                          <p:val>
                                            <p:strVal val="#ppt_y+1"/>
                                          </p:val>
                                        </p:tav>
                                        <p:tav tm="100000">
                                          <p:val>
                                            <p:strVal val="#ppt_y-.03"/>
                                          </p:val>
                                        </p:tav>
                                      </p:tavLst>
                                    </p:anim>
                                    <p:anim calcmode="lin" valueType="num">
                                      <p:cBhvr>
                                        <p:cTn id="14" dur="200" accel="100000" fill="hold">
                                          <p:stCondLst>
                                            <p:cond delay="18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2420</TotalTime>
  <Words>902</Words>
  <Application>Microsoft Office PowerPoint</Application>
  <PresentationFormat>On-screen Show (4:3)</PresentationFormat>
  <Paragraphs>119</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Chapter 5: Urban Sprawl in North America: Where Will it End?</vt:lpstr>
      <vt:lpstr>A developed area at the edge of a city that is mainly homes is called a what?</vt:lpstr>
      <vt:lpstr>PowerPoint Presentation</vt:lpstr>
      <vt:lpstr>The rapid, often poorly planned spread of development from an urban area outward into rural areas is called a what?</vt:lpstr>
      <vt:lpstr>PowerPoint Presentation</vt:lpstr>
      <vt:lpstr>A major population center made up of a large city &amp; the smaller suburbs &amp; towns that surround it is called what?</vt:lpstr>
      <vt:lpstr>PowerPoint Presentation</vt:lpstr>
      <vt:lpstr>The older part of a big city; often serves as the downtown or central business district of a city is called what?</vt:lpstr>
      <vt:lpstr>The ring of a small towns &amp; suburbs that surround a big city is known as a what?</vt:lpstr>
      <vt:lpstr>PowerPoint Presentation</vt:lpstr>
      <vt:lpstr>The small towns, farms &amp; open spaces that lie just beyond a city’s suburbs &amp; connected to cities by roads &amp; highway is called the what?</vt:lpstr>
      <vt:lpstr>PowerPoint Presentation</vt:lpstr>
      <vt:lpstr>The natural environment in which a plant or animal lives is called its what?</vt:lpstr>
      <vt:lpstr>Damage to the natural environment caused by harmful substances is known as what?</vt:lpstr>
      <vt:lpstr>PowerPoint Presentation</vt:lpstr>
      <vt:lpstr>Urban vs. Rural</vt:lpstr>
      <vt:lpstr>PowerPoint Presentation</vt:lpstr>
      <vt:lpstr>The ways in which people use a particular area of the Earth’s surface; for example, for farming, development or preservation is known as what?</vt:lpstr>
      <vt:lpstr>A creation of land use planning laws that promote an approach to land using planning to control sprawl by making better use of land that has already been developed is known as what?</vt:lpstr>
      <vt:lpstr>A legal border that separates an area where development is permitted from an area where development is forbidden is called what?</vt:lpstr>
      <vt:lpstr>A network of buses, trains &amp; other vehicles used for moving passengers throughout a city is called what?</vt:lpstr>
      <vt:lpstr>PowerPoint Presentation</vt:lpstr>
      <vt:lpstr>Development that combines housing &amp; businesses in one area is what?</vt:lpstr>
      <vt:lpstr>The process of filling in empty or run-down parts of a city with new development is called what?</vt:lpstr>
      <vt:lpstr>An official plan lays out what kind of growth a city should encourage.  New developments are to use mainly in-fill &amp; mixed-use projects.  Toronto, Canada is one city that did so (which controlled its growth &amp; urban sprawl for a30 years.</vt:lpstr>
      <vt:lpstr>What is the Clean Air Act?</vt:lpstr>
      <vt:lpstr>Urban Sprawl looks different in different parts of the world depending on what?</vt:lpstr>
      <vt:lpstr>PowerPoint Presentation</vt:lpstr>
      <vt:lpstr>PowerPoint Presentation</vt:lpstr>
      <vt:lpstr>Why do you think urban sprawl is a hot issue &amp; a worldwide problem?  Remember urban sprawl moves outward &amp; world population numbers are increasing.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Urban Sprawl in North America: Where Will it End?</dc:title>
  <dc:creator>pc_user</dc:creator>
  <cp:lastModifiedBy>Windows User</cp:lastModifiedBy>
  <cp:revision>34</cp:revision>
  <dcterms:created xsi:type="dcterms:W3CDTF">2018-01-04T16:50:38Z</dcterms:created>
  <dcterms:modified xsi:type="dcterms:W3CDTF">2018-01-24T19:34:42Z</dcterms:modified>
</cp:coreProperties>
</file>