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7315200" cy="9144000"/>
  <p:notesSz cx="6858000" cy="9144000"/>
  <p:defaultTextStyle>
    <a:defPPr>
      <a:defRPr lang="en-US"/>
    </a:defPPr>
    <a:lvl1pPr marL="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1pPr>
    <a:lvl2pPr marL="26449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2pPr>
    <a:lvl3pPr marL="52898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3pPr>
    <a:lvl4pPr marL="79347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4pPr>
    <a:lvl5pPr marL="105796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5pPr>
    <a:lvl6pPr marL="132245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6pPr>
    <a:lvl7pPr marL="158694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7pPr>
    <a:lvl8pPr marL="185143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8pPr>
    <a:lvl9pPr marL="2115922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DC38"/>
    <a:srgbClr val="FEDC38"/>
    <a:srgbClr val="FFFF00"/>
    <a:srgbClr val="FFFFFF"/>
    <a:srgbClr val="A8D59E"/>
    <a:srgbClr val="BDE4E3"/>
    <a:srgbClr val="F26E93"/>
    <a:srgbClr val="FFC7BE"/>
    <a:srgbClr val="81C9C6"/>
    <a:srgbClr val="F29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200" d="100"/>
          <a:sy n="200" d="100"/>
        </p:scale>
        <p:origin x="-80" y="-80"/>
      </p:cViewPr>
      <p:guideLst>
        <p:guide orient="horz" pos="288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496484"/>
            <a:ext cx="6217920" cy="31834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2717"/>
            <a:ext cx="5486400" cy="2207683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1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86834"/>
            <a:ext cx="1577340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86834"/>
            <a:ext cx="4640580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279653"/>
            <a:ext cx="6309360" cy="380364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119286"/>
            <a:ext cx="6309360" cy="200024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34167"/>
            <a:ext cx="310896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34167"/>
            <a:ext cx="310896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6836"/>
            <a:ext cx="630936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41551"/>
            <a:ext cx="3094672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340100"/>
            <a:ext cx="3094672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41551"/>
            <a:ext cx="3109913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340100"/>
            <a:ext cx="310991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4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0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16569"/>
            <a:ext cx="3703320" cy="6498167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4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16569"/>
            <a:ext cx="3703320" cy="6498167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5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41B40-259D-4FA2-A413-26AF32D087BA}" type="datetimeFigureOut">
              <a:rPr lang="en-US" smtClean="0"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6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g"/><Relationship Id="rId6" Type="http://schemas.openxmlformats.org/officeDocument/2006/relationships/hyperlink" Target="mailto:kaltze@dearbornschools.org" TargetMode="External"/><Relationship Id="rId7" Type="http://schemas.openxmlformats.org/officeDocument/2006/relationships/hyperlink" Target="http://iblog.dearbornschools.org/kaltz" TargetMode="External"/><Relationship Id="rId8" Type="http://schemas.openxmlformats.org/officeDocument/2006/relationships/image" Target="../media/image5.png"/><Relationship Id="rId9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8300" y="0"/>
            <a:ext cx="8058150" cy="9144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513177" y="2417058"/>
            <a:ext cx="3795802" cy="1061829"/>
          </a:xfrm>
          <a:prstGeom prst="rect">
            <a:avLst/>
          </a:prstGeom>
          <a:noFill/>
          <a:ln w="57150">
            <a:solidFill>
              <a:srgbClr val="BD96D3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050" dirty="0">
                <a:latin typeface="KG Dark Side"/>
                <a:ea typeface="LLElementary2" panose="02000603000000000000" pitchFamily="2" charset="0"/>
                <a:cs typeface="KG Dark Side"/>
              </a:rPr>
              <a:t>Hi! My Name is Mrs. </a:t>
            </a:r>
            <a:r>
              <a:rPr lang="en-US" sz="1050" dirty="0" smtClean="0">
                <a:latin typeface="KG Dark Side"/>
                <a:ea typeface="LLElementary2" panose="02000603000000000000" pitchFamily="2" charset="0"/>
                <a:cs typeface="KG Dark Side"/>
              </a:rPr>
              <a:t>Emily Kaltz! I will be your child’s 3</a:t>
            </a:r>
            <a:r>
              <a:rPr lang="en-US" sz="1050" baseline="30000" dirty="0" smtClean="0">
                <a:latin typeface="KG Dark Side"/>
                <a:ea typeface="LLElementary2" panose="02000603000000000000" pitchFamily="2" charset="0"/>
                <a:cs typeface="KG Dark Side"/>
              </a:rPr>
              <a:t>rd</a:t>
            </a:r>
            <a:r>
              <a:rPr lang="en-US" sz="1050" dirty="0" smtClean="0">
                <a:latin typeface="KG Dark Side"/>
                <a:ea typeface="LLElementary2" panose="02000603000000000000" pitchFamily="2" charset="0"/>
                <a:cs typeface="KG Dark Side"/>
              </a:rPr>
              <a:t> Grade Teacher. I am so excited to be joining the Aviator Family at McCollough. While it is my first year here, I have taught 2</a:t>
            </a:r>
            <a:r>
              <a:rPr lang="en-US" sz="1050" baseline="30000" dirty="0" smtClean="0">
                <a:latin typeface="KG Dark Side"/>
                <a:ea typeface="LLElementary2" panose="02000603000000000000" pitchFamily="2" charset="0"/>
                <a:cs typeface="KG Dark Side"/>
              </a:rPr>
              <a:t>nd</a:t>
            </a:r>
            <a:r>
              <a:rPr lang="en-US" sz="1050" dirty="0" smtClean="0">
                <a:latin typeface="KG Dark Side"/>
                <a:ea typeface="LLElementary2" panose="02000603000000000000" pitchFamily="2" charset="0"/>
                <a:cs typeface="KG Dark Side"/>
              </a:rPr>
              <a:t> and 3</a:t>
            </a:r>
            <a:r>
              <a:rPr lang="en-US" sz="1050" baseline="30000" dirty="0" smtClean="0">
                <a:latin typeface="KG Dark Side"/>
                <a:ea typeface="LLElementary2" panose="02000603000000000000" pitchFamily="2" charset="0"/>
                <a:cs typeface="KG Dark Side"/>
              </a:rPr>
              <a:t>rd</a:t>
            </a:r>
            <a:r>
              <a:rPr lang="en-US" sz="1050" dirty="0" smtClean="0">
                <a:latin typeface="KG Dark Side"/>
                <a:ea typeface="LLElementary2" panose="02000603000000000000" pitchFamily="2" charset="0"/>
                <a:cs typeface="KG Dark Side"/>
              </a:rPr>
              <a:t> Grade for the past 7 years. </a:t>
            </a:r>
            <a:endParaRPr lang="en-US" sz="1050" dirty="0">
              <a:latin typeface="KG Dark Side"/>
              <a:ea typeface="LLElementary2" panose="02000603000000000000" pitchFamily="2" charset="0"/>
              <a:cs typeface="KG Dark Side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08713" y="1955084"/>
            <a:ext cx="3176552" cy="405881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300" dirty="0">
                <a:ln w="0"/>
                <a:effectLst>
                  <a:glow rad="101600">
                    <a:srgbClr val="70D453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2300" dirty="0">
                <a:ln w="0"/>
                <a:effectLst>
                  <a:glow rad="101600">
                    <a:srgbClr val="C3A1D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h</a:t>
            </a:r>
            <a:r>
              <a:rPr lang="en-US" sz="2300" dirty="0">
                <a:ln w="0"/>
                <a:effectLst>
                  <a:glow rad="101600">
                    <a:srgbClr val="2FA6C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2300" dirty="0">
                <a:ln w="0"/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 </a:t>
            </a:r>
            <a:r>
              <a:rPr lang="en-US" sz="2300" dirty="0">
                <a:ln w="0"/>
                <a:effectLst>
                  <a:glow rad="101600">
                    <a:srgbClr val="D9E92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B</a:t>
            </a:r>
            <a:r>
              <a:rPr lang="en-US" sz="2300" dirty="0">
                <a:ln w="0"/>
                <a:effectLst>
                  <a:glow rad="101600">
                    <a:srgbClr val="F7AA1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2300" dirty="0">
                <a:ln w="0"/>
                <a:effectLst>
                  <a:glow rad="101600">
                    <a:srgbClr val="75D45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2300" dirty="0">
                <a:ln w="0"/>
                <a:effectLst>
                  <a:glow rad="101600">
                    <a:srgbClr val="C6A3D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2300" dirty="0">
                <a:ln w="0"/>
                <a:effectLst>
                  <a:glow rad="101600">
                    <a:srgbClr val="2EA7C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300" dirty="0">
                <a:ln w="0"/>
                <a:effectLst>
                  <a:glow rad="101600">
                    <a:srgbClr val="CFDE2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2300" dirty="0">
                <a:ln w="0"/>
                <a:effectLst>
                  <a:glow rad="101600">
                    <a:srgbClr val="FEA80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34" y="2136577"/>
            <a:ext cx="948273" cy="12643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/>
        </p:spPr>
      </p:pic>
      <p:sp>
        <p:nvSpPr>
          <p:cNvPr id="30" name="Rectangle 29"/>
          <p:cNvSpPr/>
          <p:nvPr/>
        </p:nvSpPr>
        <p:spPr>
          <a:xfrm>
            <a:off x="1472953" y="5321186"/>
            <a:ext cx="3147684" cy="359715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000" dirty="0">
                <a:ln w="0"/>
                <a:effectLst>
                  <a:glow rad="101600">
                    <a:srgbClr val="70D453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2000" dirty="0">
                <a:ln w="0"/>
                <a:effectLst>
                  <a:glow rad="101600">
                    <a:srgbClr val="C3A1D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y </a:t>
            </a:r>
            <a:r>
              <a:rPr lang="en-US" sz="2000" dirty="0">
                <a:ln w="0"/>
                <a:effectLst>
                  <a:glow rad="101600">
                    <a:srgbClr val="2FA6C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2000" dirty="0">
                <a:ln w="0"/>
                <a:effectLst>
                  <a:glow rad="101600">
                    <a:srgbClr val="D9E92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d</a:t>
            </a:r>
            <a:r>
              <a:rPr lang="en-US" sz="2000" dirty="0">
                <a:ln w="0"/>
                <a:effectLst>
                  <a:glow rad="101600">
                    <a:srgbClr val="F7AA1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u</a:t>
            </a:r>
            <a:r>
              <a:rPr lang="en-US" sz="2000" dirty="0">
                <a:ln w="0"/>
                <a:effectLst>
                  <a:glow rad="101600">
                    <a:srgbClr val="75D45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000" dirty="0">
                <a:ln w="0"/>
                <a:effectLst>
                  <a:glow rad="101600">
                    <a:srgbClr val="C6A3D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2000" dirty="0">
                <a:ln w="0"/>
                <a:effectLst>
                  <a:glow rad="101600">
                    <a:srgbClr val="2EA7C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2000" dirty="0">
                <a:ln w="0"/>
                <a:effectLst>
                  <a:glow rad="101600">
                    <a:srgbClr val="CFDE2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2000" dirty="0">
                <a:ln w="0"/>
                <a:effectLst>
                  <a:glow rad="101600">
                    <a:srgbClr val="FEA80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000" dirty="0">
                <a:ln w="0"/>
                <a:effectLst>
                  <a:glow rad="101600">
                    <a:srgbClr val="70D553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n</a:t>
            </a:r>
            <a:r>
              <a:rPr lang="en-US" sz="2000" dirty="0">
                <a:ln w="0"/>
                <a:effectLst>
                  <a:glow rad="101600">
                    <a:srgbClr val="C3A3D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15298" y="5793087"/>
            <a:ext cx="3105339" cy="1061829"/>
          </a:xfrm>
          <a:prstGeom prst="rect">
            <a:avLst/>
          </a:prstGeom>
          <a:noFill/>
          <a:ln w="57150">
            <a:solidFill>
              <a:srgbClr val="FBA807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KG Dark Side"/>
                <a:ea typeface="LLElementary2" panose="02000603000000000000" pitchFamily="2" charset="0"/>
                <a:cs typeface="KG Dark Side"/>
              </a:rPr>
              <a:t>In </a:t>
            </a:r>
            <a:r>
              <a:rPr lang="en-US" sz="900" dirty="0" smtClean="0">
                <a:latin typeface="KG Dark Side"/>
                <a:ea typeface="LLElementary2" panose="02000603000000000000" pitchFamily="2" charset="0"/>
                <a:cs typeface="KG Dark Side"/>
              </a:rPr>
              <a:t>May of 2009, </a:t>
            </a:r>
            <a:r>
              <a:rPr lang="en-US" sz="900" dirty="0">
                <a:latin typeface="KG Dark Side"/>
                <a:ea typeface="LLElementary2" panose="02000603000000000000" pitchFamily="2" charset="0"/>
                <a:cs typeface="KG Dark Side"/>
              </a:rPr>
              <a:t>I graduated with a Bachelors of Science in Elementary </a:t>
            </a:r>
            <a:r>
              <a:rPr lang="en-US" sz="900" dirty="0" smtClean="0">
                <a:latin typeface="KG Dark Side"/>
                <a:ea typeface="LLElementary2" panose="02000603000000000000" pitchFamily="2" charset="0"/>
                <a:cs typeface="KG Dark Side"/>
              </a:rPr>
              <a:t>Education from the University of Michigan in Ann Arbor. I am currently working on my Master’s Degree in Special Education and my English as a Second Language Endorsement.</a:t>
            </a:r>
            <a:endParaRPr lang="en-US" sz="900" dirty="0">
              <a:latin typeface="KG Dark Side"/>
              <a:ea typeface="LLElementary2" panose="02000603000000000000" pitchFamily="2" charset="0"/>
              <a:cs typeface="KG Dark Side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240" y="5784672"/>
            <a:ext cx="1358713" cy="85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196258" y="3601220"/>
            <a:ext cx="2918507" cy="405881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300" spc="-150" dirty="0">
                <a:ln w="0"/>
                <a:effectLst>
                  <a:glow rad="101600">
                    <a:srgbClr val="70D453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2300" spc="-150" dirty="0">
                <a:ln w="0"/>
                <a:effectLst>
                  <a:glow rad="101600">
                    <a:srgbClr val="C3A1D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y </a:t>
            </a:r>
            <a:r>
              <a:rPr lang="en-US" sz="2300" spc="-150" dirty="0">
                <a:ln w="0"/>
                <a:effectLst>
                  <a:glow rad="101600">
                    <a:srgbClr val="2FA6C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300" spc="-150" dirty="0">
                <a:ln w="0"/>
                <a:effectLst>
                  <a:glow rad="101600">
                    <a:srgbClr val="D9E92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h</a:t>
            </a:r>
            <a:r>
              <a:rPr lang="en-US" sz="2300" spc="-150" dirty="0">
                <a:ln w="0"/>
                <a:effectLst>
                  <a:glow rad="101600">
                    <a:srgbClr val="F7AA1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2300" spc="-150" dirty="0">
                <a:ln w="0"/>
                <a:effectLst>
                  <a:glow rad="101600">
                    <a:srgbClr val="75D45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l</a:t>
            </a:r>
            <a:r>
              <a:rPr lang="en-US" sz="2300" spc="-150" dirty="0">
                <a:ln w="0"/>
                <a:effectLst>
                  <a:glow rad="101600">
                    <a:srgbClr val="C6A3D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d</a:t>
            </a:r>
            <a:r>
              <a:rPr lang="en-US" sz="2300" spc="-150" dirty="0">
                <a:ln w="0"/>
                <a:effectLst>
                  <a:glow rad="101600">
                    <a:srgbClr val="2EA7C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h</a:t>
            </a:r>
            <a:r>
              <a:rPr lang="en-US" sz="2300" spc="-150" dirty="0">
                <a:ln w="0"/>
                <a:effectLst>
                  <a:glow rad="101600">
                    <a:srgbClr val="CFDE2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300" spc="-150" dirty="0">
                <a:ln w="0"/>
                <a:effectLst>
                  <a:glow rad="101600">
                    <a:srgbClr val="FEA80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300" spc="-150" dirty="0">
                <a:ln w="0"/>
                <a:effectLst>
                  <a:glow rad="101600">
                    <a:srgbClr val="70D553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d</a:t>
            </a:r>
            <a:r>
              <a:rPr lang="en-US" sz="2300" spc="-150" dirty="0">
                <a:ln w="0"/>
                <a:effectLst>
                  <a:glow rad="101600">
                    <a:srgbClr val="C3A3D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4554" y="4052919"/>
            <a:ext cx="2912872" cy="1169551"/>
          </a:xfrm>
          <a:prstGeom prst="rect">
            <a:avLst/>
          </a:prstGeom>
          <a:noFill/>
          <a:ln w="57150">
            <a:solidFill>
              <a:srgbClr val="72CC58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KG Dark Side"/>
                <a:ea typeface="LLElementary2" panose="02000603000000000000" pitchFamily="2" charset="0"/>
                <a:cs typeface="KG Dark Side"/>
              </a:rPr>
              <a:t>I grew up in 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Dearborn, MI where </a:t>
            </a:r>
            <a:r>
              <a:rPr lang="en-US" sz="1000" dirty="0">
                <a:latin typeface="KG Dark Side"/>
                <a:ea typeface="LLElementary2" panose="02000603000000000000" pitchFamily="2" charset="0"/>
                <a:cs typeface="KG Dark Side"/>
              </a:rPr>
              <a:t>I attended 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Howard Elementary </a:t>
            </a:r>
            <a:r>
              <a:rPr lang="en-US" sz="1000" dirty="0">
                <a:latin typeface="KG Dark Side"/>
                <a:ea typeface="LLElementary2" panose="02000603000000000000" pitchFamily="2" charset="0"/>
                <a:cs typeface="KG Dark Side"/>
              </a:rPr>
              <a:t>for Kindergarten through 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5</a:t>
            </a:r>
            <a:r>
              <a:rPr lang="en-US" sz="1000" baseline="30000" dirty="0" smtClean="0">
                <a:latin typeface="KG Dark Side"/>
                <a:ea typeface="LLElementary2" panose="02000603000000000000" pitchFamily="2" charset="0"/>
                <a:cs typeface="KG Dark Side"/>
              </a:rPr>
              <a:t>th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 </a:t>
            </a:r>
            <a:r>
              <a:rPr lang="en-US" sz="1000" dirty="0">
                <a:latin typeface="KG Dark Side"/>
                <a:ea typeface="LLElementary2" panose="02000603000000000000" pitchFamily="2" charset="0"/>
                <a:cs typeface="KG Dark Side"/>
              </a:rPr>
              <a:t>grade. I then attended 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Bryant Middle School for </a:t>
            </a:r>
            <a:r>
              <a:rPr lang="en-US" sz="1000" dirty="0">
                <a:latin typeface="KG Dark Side"/>
                <a:ea typeface="LLElementary2" panose="02000603000000000000" pitchFamily="2" charset="0"/>
                <a:cs typeface="KG Dark Side"/>
              </a:rPr>
              <a:t>6</a:t>
            </a:r>
            <a:r>
              <a:rPr lang="en-US" sz="1000" baseline="30000" dirty="0" smtClean="0">
                <a:latin typeface="KG Dark Side"/>
                <a:ea typeface="LLElementary2" panose="02000603000000000000" pitchFamily="2" charset="0"/>
                <a:cs typeface="KG Dark Side"/>
              </a:rPr>
              <a:t>th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-8</a:t>
            </a:r>
            <a:r>
              <a:rPr lang="en-US" sz="1000" baseline="30000" dirty="0" smtClean="0">
                <a:latin typeface="KG Dark Side"/>
                <a:ea typeface="LLElementary2" panose="02000603000000000000" pitchFamily="2" charset="0"/>
                <a:cs typeface="KG Dark Side"/>
              </a:rPr>
              <a:t>th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 </a:t>
            </a:r>
            <a:r>
              <a:rPr lang="en-US" sz="1000" dirty="0">
                <a:latin typeface="KG Dark Side"/>
                <a:ea typeface="LLElementary2" panose="02000603000000000000" pitchFamily="2" charset="0"/>
                <a:cs typeface="KG Dark Side"/>
              </a:rPr>
              <a:t>grade before graduating from  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Dearborn High </a:t>
            </a:r>
            <a:r>
              <a:rPr lang="en-US" sz="1000" dirty="0">
                <a:latin typeface="KG Dark Side"/>
                <a:ea typeface="LLElementary2" panose="02000603000000000000" pitchFamily="2" charset="0"/>
                <a:cs typeface="KG Dark Side"/>
              </a:rPr>
              <a:t>School in </a:t>
            </a:r>
            <a:r>
              <a:rPr lang="en-US" sz="1000" dirty="0" smtClean="0">
                <a:latin typeface="KG Dark Side"/>
                <a:ea typeface="LLElementary2" panose="02000603000000000000" pitchFamily="2" charset="0"/>
                <a:cs typeface="KG Dark Side"/>
              </a:rPr>
              <a:t>2005.</a:t>
            </a:r>
            <a:endParaRPr lang="en-US" sz="1000" dirty="0">
              <a:latin typeface="KG Dark Side"/>
              <a:ea typeface="LLElementary2" panose="02000603000000000000" pitchFamily="2" charset="0"/>
              <a:cs typeface="KG Dark Side"/>
            </a:endParaRPr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0395" y="3631873"/>
            <a:ext cx="1406477" cy="1406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267133" y="7173452"/>
            <a:ext cx="2569595" cy="421270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400" dirty="0">
                <a:ln w="0"/>
                <a:effectLst>
                  <a:glow rad="101600">
                    <a:srgbClr val="70D453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400" dirty="0">
                <a:ln w="0"/>
                <a:effectLst>
                  <a:glow rad="101600">
                    <a:srgbClr val="C3A1D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400" dirty="0">
                <a:ln w="0"/>
                <a:effectLst>
                  <a:glow rad="101600">
                    <a:srgbClr val="2FA6C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n</a:t>
            </a:r>
            <a:r>
              <a:rPr lang="en-US" sz="2400" dirty="0">
                <a:ln w="0"/>
                <a:effectLst>
                  <a:glow rad="101600">
                    <a:srgbClr val="D9E92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2400" dirty="0">
                <a:ln w="0"/>
                <a:effectLst>
                  <a:glow rad="101600">
                    <a:srgbClr val="F7AA1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2400" dirty="0">
                <a:ln w="0"/>
                <a:effectLst>
                  <a:glow rad="101600">
                    <a:srgbClr val="75D45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400" dirty="0">
                <a:ln w="0"/>
                <a:effectLst>
                  <a:glow rad="101600">
                    <a:srgbClr val="C6A3D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 </a:t>
            </a:r>
            <a:r>
              <a:rPr lang="en-US" sz="2400" dirty="0">
                <a:ln w="0"/>
                <a:effectLst>
                  <a:glow rad="101600">
                    <a:srgbClr val="2EA7C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2400" dirty="0">
                <a:ln w="0"/>
                <a:effectLst>
                  <a:glow rad="101600">
                    <a:srgbClr val="CFDE2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2400" dirty="0">
                <a:ln w="0"/>
                <a:effectLst>
                  <a:glow rad="101600">
                    <a:srgbClr val="FEA80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2400" dirty="0">
              <a:ln w="0"/>
              <a:effectLst>
                <a:glow rad="101600">
                  <a:srgbClr val="C3A3D4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0664" y="7685655"/>
            <a:ext cx="3194036" cy="1107996"/>
          </a:xfrm>
          <a:prstGeom prst="rect">
            <a:avLst/>
          </a:prstGeom>
          <a:noFill/>
          <a:ln w="57150">
            <a:solidFill>
              <a:srgbClr val="33A5C6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KG Dark Side"/>
                <a:ea typeface="LLElementary2" panose="02000603000000000000" pitchFamily="2" charset="0"/>
                <a:cs typeface="KG Dark Side"/>
              </a:rPr>
              <a:t>Email</a:t>
            </a:r>
            <a:r>
              <a:rPr lang="en-US" sz="800" dirty="0">
                <a:latin typeface="KG Dark Side"/>
                <a:ea typeface="LLElementary2" panose="02000603000000000000" pitchFamily="2" charset="0"/>
                <a:cs typeface="KG Dark Side"/>
              </a:rPr>
              <a:t>: </a:t>
            </a:r>
            <a:r>
              <a:rPr lang="en-US" sz="800" dirty="0" err="1" smtClean="0">
                <a:latin typeface="KG Dark Side"/>
                <a:ea typeface="LLElementary2" panose="02000603000000000000" pitchFamily="2" charset="0"/>
                <a:cs typeface="KG Dark Side"/>
                <a:hlinkClick r:id="rId6"/>
              </a:rPr>
              <a:t>kaltze@dearbornschools.org</a:t>
            </a:r>
            <a:endParaRPr lang="en-US" sz="8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r>
              <a:rPr lang="en-US" sz="800" b="1" dirty="0" err="1" smtClean="0">
                <a:latin typeface="KG Dark Side"/>
                <a:ea typeface="LLElementary2" panose="02000603000000000000" pitchFamily="2" charset="0"/>
                <a:cs typeface="KG Dark Side"/>
              </a:rPr>
              <a:t>iBlog</a:t>
            </a:r>
            <a:r>
              <a:rPr lang="en-US" sz="800" dirty="0">
                <a:latin typeface="KG Dark Side"/>
                <a:ea typeface="LLElementary2" panose="02000603000000000000" pitchFamily="2" charset="0"/>
                <a:cs typeface="KG Dark Side"/>
              </a:rPr>
              <a:t>: </a:t>
            </a:r>
            <a:r>
              <a:rPr lang="en-US" sz="800" dirty="0">
                <a:latin typeface="KG Dark Side"/>
                <a:ea typeface="LLElementary2" panose="02000603000000000000" pitchFamily="2" charset="0"/>
                <a:cs typeface="KG Dark Side"/>
                <a:hlinkClick r:id="rId7"/>
              </a:rPr>
              <a:t>http://iblog.dearbornschools.org/</a:t>
            </a:r>
            <a:r>
              <a:rPr lang="en-US" sz="800" dirty="0" smtClean="0">
                <a:latin typeface="KG Dark Side"/>
                <a:ea typeface="LLElementary2" panose="02000603000000000000" pitchFamily="2" charset="0"/>
                <a:cs typeface="KG Dark Side"/>
                <a:hlinkClick r:id="rId7"/>
              </a:rPr>
              <a:t>kaltz</a:t>
            </a:r>
            <a:endParaRPr lang="en-US" sz="8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r>
              <a:rPr lang="en-US" sz="800" b="1" dirty="0" smtClean="0">
                <a:latin typeface="KG Dark Side"/>
                <a:ea typeface="LLElementary2" panose="02000603000000000000" pitchFamily="2" charset="0"/>
                <a:cs typeface="KG Dark Side"/>
              </a:rPr>
              <a:t>Class</a:t>
            </a:r>
            <a:r>
              <a:rPr lang="en-US" sz="800" dirty="0" smtClean="0">
                <a:latin typeface="KG Dark Side"/>
                <a:ea typeface="LLElementary2" panose="02000603000000000000" pitchFamily="2" charset="0"/>
                <a:cs typeface="KG Dark Side"/>
              </a:rPr>
              <a:t> </a:t>
            </a:r>
            <a:r>
              <a:rPr lang="en-US" sz="800" b="1" dirty="0">
                <a:latin typeface="KG Dark Side"/>
                <a:ea typeface="LLElementary2" panose="02000603000000000000" pitchFamily="2" charset="0"/>
                <a:cs typeface="KG Dark Side"/>
              </a:rPr>
              <a:t>Webpage</a:t>
            </a:r>
            <a:r>
              <a:rPr lang="en-US" sz="800" dirty="0">
                <a:latin typeface="KG Dark Side"/>
                <a:ea typeface="LLElementary2" panose="02000603000000000000" pitchFamily="2" charset="0"/>
                <a:cs typeface="KG Dark Side"/>
              </a:rPr>
              <a:t>: </a:t>
            </a:r>
            <a:r>
              <a:rPr lang="en-US" sz="800" dirty="0" smtClean="0">
                <a:latin typeface="KG Dark Side"/>
                <a:ea typeface="LLElementary2" panose="02000603000000000000" pitchFamily="2" charset="0"/>
                <a:cs typeface="KG Dark Side"/>
              </a:rPr>
              <a:t>http://</a:t>
            </a:r>
            <a:r>
              <a:rPr lang="en-US" sz="800" dirty="0" err="1" smtClean="0">
                <a:latin typeface="KG Dark Side"/>
                <a:ea typeface="LLElementary2" panose="02000603000000000000" pitchFamily="2" charset="0"/>
                <a:cs typeface="KG Dark Side"/>
              </a:rPr>
              <a:t>ekaltz.wix.com</a:t>
            </a:r>
            <a:r>
              <a:rPr lang="en-US" sz="800" dirty="0" smtClean="0">
                <a:latin typeface="KG Dark Side"/>
                <a:ea typeface="LLElementary2" panose="02000603000000000000" pitchFamily="2" charset="0"/>
                <a:cs typeface="KG Dark Side"/>
              </a:rPr>
              <a:t>/</a:t>
            </a:r>
            <a:r>
              <a:rPr lang="en-US" sz="800" dirty="0" err="1" smtClean="0">
                <a:latin typeface="KG Dark Side"/>
                <a:ea typeface="LLElementary2" panose="02000603000000000000" pitchFamily="2" charset="0"/>
                <a:cs typeface="KG Dark Side"/>
              </a:rPr>
              <a:t>kaltz</a:t>
            </a:r>
            <a:endParaRPr lang="en-US" sz="8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100" b="1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r>
              <a:rPr lang="en-US" sz="800" b="1" dirty="0" smtClean="0">
                <a:latin typeface="KG Dark Side"/>
                <a:ea typeface="LLElementary2" panose="02000603000000000000" pitchFamily="2" charset="0"/>
                <a:cs typeface="KG Dark Side"/>
              </a:rPr>
              <a:t>School</a:t>
            </a:r>
            <a:r>
              <a:rPr lang="en-US" sz="800" dirty="0" smtClean="0">
                <a:latin typeface="KG Dark Side"/>
                <a:ea typeface="LLElementary2" panose="02000603000000000000" pitchFamily="2" charset="0"/>
                <a:cs typeface="KG Dark Side"/>
              </a:rPr>
              <a:t> </a:t>
            </a:r>
            <a:r>
              <a:rPr lang="en-US" sz="800" b="1" dirty="0">
                <a:latin typeface="KG Dark Side"/>
                <a:ea typeface="LLElementary2" panose="02000603000000000000" pitchFamily="2" charset="0"/>
                <a:cs typeface="KG Dark Side"/>
              </a:rPr>
              <a:t>Phone</a:t>
            </a:r>
            <a:r>
              <a:rPr lang="en-US" sz="800" dirty="0">
                <a:latin typeface="KG Dark Side"/>
                <a:ea typeface="LLElementary2" panose="02000603000000000000" pitchFamily="2" charset="0"/>
                <a:cs typeface="KG Dark Side"/>
              </a:rPr>
              <a:t> </a:t>
            </a:r>
            <a:r>
              <a:rPr lang="en-US" sz="800" b="1" dirty="0">
                <a:latin typeface="KG Dark Side"/>
                <a:ea typeface="LLElementary2" panose="02000603000000000000" pitchFamily="2" charset="0"/>
                <a:cs typeface="KG Dark Side"/>
              </a:rPr>
              <a:t>Number</a:t>
            </a:r>
            <a:r>
              <a:rPr lang="en-US" sz="800" dirty="0">
                <a:latin typeface="KG Dark Side"/>
                <a:ea typeface="LLElementary2" panose="02000603000000000000" pitchFamily="2" charset="0"/>
                <a:cs typeface="KG Dark Side"/>
              </a:rPr>
              <a:t>: </a:t>
            </a:r>
            <a:r>
              <a:rPr lang="en-US" sz="800" dirty="0" smtClean="0">
                <a:latin typeface="KG Dark Side"/>
                <a:ea typeface="LLElementary2" panose="02000603000000000000" pitchFamily="2" charset="0"/>
                <a:cs typeface="KG Dark Side"/>
              </a:rPr>
              <a:t>(313) 827-1700</a:t>
            </a:r>
            <a:endParaRPr lang="en-US" sz="8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endParaRPr lang="en-US" sz="700" dirty="0" smtClean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pPr algn="ctr"/>
            <a:r>
              <a:rPr lang="en-US" sz="700" dirty="0">
                <a:latin typeface="KG Dark Side"/>
                <a:ea typeface="LLElementary2" panose="02000603000000000000" pitchFamily="2" charset="0"/>
                <a:cs typeface="KG Dark Side"/>
              </a:rPr>
              <a:t>*</a:t>
            </a:r>
            <a:r>
              <a:rPr lang="en-US" sz="700" dirty="0" smtClean="0">
                <a:latin typeface="KG Dark Side"/>
                <a:ea typeface="LLElementary2" panose="02000603000000000000" pitchFamily="2" charset="0"/>
                <a:cs typeface="KG Dark Side"/>
              </a:rPr>
              <a:t>You </a:t>
            </a:r>
            <a:r>
              <a:rPr lang="en-US" sz="700" dirty="0">
                <a:latin typeface="KG Dark Side"/>
                <a:ea typeface="LLElementary2" panose="02000603000000000000" pitchFamily="2" charset="0"/>
                <a:cs typeface="KG Dark Side"/>
              </a:rPr>
              <a:t>can also write a note in your child’s </a:t>
            </a:r>
            <a:r>
              <a:rPr lang="en-US" sz="700" dirty="0" smtClean="0">
                <a:latin typeface="KG Dark Side"/>
                <a:ea typeface="LLElementary2" panose="02000603000000000000" pitchFamily="2" charset="0"/>
                <a:cs typeface="KG Dark Side"/>
              </a:rPr>
              <a:t>planner! </a:t>
            </a:r>
            <a:endParaRPr lang="en-US" sz="700" dirty="0">
              <a:latin typeface="KG Dark Side"/>
              <a:ea typeface="LLElementary2" panose="02000603000000000000" pitchFamily="2" charset="0"/>
              <a:cs typeface="KG Dark Side"/>
            </a:endParaRPr>
          </a:p>
        </p:txBody>
      </p:sp>
      <p:pic>
        <p:nvPicPr>
          <p:cNvPr id="38" name="Picture 8" descr="http://openclipart.org/image/800px/svg_to_png/174008/contact2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7547623"/>
            <a:ext cx="888214" cy="73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4803620" y="4797681"/>
            <a:ext cx="2218134" cy="32893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800" dirty="0">
                <a:ln w="0"/>
                <a:effectLst>
                  <a:glow rad="101600">
                    <a:srgbClr val="70D453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1800" dirty="0">
                <a:ln w="0"/>
                <a:effectLst>
                  <a:glow rad="101600">
                    <a:srgbClr val="C3A1D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y </a:t>
            </a:r>
            <a:r>
              <a:rPr lang="en-US" sz="1800" dirty="0">
                <a:ln w="0"/>
                <a:effectLst>
                  <a:glow rad="101600">
                    <a:srgbClr val="2FA6C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F</a:t>
            </a:r>
            <a:r>
              <a:rPr lang="en-US" sz="1800" dirty="0">
                <a:ln w="0"/>
                <a:effectLst>
                  <a:glow rad="101600">
                    <a:srgbClr val="D9E92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1800" dirty="0">
                <a:ln w="0"/>
                <a:effectLst>
                  <a:glow rad="101600">
                    <a:srgbClr val="F7AA1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v</a:t>
            </a:r>
            <a:r>
              <a:rPr lang="en-US" sz="1800" dirty="0">
                <a:ln w="0"/>
                <a:effectLst>
                  <a:glow rad="101600">
                    <a:srgbClr val="75D45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1800" dirty="0">
                <a:ln w="0"/>
                <a:effectLst>
                  <a:glow rad="101600">
                    <a:srgbClr val="C6A3D9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r</a:t>
            </a:r>
            <a:r>
              <a:rPr lang="en-US" sz="1800" dirty="0">
                <a:ln w="0"/>
                <a:effectLst>
                  <a:glow rad="101600">
                    <a:srgbClr val="2EA7C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1800" dirty="0">
                <a:ln w="0"/>
                <a:effectLst>
                  <a:glow rad="101600">
                    <a:srgbClr val="CFDE28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1800" dirty="0">
                <a:ln w="0"/>
                <a:effectLst>
                  <a:glow rad="101600">
                    <a:srgbClr val="FEA80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1800" dirty="0">
                <a:ln w="0"/>
                <a:effectLst>
                  <a:glow rad="101600">
                    <a:srgbClr val="70D553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1800" dirty="0">
                <a:ln w="0"/>
                <a:effectLst>
                  <a:glow rad="101600">
                    <a:srgbClr val="C3A3D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821976" y="5156275"/>
            <a:ext cx="2098222" cy="2970043"/>
          </a:xfrm>
          <a:prstGeom prst="rect">
            <a:avLst/>
          </a:prstGeom>
          <a:noFill/>
          <a:ln w="57150">
            <a:solidFill>
              <a:srgbClr val="E2F513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Food: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Cheese Bread</a:t>
            </a:r>
            <a:endParaRPr lang="en-US" sz="11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Movie: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Up</a:t>
            </a:r>
            <a:endParaRPr lang="en-US" sz="11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Author: Roald Dahl</a:t>
            </a:r>
            <a:endParaRPr lang="en-US" sz="11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Color: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Yellow</a:t>
            </a:r>
            <a:endParaRPr lang="en-US" sz="11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Drink: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Chai Tea Season</a:t>
            </a:r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: Fall</a:t>
            </a: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Sports: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Football</a:t>
            </a:r>
            <a:endParaRPr lang="en-US" sz="11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Fast Food: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Potbelly’s</a:t>
            </a:r>
            <a:endParaRPr lang="en-US" sz="11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Singer: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Adele</a:t>
            </a:r>
            <a:endParaRPr lang="en-US" sz="11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Hobby: </a:t>
            </a:r>
            <a:r>
              <a:rPr lang="en-US" sz="900" dirty="0" smtClean="0">
                <a:latin typeface="KG Dark Side"/>
                <a:ea typeface="LLElementary2" panose="02000603000000000000" pitchFamily="2" charset="0"/>
                <a:cs typeface="KG Dark Side"/>
              </a:rPr>
              <a:t>Acting &amp; Singing</a:t>
            </a:r>
            <a:endParaRPr lang="en-US" sz="9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Subject: Math</a:t>
            </a: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Store: Target</a:t>
            </a: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Dessert: </a:t>
            </a:r>
            <a:r>
              <a:rPr lang="en-US" sz="1050" dirty="0" smtClean="0">
                <a:latin typeface="KG Dark Side"/>
                <a:ea typeface="LLElementary2" panose="02000603000000000000" pitchFamily="2" charset="0"/>
                <a:cs typeface="KG Dark Side"/>
              </a:rPr>
              <a:t>DQ Blizzards</a:t>
            </a:r>
            <a:endParaRPr lang="en-US" sz="105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Candy: </a:t>
            </a:r>
            <a:r>
              <a:rPr lang="en-US" sz="900" dirty="0" smtClean="0">
                <a:latin typeface="KG Dark Side"/>
                <a:ea typeface="LLElementary2" panose="02000603000000000000" pitchFamily="2" charset="0"/>
                <a:cs typeface="KG Dark Side"/>
              </a:rPr>
              <a:t>Reese’s PB Cups</a:t>
            </a:r>
            <a:endParaRPr lang="en-US" sz="9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Restaurant: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Mexican Fiesta</a:t>
            </a:r>
            <a:endParaRPr lang="en-US" sz="1100" dirty="0">
              <a:latin typeface="KG Dark Side"/>
              <a:ea typeface="LLElementary2" panose="02000603000000000000" pitchFamily="2" charset="0"/>
              <a:cs typeface="KG Dark Side"/>
            </a:endParaRPr>
          </a:p>
          <a:p>
            <a:r>
              <a:rPr lang="en-US" sz="1100" dirty="0">
                <a:latin typeface="KG Dark Side"/>
                <a:ea typeface="LLElementary2" panose="02000603000000000000" pitchFamily="2" charset="0"/>
                <a:cs typeface="KG Dark Side"/>
              </a:rPr>
              <a:t>Flower: </a:t>
            </a:r>
            <a:r>
              <a:rPr lang="en-US" sz="1100" dirty="0" smtClean="0">
                <a:latin typeface="KG Dark Side"/>
                <a:ea typeface="LLElementary2" panose="02000603000000000000" pitchFamily="2" charset="0"/>
                <a:cs typeface="KG Dark Side"/>
              </a:rPr>
              <a:t>Hydrangeas </a:t>
            </a:r>
            <a:endParaRPr lang="en-US" sz="600" dirty="0">
              <a:latin typeface="KG Dark Side"/>
              <a:ea typeface="LLElementary2" panose="02000603000000000000" pitchFamily="2" charset="0"/>
              <a:cs typeface="KG Dark Side"/>
            </a:endParaRPr>
          </a:p>
        </p:txBody>
      </p:sp>
      <p:pic>
        <p:nvPicPr>
          <p:cNvPr id="41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53628" y="2555109"/>
            <a:ext cx="1458948" cy="1458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71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7385</TotalTime>
  <Words>254</Words>
  <Application>Microsoft Macintosh PowerPoint</Application>
  <PresentationFormat>Custom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 DeRoche</dc:creator>
  <cp:lastModifiedBy>Emily Gedert</cp:lastModifiedBy>
  <cp:revision>32</cp:revision>
  <cp:lastPrinted>2016-09-04T15:09:16Z</cp:lastPrinted>
  <dcterms:created xsi:type="dcterms:W3CDTF">2014-08-04T18:27:05Z</dcterms:created>
  <dcterms:modified xsi:type="dcterms:W3CDTF">2016-09-04T15:13:07Z</dcterms:modified>
</cp:coreProperties>
</file>