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Analysis of Argument </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rPr lang="en"/>
              <a:t>A Guide for Students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148725" y="445025"/>
            <a:ext cx="86835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highlight>
                  <a:srgbClr val="FF00FF"/>
                </a:highlight>
              </a:rPr>
              <a:t>Assertion </a:t>
            </a:r>
            <a:r>
              <a:rPr lang="en"/>
              <a:t> Verbs &amp; Phrases </a:t>
            </a:r>
          </a:p>
          <a:p>
            <a:pPr lvl="0">
              <a:spcBef>
                <a:spcPts val="0"/>
              </a:spcBef>
              <a:buNone/>
            </a:pPr>
            <a:r>
              <a:t/>
            </a:r>
            <a:endParaRPr/>
          </a:p>
        </p:txBody>
      </p:sp>
      <p:sp>
        <p:nvSpPr>
          <p:cNvPr id="109" name="Shape 109"/>
          <p:cNvSpPr txBox="1"/>
          <p:nvPr>
            <p:ph idx="1" type="body"/>
          </p:nvPr>
        </p:nvSpPr>
        <p:spPr>
          <a:xfrm>
            <a:off x="311700" y="1152475"/>
            <a:ext cx="3999900" cy="3416400"/>
          </a:xfrm>
          <a:prstGeom prst="rect">
            <a:avLst/>
          </a:prstGeom>
        </p:spPr>
        <p:txBody>
          <a:bodyPr anchorCtr="0" anchor="t" bIns="91425" lIns="91425" rIns="91425" tIns="91425">
            <a:noAutofit/>
          </a:bodyPr>
          <a:lstStyle/>
          <a:p>
            <a:pPr indent="-381000" lvl="0" marL="457200" rtl="0">
              <a:spcBef>
                <a:spcPts val="0"/>
              </a:spcBef>
              <a:buClr>
                <a:schemeClr val="dk1"/>
              </a:buClr>
              <a:buSzPct val="100000"/>
            </a:pPr>
            <a:r>
              <a:rPr lang="en" sz="2400" u="sng">
                <a:solidFill>
                  <a:schemeClr val="dk1"/>
                </a:solidFill>
              </a:rPr>
              <a:t>(He/she)</a:t>
            </a:r>
            <a:r>
              <a:rPr lang="en" sz="2400">
                <a:solidFill>
                  <a:schemeClr val="dk1"/>
                </a:solidFill>
              </a:rPr>
              <a:t> builds </a:t>
            </a:r>
            <a:r>
              <a:rPr lang="en" sz="2400" u="sng">
                <a:solidFill>
                  <a:schemeClr val="dk1"/>
                </a:solidFill>
              </a:rPr>
              <a:t>(his/her)</a:t>
            </a:r>
            <a:r>
              <a:rPr lang="en" sz="2400">
                <a:solidFill>
                  <a:schemeClr val="dk1"/>
                </a:solidFill>
              </a:rPr>
              <a:t> argument by</a:t>
            </a:r>
          </a:p>
          <a:p>
            <a:pPr indent="-381000" lvl="0" marL="457200" rtl="0">
              <a:spcBef>
                <a:spcPts val="0"/>
              </a:spcBef>
              <a:buClr>
                <a:schemeClr val="dk1"/>
              </a:buClr>
              <a:buSzPct val="100000"/>
            </a:pPr>
            <a:r>
              <a:rPr lang="en" sz="2400">
                <a:solidFill>
                  <a:schemeClr val="dk1"/>
                </a:solidFill>
              </a:rPr>
              <a:t>This evokes/to evoke</a:t>
            </a:r>
          </a:p>
          <a:p>
            <a:pPr indent="-381000" lvl="0" marL="457200" rtl="0">
              <a:spcBef>
                <a:spcPts val="0"/>
              </a:spcBef>
              <a:buClr>
                <a:schemeClr val="dk1"/>
              </a:buClr>
              <a:buSzPct val="100000"/>
            </a:pPr>
            <a:r>
              <a:rPr lang="en" sz="2400">
                <a:solidFill>
                  <a:schemeClr val="dk1"/>
                </a:solidFill>
              </a:rPr>
              <a:t>This reveals/to reveal</a:t>
            </a:r>
          </a:p>
          <a:p>
            <a:pPr indent="-381000" lvl="0" marL="457200" rtl="0">
              <a:spcBef>
                <a:spcPts val="0"/>
              </a:spcBef>
              <a:buClr>
                <a:schemeClr val="dk1"/>
              </a:buClr>
              <a:buSzPct val="100000"/>
            </a:pPr>
            <a:r>
              <a:rPr lang="en" sz="2400">
                <a:solidFill>
                  <a:schemeClr val="dk1"/>
                </a:solidFill>
              </a:rPr>
              <a:t>This emphasizes</a:t>
            </a:r>
          </a:p>
          <a:p>
            <a:pPr indent="-381000" lvl="0" marL="457200" rtl="0">
              <a:spcBef>
                <a:spcPts val="0"/>
              </a:spcBef>
              <a:buClr>
                <a:schemeClr val="dk1"/>
              </a:buClr>
              <a:buSzPct val="100000"/>
            </a:pPr>
            <a:r>
              <a:rPr lang="en" sz="2400">
                <a:solidFill>
                  <a:schemeClr val="dk1"/>
                </a:solidFill>
              </a:rPr>
              <a:t>This establishes</a:t>
            </a:r>
          </a:p>
          <a:p>
            <a:pPr indent="-381000" lvl="0" marL="457200" rtl="0">
              <a:spcBef>
                <a:spcPts val="0"/>
              </a:spcBef>
              <a:buClr>
                <a:schemeClr val="dk1"/>
              </a:buClr>
              <a:buSzPct val="100000"/>
            </a:pPr>
            <a:r>
              <a:rPr lang="en" sz="2400">
                <a:solidFill>
                  <a:schemeClr val="dk1"/>
                </a:solidFill>
              </a:rPr>
              <a:t>This creates a sense of</a:t>
            </a:r>
          </a:p>
        </p:txBody>
      </p:sp>
      <p:sp>
        <p:nvSpPr>
          <p:cNvPr id="110" name="Shape 110"/>
          <p:cNvSpPr txBox="1"/>
          <p:nvPr>
            <p:ph idx="2" type="body"/>
          </p:nvPr>
        </p:nvSpPr>
        <p:spPr>
          <a:xfrm>
            <a:off x="4832400" y="1152475"/>
            <a:ext cx="3999900" cy="3416400"/>
          </a:xfrm>
          <a:prstGeom prst="rect">
            <a:avLst/>
          </a:prstGeom>
        </p:spPr>
        <p:txBody>
          <a:bodyPr anchorCtr="0" anchor="t" bIns="91425" lIns="91425" rIns="91425" tIns="91425">
            <a:noAutofit/>
          </a:bodyPr>
          <a:lstStyle/>
          <a:p>
            <a:pPr indent="-381000" lvl="0" marL="457200" rtl="0">
              <a:spcBef>
                <a:spcPts val="0"/>
              </a:spcBef>
              <a:buClr>
                <a:schemeClr val="dk1"/>
              </a:buClr>
              <a:buSzPct val="100000"/>
            </a:pPr>
            <a:r>
              <a:rPr lang="en" sz="2400">
                <a:solidFill>
                  <a:schemeClr val="dk1"/>
                </a:solidFill>
              </a:rPr>
              <a:t>By emphasizing</a:t>
            </a:r>
          </a:p>
          <a:p>
            <a:pPr indent="-381000" lvl="0" marL="457200" rtl="0">
              <a:spcBef>
                <a:spcPts val="0"/>
              </a:spcBef>
              <a:buClr>
                <a:schemeClr val="dk1"/>
              </a:buClr>
              <a:buSzPct val="100000"/>
            </a:pPr>
            <a:r>
              <a:rPr lang="en" sz="2400">
                <a:solidFill>
                  <a:schemeClr val="dk1"/>
                </a:solidFill>
              </a:rPr>
              <a:t>This causes</a:t>
            </a:r>
          </a:p>
          <a:p>
            <a:pPr indent="-381000" lvl="0" marL="457200" rtl="0">
              <a:spcBef>
                <a:spcPts val="0"/>
              </a:spcBef>
              <a:buClr>
                <a:schemeClr val="dk1"/>
              </a:buClr>
              <a:buSzPct val="100000"/>
            </a:pPr>
            <a:r>
              <a:rPr lang="en" sz="2400">
                <a:solidFill>
                  <a:schemeClr val="dk1"/>
                </a:solidFill>
              </a:rPr>
              <a:t>The author challenges/ establishes/ illustrates</a:t>
            </a:r>
          </a:p>
          <a:p>
            <a:pPr indent="-381000" lvl="0" marL="457200" rtl="0">
              <a:spcBef>
                <a:spcPts val="0"/>
              </a:spcBef>
              <a:buClr>
                <a:schemeClr val="dk1"/>
              </a:buClr>
              <a:buSzPct val="100000"/>
            </a:pPr>
            <a:r>
              <a:rPr lang="en" sz="2400">
                <a:solidFill>
                  <a:schemeClr val="dk1"/>
                </a:solidFill>
              </a:rPr>
              <a:t>The author urges the readers to</a:t>
            </a:r>
          </a:p>
          <a:p>
            <a:pPr indent="-381000" lvl="0" marL="457200" rtl="0">
              <a:spcBef>
                <a:spcPts val="0"/>
              </a:spcBef>
              <a:buClr>
                <a:schemeClr val="dk1"/>
              </a:buClr>
              <a:buSzPct val="100000"/>
            </a:pPr>
            <a:r>
              <a:rPr lang="en" sz="2400">
                <a:solidFill>
                  <a:schemeClr val="dk1"/>
                </a:solidFill>
              </a:rPr>
              <a:t>The author draws on</a:t>
            </a:r>
          </a:p>
        </p:txBody>
      </p:sp>
      <p:sp>
        <p:nvSpPr>
          <p:cNvPr id="111" name="Shape 111"/>
          <p:cNvSpPr txBox="1"/>
          <p:nvPr/>
        </p:nvSpPr>
        <p:spPr>
          <a:xfrm>
            <a:off x="233200" y="4424850"/>
            <a:ext cx="8599200" cy="582000"/>
          </a:xfrm>
          <a:prstGeom prst="rect">
            <a:avLst/>
          </a:prstGeom>
          <a:noFill/>
          <a:ln>
            <a:noFill/>
          </a:ln>
        </p:spPr>
        <p:txBody>
          <a:bodyPr anchorCtr="0" anchor="t" bIns="91425" lIns="91425" rIns="91425" tIns="91425">
            <a:noAutofit/>
          </a:bodyPr>
          <a:lstStyle/>
          <a:p>
            <a:pPr lvl="0">
              <a:spcBef>
                <a:spcPts val="0"/>
              </a:spcBef>
              <a:buNone/>
            </a:pPr>
            <a:r>
              <a:rPr lang="en" sz="1800"/>
              <a:t>*Remember, an assertion is something you MUST prove! It’s your argument.</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311700" y="50800"/>
            <a:ext cx="8520600" cy="572700"/>
          </a:xfrm>
          <a:prstGeom prst="rect">
            <a:avLst/>
          </a:prstGeom>
        </p:spPr>
        <p:txBody>
          <a:bodyPr anchorCtr="0" anchor="t" bIns="91425" lIns="91425" rIns="91425" tIns="91425">
            <a:noAutofit/>
          </a:bodyPr>
          <a:lstStyle/>
          <a:p>
            <a:pPr lvl="0" rtl="0">
              <a:spcBef>
                <a:spcPts val="0"/>
              </a:spcBef>
              <a:buNone/>
            </a:pPr>
            <a:r>
              <a:rPr lang="en">
                <a:highlight>
                  <a:srgbClr val="FF00FF"/>
                </a:highlight>
              </a:rPr>
              <a:t>Examples</a:t>
            </a:r>
          </a:p>
        </p:txBody>
      </p:sp>
      <p:sp>
        <p:nvSpPr>
          <p:cNvPr id="117" name="Shape 117"/>
          <p:cNvSpPr txBox="1"/>
          <p:nvPr>
            <p:ph idx="1" type="body"/>
          </p:nvPr>
        </p:nvSpPr>
        <p:spPr>
          <a:xfrm>
            <a:off x="311700" y="783100"/>
            <a:ext cx="8520600" cy="4270500"/>
          </a:xfrm>
          <a:prstGeom prst="rect">
            <a:avLst/>
          </a:prstGeom>
        </p:spPr>
        <p:txBody>
          <a:bodyPr anchorCtr="0" anchor="t" bIns="91425" lIns="91425" rIns="91425" tIns="91425">
            <a:noAutofit/>
          </a:bodyPr>
          <a:lstStyle/>
          <a:p>
            <a:pPr indent="-355600" lvl="0" marL="457200" marR="0" rtl="0" algn="l">
              <a:lnSpc>
                <a:spcPct val="115000"/>
              </a:lnSpc>
              <a:spcBef>
                <a:spcPts val="0"/>
              </a:spcBef>
              <a:spcAft>
                <a:spcPts val="1600"/>
              </a:spcAft>
              <a:buClr>
                <a:srgbClr val="000000"/>
              </a:buClr>
              <a:buSzPct val="100000"/>
            </a:pPr>
            <a:r>
              <a:rPr lang="en" sz="2000">
                <a:solidFill>
                  <a:srgbClr val="000000"/>
                </a:solidFill>
              </a:rPr>
              <a:t>Bogard challenges the audience to remember a time when they could fully immerse themselves in natural darkness…</a:t>
            </a:r>
          </a:p>
          <a:p>
            <a:pPr indent="-355600" lvl="0" marL="457200" marR="0" rtl="0" algn="l">
              <a:lnSpc>
                <a:spcPct val="115000"/>
              </a:lnSpc>
              <a:spcBef>
                <a:spcPts val="0"/>
              </a:spcBef>
              <a:spcAft>
                <a:spcPts val="1600"/>
              </a:spcAft>
              <a:buClr>
                <a:srgbClr val="000000"/>
              </a:buClr>
              <a:buSzPct val="100000"/>
            </a:pPr>
            <a:r>
              <a:rPr lang="en" sz="2000">
                <a:solidFill>
                  <a:srgbClr val="000000"/>
                </a:solidFill>
              </a:rPr>
              <a:t>He builds an argument for the preservation of natural darkness by reminiscing for his readers a first-hand encounter that proves the “irreplaceable value of darkness.”</a:t>
            </a:r>
          </a:p>
          <a:p>
            <a:pPr indent="-355600" lvl="0" marL="457200" marR="0" rtl="0" algn="l">
              <a:lnSpc>
                <a:spcPct val="115000"/>
              </a:lnSpc>
              <a:spcBef>
                <a:spcPts val="0"/>
              </a:spcBef>
              <a:spcAft>
                <a:spcPts val="1600"/>
              </a:spcAft>
              <a:buClr>
                <a:srgbClr val="000000"/>
              </a:buClr>
              <a:buSzPct val="100000"/>
            </a:pPr>
            <a:r>
              <a:rPr lang="en" sz="2000">
                <a:solidFill>
                  <a:srgbClr val="000000"/>
                </a:solidFill>
              </a:rPr>
              <a:t>Bogard establishes that the natural magnificence of stars in the dark sky is definite.</a:t>
            </a:r>
          </a:p>
          <a:p>
            <a:pPr indent="-355600" lvl="0" marL="457200" marR="0" rtl="0" algn="l">
              <a:lnSpc>
                <a:spcPct val="115000"/>
              </a:lnSpc>
              <a:spcBef>
                <a:spcPts val="0"/>
              </a:spcBef>
              <a:spcAft>
                <a:spcPts val="1600"/>
              </a:spcAft>
              <a:buClr>
                <a:srgbClr val="000000"/>
              </a:buClr>
              <a:buSzPct val="100000"/>
            </a:pPr>
            <a:r>
              <a:rPr lang="en" sz="2000">
                <a:solidFill>
                  <a:srgbClr val="000000"/>
                </a:solidFill>
              </a:rPr>
              <a:t>Bogard creates a dichotomy between Paris’ traditionally alluded-to name and the reality of what Paris is becoming.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50800"/>
            <a:ext cx="8520600" cy="572700"/>
          </a:xfrm>
          <a:prstGeom prst="rect">
            <a:avLst/>
          </a:prstGeom>
        </p:spPr>
        <p:txBody>
          <a:bodyPr anchorCtr="0" anchor="t" bIns="91425" lIns="91425" rIns="91425" tIns="91425">
            <a:noAutofit/>
          </a:bodyPr>
          <a:lstStyle/>
          <a:p>
            <a:pPr lvl="0" rtl="0">
              <a:spcBef>
                <a:spcPts val="0"/>
              </a:spcBef>
              <a:buNone/>
            </a:pPr>
            <a:r>
              <a:rPr lang="en">
                <a:highlight>
                  <a:srgbClr val="00FF00"/>
                </a:highlight>
              </a:rPr>
              <a:t>Evidence: </a:t>
            </a:r>
            <a:r>
              <a:rPr lang="en"/>
              <a:t>Rhetorically Accurate Verbs</a:t>
            </a:r>
          </a:p>
        </p:txBody>
      </p:sp>
      <p:sp>
        <p:nvSpPr>
          <p:cNvPr id="123" name="Shape 123"/>
          <p:cNvSpPr txBox="1"/>
          <p:nvPr>
            <p:ph idx="1" type="body"/>
          </p:nvPr>
        </p:nvSpPr>
        <p:spPr>
          <a:xfrm>
            <a:off x="311700" y="623500"/>
            <a:ext cx="8520600" cy="4430100"/>
          </a:xfrm>
          <a:prstGeom prst="rect">
            <a:avLst/>
          </a:prstGeom>
        </p:spPr>
        <p:txBody>
          <a:bodyPr anchorCtr="0" anchor="t" bIns="91425" lIns="91425" rIns="91425" tIns="91425">
            <a:noAutofit/>
          </a:bodyPr>
          <a:lstStyle/>
          <a:p>
            <a:pPr indent="-228600" lvl="0" marL="457200" rtl="0">
              <a:spcBef>
                <a:spcPts val="0"/>
              </a:spcBef>
              <a:buClr>
                <a:schemeClr val="dk1"/>
              </a:buClr>
            </a:pPr>
            <a:r>
              <a:rPr lang="en">
                <a:solidFill>
                  <a:srgbClr val="000000"/>
                </a:solidFill>
              </a:rPr>
              <a:t>What moves does the author make?</a:t>
            </a:r>
          </a:p>
          <a:p>
            <a:pPr indent="-228600" lvl="0" marL="457200" rtl="0">
              <a:spcBef>
                <a:spcPts val="0"/>
              </a:spcBef>
              <a:buClr>
                <a:schemeClr val="dk1"/>
              </a:buClr>
            </a:pPr>
            <a:r>
              <a:rPr lang="en">
                <a:solidFill>
                  <a:srgbClr val="000000"/>
                </a:solidFill>
              </a:rPr>
              <a:t>The author DOES NOT quote. He/she:</a:t>
            </a:r>
          </a:p>
          <a:p>
            <a:pPr indent="-342900" lvl="1" marL="914400" rtl="0">
              <a:spcBef>
                <a:spcPts val="0"/>
              </a:spcBef>
              <a:buClr>
                <a:srgbClr val="000000"/>
              </a:buClr>
              <a:buSzPct val="100000"/>
            </a:pPr>
            <a:r>
              <a:rPr lang="en" sz="1800">
                <a:solidFill>
                  <a:srgbClr val="000000"/>
                </a:solidFill>
              </a:rPr>
              <a:t>Establishes</a:t>
            </a:r>
          </a:p>
          <a:p>
            <a:pPr indent="-342900" lvl="1" marL="914400" rtl="0">
              <a:spcBef>
                <a:spcPts val="0"/>
              </a:spcBef>
              <a:buClr>
                <a:srgbClr val="000000"/>
              </a:buClr>
              <a:buSzPct val="100000"/>
            </a:pPr>
            <a:r>
              <a:rPr lang="en" sz="1800">
                <a:solidFill>
                  <a:srgbClr val="000000"/>
                </a:solidFill>
              </a:rPr>
              <a:t>Asserts</a:t>
            </a:r>
          </a:p>
          <a:p>
            <a:pPr indent="-342900" lvl="1" marL="914400" rtl="0">
              <a:spcBef>
                <a:spcPts val="0"/>
              </a:spcBef>
              <a:buClr>
                <a:srgbClr val="000000"/>
              </a:buClr>
              <a:buSzPct val="100000"/>
            </a:pPr>
            <a:r>
              <a:rPr lang="en" sz="1800">
                <a:solidFill>
                  <a:srgbClr val="000000"/>
                </a:solidFill>
              </a:rPr>
              <a:t>Argues</a:t>
            </a:r>
          </a:p>
          <a:p>
            <a:pPr indent="-342900" lvl="1" marL="914400" rtl="0">
              <a:spcBef>
                <a:spcPts val="0"/>
              </a:spcBef>
              <a:buClr>
                <a:srgbClr val="000000"/>
              </a:buClr>
              <a:buSzPct val="100000"/>
            </a:pPr>
            <a:r>
              <a:rPr lang="en" sz="1800">
                <a:solidFill>
                  <a:srgbClr val="000000"/>
                </a:solidFill>
              </a:rPr>
              <a:t>Employs (uses)</a:t>
            </a:r>
          </a:p>
          <a:p>
            <a:pPr indent="-342900" lvl="1" marL="914400" rtl="0">
              <a:spcBef>
                <a:spcPts val="0"/>
              </a:spcBef>
              <a:buClr>
                <a:srgbClr val="000000"/>
              </a:buClr>
              <a:buSzPct val="100000"/>
            </a:pPr>
            <a:r>
              <a:rPr lang="en" sz="1800">
                <a:solidFill>
                  <a:srgbClr val="000000"/>
                </a:solidFill>
              </a:rPr>
              <a:t>Illustrates</a:t>
            </a:r>
          </a:p>
          <a:p>
            <a:pPr indent="-342900" lvl="1" marL="914400" rtl="0">
              <a:spcBef>
                <a:spcPts val="0"/>
              </a:spcBef>
              <a:buClr>
                <a:srgbClr val="000000"/>
              </a:buClr>
              <a:buSzPct val="100000"/>
            </a:pPr>
            <a:r>
              <a:rPr lang="en" sz="1800">
                <a:solidFill>
                  <a:srgbClr val="000000"/>
                </a:solidFill>
              </a:rPr>
              <a:t>Claims</a:t>
            </a:r>
          </a:p>
          <a:p>
            <a:pPr indent="-342900" lvl="1" marL="914400" rtl="0">
              <a:spcBef>
                <a:spcPts val="0"/>
              </a:spcBef>
              <a:buClr>
                <a:srgbClr val="000000"/>
              </a:buClr>
              <a:buSzPct val="100000"/>
            </a:pPr>
            <a:r>
              <a:rPr lang="en" sz="1800">
                <a:solidFill>
                  <a:srgbClr val="000000"/>
                </a:solidFill>
              </a:rPr>
              <a:t>Considers </a:t>
            </a:r>
          </a:p>
          <a:p>
            <a:pPr indent="-342900" lvl="1" marL="914400" rtl="0">
              <a:spcBef>
                <a:spcPts val="0"/>
              </a:spcBef>
              <a:buClr>
                <a:srgbClr val="000000"/>
              </a:buClr>
              <a:buSzPct val="100000"/>
            </a:pPr>
            <a:r>
              <a:rPr lang="en" sz="1800">
                <a:solidFill>
                  <a:srgbClr val="000000"/>
                </a:solidFill>
              </a:rPr>
              <a:t>Emphasizes</a:t>
            </a:r>
          </a:p>
          <a:p>
            <a:pPr indent="-342900" lvl="1" marL="914400" rtl="0">
              <a:spcBef>
                <a:spcPts val="0"/>
              </a:spcBef>
              <a:buClr>
                <a:srgbClr val="000000"/>
              </a:buClr>
              <a:buSzPct val="100000"/>
            </a:pPr>
            <a:r>
              <a:rPr lang="en" sz="1800">
                <a:solidFill>
                  <a:srgbClr val="000000"/>
                </a:solidFill>
              </a:rPr>
              <a:t>Declares</a:t>
            </a:r>
          </a:p>
          <a:p>
            <a:pPr indent="-342900" lvl="1" marL="914400" rtl="0">
              <a:spcBef>
                <a:spcPts val="0"/>
              </a:spcBef>
              <a:buClr>
                <a:srgbClr val="000000"/>
              </a:buClr>
              <a:buSzPct val="100000"/>
            </a:pPr>
            <a:r>
              <a:rPr lang="en" sz="1800">
                <a:solidFill>
                  <a:srgbClr val="000000"/>
                </a:solidFill>
              </a:rPr>
              <a:t>Ponders</a:t>
            </a:r>
          </a:p>
          <a:p>
            <a:pPr indent="-342900" lvl="1" marL="914400" rtl="0">
              <a:spcBef>
                <a:spcPts val="0"/>
              </a:spcBef>
              <a:buClr>
                <a:srgbClr val="000000"/>
              </a:buClr>
              <a:buSzPct val="100000"/>
            </a:pPr>
            <a:r>
              <a:rPr lang="en" sz="1800">
                <a:solidFill>
                  <a:srgbClr val="000000"/>
                </a:solidFill>
              </a:rPr>
              <a:t>Questions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50800"/>
            <a:ext cx="8520600" cy="572700"/>
          </a:xfrm>
          <a:prstGeom prst="rect">
            <a:avLst/>
          </a:prstGeom>
        </p:spPr>
        <p:txBody>
          <a:bodyPr anchorCtr="0" anchor="t" bIns="91425" lIns="91425" rIns="91425" tIns="91425">
            <a:noAutofit/>
          </a:bodyPr>
          <a:lstStyle/>
          <a:p>
            <a:pPr lvl="0" rtl="0">
              <a:spcBef>
                <a:spcPts val="0"/>
              </a:spcBef>
              <a:buNone/>
            </a:pPr>
            <a:r>
              <a:rPr lang="en">
                <a:highlight>
                  <a:srgbClr val="00FF00"/>
                </a:highlight>
              </a:rPr>
              <a:t>Examples</a:t>
            </a:r>
          </a:p>
        </p:txBody>
      </p:sp>
      <p:sp>
        <p:nvSpPr>
          <p:cNvPr id="129" name="Shape 129"/>
          <p:cNvSpPr txBox="1"/>
          <p:nvPr>
            <p:ph idx="1" type="body"/>
          </p:nvPr>
        </p:nvSpPr>
        <p:spPr>
          <a:xfrm>
            <a:off x="311700" y="783100"/>
            <a:ext cx="8520600" cy="4270500"/>
          </a:xfrm>
          <a:prstGeom prst="rect">
            <a:avLst/>
          </a:prstGeom>
        </p:spPr>
        <p:txBody>
          <a:bodyPr anchorCtr="0" anchor="t" bIns="91425" lIns="91425" rIns="91425" tIns="91425">
            <a:noAutofit/>
          </a:bodyPr>
          <a:lstStyle/>
          <a:p>
            <a:pPr indent="-355600" lvl="0" marL="457200" marR="0" rtl="0" algn="l">
              <a:lnSpc>
                <a:spcPct val="115000"/>
              </a:lnSpc>
              <a:spcBef>
                <a:spcPts val="0"/>
              </a:spcBef>
              <a:spcAft>
                <a:spcPts val="1600"/>
              </a:spcAft>
              <a:buClr>
                <a:schemeClr val="dk1"/>
              </a:buClr>
              <a:buSzPct val="100000"/>
              <a:buFont typeface="Arial"/>
            </a:pPr>
            <a:r>
              <a:rPr lang="en" sz="2000">
                <a:solidFill>
                  <a:srgbClr val="000000"/>
                </a:solidFill>
              </a:rPr>
              <a:t>Bogard starts his article off by recounting a personal story--a summer spent on a Minnesota lake…</a:t>
            </a:r>
          </a:p>
          <a:p>
            <a:pPr lvl="0" marR="0" rtl="0" algn="l">
              <a:lnSpc>
                <a:spcPct val="115000"/>
              </a:lnSpc>
              <a:spcBef>
                <a:spcPts val="0"/>
              </a:spcBef>
              <a:spcAft>
                <a:spcPts val="1600"/>
              </a:spcAft>
              <a:buNone/>
            </a:pPr>
            <a:r>
              <a:t/>
            </a:r>
            <a:endParaRPr sz="2000">
              <a:solidFill>
                <a:srgbClr val="000000"/>
              </a:solidFill>
            </a:endParaRPr>
          </a:p>
          <a:p>
            <a:pPr indent="-355600" lvl="0" marL="457200" marR="0" rtl="0" algn="l">
              <a:lnSpc>
                <a:spcPct val="115000"/>
              </a:lnSpc>
              <a:spcBef>
                <a:spcPts val="0"/>
              </a:spcBef>
              <a:spcAft>
                <a:spcPts val="1600"/>
              </a:spcAft>
              <a:buClr>
                <a:srgbClr val="000000"/>
              </a:buClr>
              <a:buSzPct val="100000"/>
            </a:pPr>
            <a:r>
              <a:rPr lang="en" sz="2000">
                <a:solidFill>
                  <a:srgbClr val="000000"/>
                </a:solidFill>
              </a:rPr>
              <a:t>Bogard alludes to Paris as “the famed city of light.”</a:t>
            </a:r>
          </a:p>
          <a:p>
            <a:pPr lvl="0" marR="0" rtl="0" algn="l">
              <a:lnSpc>
                <a:spcPct val="115000"/>
              </a:lnSpc>
              <a:spcBef>
                <a:spcPts val="0"/>
              </a:spcBef>
              <a:spcAft>
                <a:spcPts val="1600"/>
              </a:spcAft>
              <a:buNone/>
            </a:pPr>
            <a:r>
              <a:t/>
            </a:r>
            <a:endParaRPr sz="2000">
              <a:solidFill>
                <a:srgbClr val="000000"/>
              </a:solidFill>
            </a:endParaRPr>
          </a:p>
          <a:p>
            <a:pPr indent="-355600" lvl="0" marL="457200" marR="0" rtl="0" algn="l">
              <a:lnSpc>
                <a:spcPct val="115000"/>
              </a:lnSpc>
              <a:spcBef>
                <a:spcPts val="0"/>
              </a:spcBef>
              <a:spcAft>
                <a:spcPts val="1600"/>
              </a:spcAft>
              <a:buClr>
                <a:srgbClr val="000000"/>
              </a:buClr>
              <a:buSzPct val="100000"/>
            </a:pPr>
            <a:r>
              <a:rPr lang="en" sz="2000">
                <a:solidFill>
                  <a:srgbClr val="000000"/>
                </a:solidFill>
              </a:rPr>
              <a:t>He asks readers to consider, “what the vision…?”</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139350" y="144675"/>
            <a:ext cx="8916600" cy="572700"/>
          </a:xfrm>
          <a:prstGeom prst="rect">
            <a:avLst/>
          </a:prstGeom>
        </p:spPr>
        <p:txBody>
          <a:bodyPr anchorCtr="0" anchor="t" bIns="91425" lIns="91425" rIns="91425" tIns="91425">
            <a:noAutofit/>
          </a:bodyPr>
          <a:lstStyle/>
          <a:p>
            <a:pPr lvl="0" rtl="0">
              <a:spcBef>
                <a:spcPts val="0"/>
              </a:spcBef>
              <a:buNone/>
            </a:pPr>
            <a:r>
              <a:rPr lang="en">
                <a:highlight>
                  <a:srgbClr val="00FFFF"/>
                </a:highlight>
              </a:rPr>
              <a:t>Impact/Reasoning</a:t>
            </a:r>
            <a:r>
              <a:rPr lang="en">
                <a:highlight>
                  <a:srgbClr val="00FFFF"/>
                </a:highlight>
              </a:rPr>
              <a:t>:</a:t>
            </a:r>
            <a:r>
              <a:rPr lang="en"/>
              <a:t> </a:t>
            </a:r>
            <a:r>
              <a:rPr lang="en"/>
              <a:t>Why did you choose your evidence?</a:t>
            </a:r>
          </a:p>
        </p:txBody>
      </p:sp>
      <p:sp>
        <p:nvSpPr>
          <p:cNvPr id="135" name="Shape 135"/>
          <p:cNvSpPr txBox="1"/>
          <p:nvPr>
            <p:ph idx="1" type="body"/>
          </p:nvPr>
        </p:nvSpPr>
        <p:spPr>
          <a:xfrm>
            <a:off x="311700" y="1033650"/>
            <a:ext cx="8520600" cy="4214100"/>
          </a:xfrm>
          <a:prstGeom prst="rect">
            <a:avLst/>
          </a:prstGeom>
        </p:spPr>
        <p:txBody>
          <a:bodyPr anchorCtr="0" anchor="t" bIns="91425" lIns="91425" rIns="91425" tIns="91425">
            <a:noAutofit/>
          </a:bodyPr>
          <a:lstStyle/>
          <a:p>
            <a:pPr indent="-381000" lvl="0" marL="457200" marR="0" rtl="0" algn="l">
              <a:lnSpc>
                <a:spcPct val="115000"/>
              </a:lnSpc>
              <a:spcBef>
                <a:spcPts val="0"/>
              </a:spcBef>
              <a:spcAft>
                <a:spcPts val="1600"/>
              </a:spcAft>
              <a:buClr>
                <a:schemeClr val="dk1"/>
              </a:buClr>
              <a:buSzPct val="100000"/>
              <a:buFont typeface="Arial"/>
            </a:pPr>
            <a:r>
              <a:rPr lang="en" sz="2400">
                <a:solidFill>
                  <a:srgbClr val="000000"/>
                </a:solidFill>
              </a:rPr>
              <a:t>This will be the majority of your body paragraph. </a:t>
            </a:r>
          </a:p>
          <a:p>
            <a:pPr indent="-381000" lvl="0" marL="457200" marR="0" rtl="0" algn="l">
              <a:lnSpc>
                <a:spcPct val="115000"/>
              </a:lnSpc>
              <a:spcBef>
                <a:spcPts val="0"/>
              </a:spcBef>
              <a:spcAft>
                <a:spcPts val="1600"/>
              </a:spcAft>
              <a:buClr>
                <a:srgbClr val="000000"/>
              </a:buClr>
              <a:buSzPct val="100000"/>
            </a:pPr>
            <a:r>
              <a:rPr lang="en" sz="2400">
                <a:solidFill>
                  <a:srgbClr val="000000"/>
                </a:solidFill>
              </a:rPr>
              <a:t>Once you’ve made your assertion about how the author builds her argument and have provided evidence of this, answer:</a:t>
            </a:r>
          </a:p>
          <a:p>
            <a:pPr indent="-381000" lvl="1" marL="914400" marR="0" rtl="0" algn="l">
              <a:lnSpc>
                <a:spcPct val="115000"/>
              </a:lnSpc>
              <a:spcBef>
                <a:spcPts val="0"/>
              </a:spcBef>
              <a:spcAft>
                <a:spcPts val="1600"/>
              </a:spcAft>
              <a:buClr>
                <a:srgbClr val="000000"/>
              </a:buClr>
              <a:buSzPct val="100000"/>
            </a:pPr>
            <a:r>
              <a:rPr lang="en" sz="2400">
                <a:solidFill>
                  <a:srgbClr val="000000"/>
                </a:solidFill>
              </a:rPr>
              <a:t>How does the evidence you’ve selected tie to your assertion?</a:t>
            </a:r>
          </a:p>
          <a:p>
            <a:pPr indent="-381000" lvl="1" marL="914400" marR="0" rtl="0" algn="l">
              <a:lnSpc>
                <a:spcPct val="115000"/>
              </a:lnSpc>
              <a:spcBef>
                <a:spcPts val="0"/>
              </a:spcBef>
              <a:spcAft>
                <a:spcPts val="1600"/>
              </a:spcAft>
              <a:buClr>
                <a:srgbClr val="000000"/>
              </a:buClr>
              <a:buSzPct val="100000"/>
            </a:pPr>
            <a:r>
              <a:rPr lang="en" sz="2400">
                <a:solidFill>
                  <a:srgbClr val="000000"/>
                </a:solidFill>
              </a:rPr>
              <a:t>What impact does this rhetorical strategy have on readers?</a:t>
            </a:r>
          </a:p>
          <a:p>
            <a:pPr lvl="0" marR="0" rtl="0" algn="l">
              <a:lnSpc>
                <a:spcPct val="115000"/>
              </a:lnSpc>
              <a:spcBef>
                <a:spcPts val="0"/>
              </a:spcBef>
              <a:spcAft>
                <a:spcPts val="1600"/>
              </a:spcAft>
              <a:buNone/>
            </a:pPr>
            <a:r>
              <a:t/>
            </a:r>
            <a:endParaRPr sz="20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139350" y="144675"/>
            <a:ext cx="8916600" cy="572700"/>
          </a:xfrm>
          <a:prstGeom prst="rect">
            <a:avLst/>
          </a:prstGeom>
        </p:spPr>
        <p:txBody>
          <a:bodyPr anchorCtr="0" anchor="t" bIns="91425" lIns="91425" rIns="91425" tIns="91425">
            <a:noAutofit/>
          </a:bodyPr>
          <a:lstStyle/>
          <a:p>
            <a:pPr lvl="0" rtl="0">
              <a:spcBef>
                <a:spcPts val="0"/>
              </a:spcBef>
              <a:buNone/>
            </a:pPr>
            <a:r>
              <a:rPr lang="en">
                <a:highlight>
                  <a:srgbClr val="00FFFF"/>
                </a:highlight>
              </a:rPr>
              <a:t>Examples</a:t>
            </a:r>
          </a:p>
        </p:txBody>
      </p:sp>
      <p:sp>
        <p:nvSpPr>
          <p:cNvPr id="141" name="Shape 141"/>
          <p:cNvSpPr txBox="1"/>
          <p:nvPr>
            <p:ph idx="1" type="body"/>
          </p:nvPr>
        </p:nvSpPr>
        <p:spPr>
          <a:xfrm>
            <a:off x="311700" y="839425"/>
            <a:ext cx="8520600" cy="4214100"/>
          </a:xfrm>
          <a:prstGeom prst="rect">
            <a:avLst/>
          </a:prstGeom>
        </p:spPr>
        <p:txBody>
          <a:bodyPr anchorCtr="0" anchor="t" bIns="91425" lIns="91425" rIns="91425" tIns="91425">
            <a:noAutofit/>
          </a:bodyPr>
          <a:lstStyle/>
          <a:p>
            <a:pPr indent="-381000" lvl="0" marL="457200" marR="0" rtl="0" algn="l">
              <a:lnSpc>
                <a:spcPct val="115000"/>
              </a:lnSpc>
              <a:spcBef>
                <a:spcPts val="0"/>
              </a:spcBef>
              <a:spcAft>
                <a:spcPts val="1600"/>
              </a:spcAft>
              <a:buSzPct val="100000"/>
            </a:pPr>
            <a:r>
              <a:rPr lang="en" sz="2400">
                <a:solidFill>
                  <a:schemeClr val="dk1"/>
                </a:solidFill>
              </a:rPr>
              <a:t>This </a:t>
            </a:r>
            <a:r>
              <a:rPr lang="en" sz="2400" u="sng">
                <a:solidFill>
                  <a:schemeClr val="dk1"/>
                </a:solidFill>
              </a:rPr>
              <a:t>anecdote</a:t>
            </a:r>
            <a:r>
              <a:rPr lang="en" sz="2400">
                <a:solidFill>
                  <a:schemeClr val="dk1"/>
                </a:solidFill>
              </a:rPr>
              <a:t> provides</a:t>
            </a:r>
            <a:r>
              <a:rPr lang="en" sz="2400">
                <a:solidFill>
                  <a:srgbClr val="000000"/>
                </a:solidFill>
              </a:rPr>
              <a:t> a baseline of sorts for readers to find credence with the author’s claim.</a:t>
            </a:r>
          </a:p>
          <a:p>
            <a:pPr lvl="0" marR="0" rtl="0" algn="l">
              <a:lnSpc>
                <a:spcPct val="115000"/>
              </a:lnSpc>
              <a:spcBef>
                <a:spcPts val="0"/>
              </a:spcBef>
              <a:spcAft>
                <a:spcPts val="1600"/>
              </a:spcAft>
              <a:buNone/>
            </a:pPr>
            <a:r>
              <a:t/>
            </a:r>
            <a:endParaRPr sz="2400">
              <a:solidFill>
                <a:srgbClr val="000000"/>
              </a:solidFill>
            </a:endParaRPr>
          </a:p>
          <a:p>
            <a:pPr indent="-381000" lvl="0" marL="457200" marR="0" rtl="0" algn="l">
              <a:lnSpc>
                <a:spcPct val="115000"/>
              </a:lnSpc>
              <a:spcBef>
                <a:spcPts val="0"/>
              </a:spcBef>
              <a:spcAft>
                <a:spcPts val="1600"/>
              </a:spcAft>
              <a:buClr>
                <a:srgbClr val="000000"/>
              </a:buClr>
              <a:buSzPct val="100000"/>
            </a:pPr>
            <a:r>
              <a:rPr lang="en" sz="2400">
                <a:solidFill>
                  <a:srgbClr val="000000"/>
                </a:solidFill>
              </a:rPr>
              <a:t>This </a:t>
            </a:r>
            <a:r>
              <a:rPr lang="en" sz="2400" u="sng">
                <a:solidFill>
                  <a:srgbClr val="000000"/>
                </a:solidFill>
              </a:rPr>
              <a:t>allusion</a:t>
            </a:r>
            <a:r>
              <a:rPr lang="en" sz="2400">
                <a:solidFill>
                  <a:srgbClr val="000000"/>
                </a:solidFill>
              </a:rPr>
              <a:t> furthers the argument by showing how steps can and are being taken to preserve natural darkness. It shows that even a city that is literally famous for being constantly lit can practically address light pollution…</a:t>
            </a:r>
          </a:p>
          <a:p>
            <a:pPr lvl="0" marR="0" rtl="0" algn="l">
              <a:lnSpc>
                <a:spcPct val="115000"/>
              </a:lnSpc>
              <a:spcBef>
                <a:spcPts val="0"/>
              </a:spcBef>
              <a:spcAft>
                <a:spcPts val="1600"/>
              </a:spcAft>
              <a:buNone/>
            </a:pPr>
            <a:r>
              <a:t/>
            </a:r>
            <a:endParaRPr sz="3000">
              <a:solidFill>
                <a:srgbClr val="000000"/>
              </a:solidFill>
            </a:endParaRPr>
          </a:p>
          <a:p>
            <a:pPr lvl="0" marR="0" rtl="0" algn="l">
              <a:lnSpc>
                <a:spcPct val="115000"/>
              </a:lnSpc>
              <a:spcBef>
                <a:spcPts val="0"/>
              </a:spcBef>
              <a:spcAft>
                <a:spcPts val="1600"/>
              </a:spcAft>
              <a:buNone/>
            </a:pPr>
            <a:r>
              <a:t/>
            </a:r>
            <a:endParaRPr sz="3000">
              <a:solidFill>
                <a:srgbClr val="000000"/>
              </a:solidFill>
            </a:endParaRPr>
          </a:p>
          <a:p>
            <a:pPr lvl="0" marR="0" rtl="0" algn="l">
              <a:lnSpc>
                <a:spcPct val="115000"/>
              </a:lnSpc>
              <a:spcBef>
                <a:spcPts val="0"/>
              </a:spcBef>
              <a:spcAft>
                <a:spcPts val="1600"/>
              </a:spcAft>
              <a:buNone/>
            </a:pPr>
            <a:r>
              <a:t/>
            </a:r>
            <a:endParaRPr sz="30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Conclusion: Two Approaches</a:t>
            </a:r>
          </a:p>
        </p:txBody>
      </p:sp>
      <p:sp>
        <p:nvSpPr>
          <p:cNvPr id="147" name="Shape 14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200">
                <a:solidFill>
                  <a:srgbClr val="000000"/>
                </a:solidFill>
              </a:rPr>
              <a:t>Restate the intro in a </a:t>
            </a:r>
            <a:r>
              <a:rPr b="1" lang="en" sz="2200">
                <a:solidFill>
                  <a:srgbClr val="000000"/>
                </a:solidFill>
              </a:rPr>
              <a:t>fresh</a:t>
            </a:r>
            <a:r>
              <a:rPr lang="en" sz="2200">
                <a:solidFill>
                  <a:srgbClr val="000000"/>
                </a:solidFill>
              </a:rPr>
              <a:t> way:</a:t>
            </a:r>
          </a:p>
          <a:p>
            <a:pPr indent="-368300" lvl="0" marL="457200">
              <a:spcBef>
                <a:spcPts val="0"/>
              </a:spcBef>
              <a:buClr>
                <a:srgbClr val="000000"/>
              </a:buClr>
              <a:buSzPct val="100000"/>
              <a:buAutoNum type="arabicPeriod"/>
            </a:pPr>
            <a:r>
              <a:rPr lang="en" sz="2200">
                <a:solidFill>
                  <a:srgbClr val="000000"/>
                </a:solidFill>
              </a:rPr>
              <a:t>Writing as a reaction to his disappointment that artificial light has largely permeated the presence of natural darkness, Paul Bogard argues that we must preserve true, unaffected darkness. He builds his claim by making use of several rhetorical strategies.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t>Conclusion: Two Approaches</a:t>
            </a:r>
          </a:p>
        </p:txBody>
      </p:sp>
      <p:sp>
        <p:nvSpPr>
          <p:cNvPr id="153" name="Shape 15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spcBef>
                <a:spcPts val="0"/>
              </a:spcBef>
              <a:buNone/>
            </a:pPr>
            <a:r>
              <a:rPr lang="en" sz="2200">
                <a:solidFill>
                  <a:srgbClr val="000000"/>
                </a:solidFill>
              </a:rPr>
              <a:t>Tell us the impact of this issue on our world</a:t>
            </a:r>
            <a:r>
              <a:rPr lang="en" sz="2200">
                <a:solidFill>
                  <a:srgbClr val="000000"/>
                </a:solidFill>
              </a:rPr>
              <a:t>:</a:t>
            </a:r>
          </a:p>
          <a:p>
            <a:pPr lvl="0" rtl="0">
              <a:spcBef>
                <a:spcPts val="0"/>
              </a:spcBef>
              <a:buNone/>
            </a:pPr>
            <a:r>
              <a:rPr lang="en" sz="2200">
                <a:solidFill>
                  <a:srgbClr val="000000"/>
                </a:solidFill>
              </a:rPr>
              <a:t>2. We can still save our world according to Bogard. We must see the strength and beauty in the darkness, and remember how our world survived without lights. Light can be acceptable, but too much of it can prove worse than permanent darkness.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The Task</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400">
                <a:solidFill>
                  <a:srgbClr val="000000"/>
                </a:solidFill>
              </a:rPr>
              <a:t>Analyze how the author builds her argument. Look for</a:t>
            </a:r>
          </a:p>
          <a:p>
            <a:pPr indent="-381000" lvl="0" marL="457200" rtl="0">
              <a:spcBef>
                <a:spcPts val="0"/>
              </a:spcBef>
              <a:buClr>
                <a:srgbClr val="000000"/>
              </a:buClr>
              <a:buSzPct val="100000"/>
            </a:pPr>
            <a:r>
              <a:rPr lang="en" sz="2400">
                <a:solidFill>
                  <a:srgbClr val="000000"/>
                </a:solidFill>
              </a:rPr>
              <a:t>evidence (facts/statistics, examples)</a:t>
            </a:r>
          </a:p>
          <a:p>
            <a:pPr indent="-381000" lvl="0" marL="457200" rtl="0">
              <a:spcBef>
                <a:spcPts val="0"/>
              </a:spcBef>
              <a:buClr>
                <a:srgbClr val="000000"/>
              </a:buClr>
              <a:buSzPct val="100000"/>
            </a:pPr>
            <a:r>
              <a:rPr lang="en" sz="2400">
                <a:solidFill>
                  <a:srgbClr val="000000"/>
                </a:solidFill>
              </a:rPr>
              <a:t>reasoning (connecting evidence to claim)</a:t>
            </a:r>
          </a:p>
          <a:p>
            <a:pPr indent="-381000" lvl="0" marL="457200" rtl="0">
              <a:spcBef>
                <a:spcPts val="0"/>
              </a:spcBef>
              <a:buClr>
                <a:srgbClr val="000000"/>
              </a:buClr>
              <a:buSzPct val="100000"/>
            </a:pPr>
            <a:r>
              <a:rPr lang="en" sz="2400">
                <a:solidFill>
                  <a:srgbClr val="000000"/>
                </a:solidFill>
              </a:rPr>
              <a:t>stylistic or persuasive elements</a:t>
            </a:r>
          </a:p>
          <a:p>
            <a:pPr indent="-381000" lvl="1" marL="914400" rtl="0">
              <a:spcBef>
                <a:spcPts val="0"/>
              </a:spcBef>
              <a:buClr>
                <a:srgbClr val="000000"/>
              </a:buClr>
              <a:buSzPct val="100000"/>
            </a:pPr>
            <a:r>
              <a:rPr lang="en" sz="2400">
                <a:solidFill>
                  <a:srgbClr val="000000"/>
                </a:solidFill>
              </a:rPr>
              <a:t>appeals</a:t>
            </a:r>
          </a:p>
          <a:p>
            <a:pPr indent="-381000" lvl="1" marL="914400">
              <a:spcBef>
                <a:spcPts val="0"/>
              </a:spcBef>
              <a:buClr>
                <a:srgbClr val="000000"/>
              </a:buClr>
              <a:buSzPct val="100000"/>
            </a:pPr>
            <a:r>
              <a:rPr lang="en" sz="2400">
                <a:solidFill>
                  <a:srgbClr val="000000"/>
                </a:solidFill>
              </a:rPr>
              <a:t>word choice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311700" y="50825"/>
            <a:ext cx="8520600" cy="572700"/>
          </a:xfrm>
          <a:prstGeom prst="rect">
            <a:avLst/>
          </a:prstGeom>
        </p:spPr>
        <p:txBody>
          <a:bodyPr anchorCtr="0" anchor="t" bIns="91425" lIns="91425" rIns="91425" tIns="91425">
            <a:noAutofit/>
          </a:bodyPr>
          <a:lstStyle/>
          <a:p>
            <a:pPr lvl="0" rtl="0">
              <a:spcBef>
                <a:spcPts val="0"/>
              </a:spcBef>
              <a:buNone/>
            </a:pPr>
            <a:r>
              <a:rPr lang="en"/>
              <a:t>Intro Sentence</a:t>
            </a:r>
          </a:p>
        </p:txBody>
      </p:sp>
      <p:sp>
        <p:nvSpPr>
          <p:cNvPr id="67" name="Shape 67"/>
          <p:cNvSpPr txBox="1"/>
          <p:nvPr>
            <p:ph idx="1" type="body"/>
          </p:nvPr>
        </p:nvSpPr>
        <p:spPr>
          <a:xfrm>
            <a:off x="311700" y="726800"/>
            <a:ext cx="8520600" cy="3842100"/>
          </a:xfrm>
          <a:prstGeom prst="rect">
            <a:avLst/>
          </a:prstGeom>
        </p:spPr>
        <p:txBody>
          <a:bodyPr anchorCtr="0" anchor="t" bIns="91425" lIns="91425" rIns="91425" tIns="91425">
            <a:noAutofit/>
          </a:bodyPr>
          <a:lstStyle/>
          <a:p>
            <a:pPr indent="0" lvl="0" marL="0" rtl="0">
              <a:spcBef>
                <a:spcPts val="0"/>
              </a:spcBef>
              <a:buNone/>
            </a:pPr>
            <a:r>
              <a:rPr lang="en" sz="3000">
                <a:solidFill>
                  <a:srgbClr val="000000"/>
                </a:solidFill>
              </a:rPr>
              <a:t>Two sentences. Use SOAPS and author’s claim:</a:t>
            </a:r>
          </a:p>
          <a:p>
            <a:pPr indent="-419100" lvl="0" marL="457200" rtl="0">
              <a:spcBef>
                <a:spcPts val="0"/>
              </a:spcBef>
              <a:buSzPct val="100000"/>
            </a:pPr>
            <a:r>
              <a:rPr lang="en" sz="3000">
                <a:solidFill>
                  <a:srgbClr val="FF0000"/>
                </a:solidFill>
              </a:rPr>
              <a:t>Occasion</a:t>
            </a:r>
            <a:r>
              <a:rPr lang="en" sz="3000">
                <a:solidFill>
                  <a:srgbClr val="000000"/>
                </a:solidFill>
              </a:rPr>
              <a:t>, </a:t>
            </a:r>
            <a:r>
              <a:rPr lang="en" sz="3000">
                <a:solidFill>
                  <a:srgbClr val="0000FF"/>
                </a:solidFill>
              </a:rPr>
              <a:t>speaker</a:t>
            </a:r>
            <a:r>
              <a:rPr lang="en" sz="3000">
                <a:solidFill>
                  <a:srgbClr val="000000"/>
                </a:solidFill>
              </a:rPr>
              <a:t>, </a:t>
            </a:r>
            <a:r>
              <a:rPr lang="en" sz="3000">
                <a:solidFill>
                  <a:srgbClr val="9900FF"/>
                </a:solidFill>
              </a:rPr>
              <a:t>purpose</a:t>
            </a:r>
            <a:r>
              <a:rPr lang="en" sz="3000">
                <a:solidFill>
                  <a:srgbClr val="000000"/>
                </a:solidFill>
              </a:rPr>
              <a:t>, </a:t>
            </a:r>
            <a:r>
              <a:rPr lang="en" sz="3000">
                <a:solidFill>
                  <a:srgbClr val="38761D"/>
                </a:solidFill>
              </a:rPr>
              <a:t>author’s claim</a:t>
            </a:r>
            <a:r>
              <a:rPr lang="en" sz="3000">
                <a:solidFill>
                  <a:srgbClr val="000000"/>
                </a:solidFill>
              </a:rPr>
              <a:t>, </a:t>
            </a:r>
            <a:r>
              <a:rPr lang="en" sz="3000">
                <a:solidFill>
                  <a:srgbClr val="E69138"/>
                </a:solidFill>
              </a:rPr>
              <a:t>subject</a:t>
            </a:r>
            <a:r>
              <a:rPr lang="en" sz="3000">
                <a:solidFill>
                  <a:srgbClr val="000000"/>
                </a:solidFill>
              </a:rPr>
              <a:t>.</a:t>
            </a:r>
          </a:p>
          <a:p>
            <a:pPr indent="-419100" lvl="1" marL="914400" rtl="0">
              <a:spcBef>
                <a:spcPts val="0"/>
              </a:spcBef>
              <a:buSzPct val="100000"/>
            </a:pPr>
            <a:r>
              <a:rPr lang="en" sz="3000">
                <a:solidFill>
                  <a:srgbClr val="000000"/>
                </a:solidFill>
              </a:rPr>
              <a:t>In response to </a:t>
            </a:r>
            <a:r>
              <a:rPr lang="en" sz="3000">
                <a:solidFill>
                  <a:srgbClr val="FF0000"/>
                </a:solidFill>
              </a:rPr>
              <a:t>our world’s growing reliance on artificial light</a:t>
            </a:r>
            <a:r>
              <a:rPr lang="en" sz="3000">
                <a:solidFill>
                  <a:srgbClr val="000000"/>
                </a:solidFill>
              </a:rPr>
              <a:t>, </a:t>
            </a:r>
            <a:r>
              <a:rPr lang="en" sz="3000">
                <a:solidFill>
                  <a:srgbClr val="0000FF"/>
                </a:solidFill>
              </a:rPr>
              <a:t>writer Paul Bogard</a:t>
            </a:r>
            <a:r>
              <a:rPr lang="en" sz="3000">
                <a:solidFill>
                  <a:srgbClr val="000000"/>
                </a:solidFill>
              </a:rPr>
              <a:t> </a:t>
            </a:r>
            <a:r>
              <a:rPr lang="en" sz="3000">
                <a:solidFill>
                  <a:srgbClr val="9900FF"/>
                </a:solidFill>
              </a:rPr>
              <a:t>argues</a:t>
            </a:r>
            <a:r>
              <a:rPr lang="en" sz="3000">
                <a:solidFill>
                  <a:srgbClr val="000000"/>
                </a:solidFill>
              </a:rPr>
              <a:t> that </a:t>
            </a:r>
            <a:r>
              <a:rPr lang="en" sz="3000">
                <a:solidFill>
                  <a:srgbClr val="38761D"/>
                </a:solidFill>
              </a:rPr>
              <a:t>natural darkness should be preserved</a:t>
            </a:r>
            <a:r>
              <a:rPr lang="en" sz="3000">
                <a:solidFill>
                  <a:srgbClr val="000000"/>
                </a:solidFill>
              </a:rPr>
              <a:t> in </a:t>
            </a:r>
            <a:r>
              <a:rPr lang="en" sz="3000">
                <a:solidFill>
                  <a:srgbClr val="E69138"/>
                </a:solidFill>
              </a:rPr>
              <a:t>his article “Let there be dark.”</a:t>
            </a:r>
          </a:p>
          <a:p>
            <a:pPr lvl="0" rtl="0">
              <a:spcBef>
                <a:spcPts val="0"/>
              </a:spcBef>
              <a:buNone/>
            </a:pPr>
            <a:r>
              <a:t/>
            </a:r>
            <a:endParaRPr sz="30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type="title"/>
          </p:nvPr>
        </p:nvSpPr>
        <p:spPr>
          <a:xfrm>
            <a:off x="311700" y="135300"/>
            <a:ext cx="8520600" cy="572700"/>
          </a:xfrm>
          <a:prstGeom prst="rect">
            <a:avLst/>
          </a:prstGeom>
        </p:spPr>
        <p:txBody>
          <a:bodyPr anchorCtr="0" anchor="t" bIns="91425" lIns="91425" rIns="91425" tIns="91425">
            <a:noAutofit/>
          </a:bodyPr>
          <a:lstStyle/>
          <a:p>
            <a:pPr lvl="0" rtl="0">
              <a:spcBef>
                <a:spcPts val="0"/>
              </a:spcBef>
              <a:buNone/>
            </a:pPr>
            <a:r>
              <a:rPr lang="en"/>
              <a:t>Your Claim</a:t>
            </a:r>
          </a:p>
        </p:txBody>
      </p:sp>
      <p:sp>
        <p:nvSpPr>
          <p:cNvPr id="73" name="Shape 73"/>
          <p:cNvSpPr txBox="1"/>
          <p:nvPr>
            <p:ph idx="1" type="body"/>
          </p:nvPr>
        </p:nvSpPr>
        <p:spPr>
          <a:xfrm>
            <a:off x="311700" y="1092850"/>
            <a:ext cx="8520600" cy="3476100"/>
          </a:xfrm>
          <a:prstGeom prst="rect">
            <a:avLst/>
          </a:prstGeom>
        </p:spPr>
        <p:txBody>
          <a:bodyPr anchorCtr="0" anchor="t" bIns="91425" lIns="91425" rIns="91425" tIns="91425">
            <a:noAutofit/>
          </a:bodyPr>
          <a:lstStyle/>
          <a:p>
            <a:pPr indent="-419100" lvl="0" marL="457200" rtl="0">
              <a:spcBef>
                <a:spcPts val="0"/>
              </a:spcBef>
              <a:buClr>
                <a:srgbClr val="000000"/>
              </a:buClr>
              <a:buSzPct val="100000"/>
            </a:pPr>
            <a:r>
              <a:rPr lang="en" sz="3000">
                <a:solidFill>
                  <a:srgbClr val="000000"/>
                </a:solidFill>
              </a:rPr>
              <a:t>Using several rhetorical strategies, </a:t>
            </a:r>
            <a:r>
              <a:rPr lang="en" sz="3000" u="sng">
                <a:solidFill>
                  <a:srgbClr val="000000"/>
                </a:solidFill>
              </a:rPr>
              <a:t>(author’s last name)</a:t>
            </a:r>
            <a:r>
              <a:rPr lang="en" sz="3000">
                <a:solidFill>
                  <a:srgbClr val="000000"/>
                </a:solidFill>
              </a:rPr>
              <a:t> effectively builds </a:t>
            </a:r>
            <a:r>
              <a:rPr lang="en" sz="3000" u="sng">
                <a:solidFill>
                  <a:srgbClr val="000000"/>
                </a:solidFill>
              </a:rPr>
              <a:t>(his/her)</a:t>
            </a:r>
            <a:r>
              <a:rPr lang="en" sz="3000">
                <a:solidFill>
                  <a:srgbClr val="000000"/>
                </a:solidFill>
              </a:rPr>
              <a:t> argument.</a:t>
            </a:r>
          </a:p>
          <a:p>
            <a:pPr indent="-419100" lvl="1" marL="914400" rtl="0">
              <a:spcBef>
                <a:spcPts val="0"/>
              </a:spcBef>
              <a:buClr>
                <a:srgbClr val="000000"/>
              </a:buClr>
              <a:buSzPct val="100000"/>
            </a:pPr>
            <a:r>
              <a:rPr lang="en" sz="3000">
                <a:solidFill>
                  <a:srgbClr val="000000"/>
                </a:solidFill>
              </a:rPr>
              <a:t>Using several rhetorical strategies, Bogard effectively builds his argument.</a:t>
            </a:r>
          </a:p>
          <a:p>
            <a:pPr indent="0" lvl="0" marL="457200" rtl="0">
              <a:spcBef>
                <a:spcPts val="0"/>
              </a:spcBef>
              <a:buNone/>
            </a:pPr>
            <a:r>
              <a:t/>
            </a:r>
            <a:endParaRPr sz="30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311700" y="135300"/>
            <a:ext cx="8520600" cy="572700"/>
          </a:xfrm>
          <a:prstGeom prst="rect">
            <a:avLst/>
          </a:prstGeom>
        </p:spPr>
        <p:txBody>
          <a:bodyPr anchorCtr="0" anchor="t" bIns="91425" lIns="91425" rIns="91425" tIns="91425">
            <a:noAutofit/>
          </a:bodyPr>
          <a:lstStyle/>
          <a:p>
            <a:pPr lvl="0" rtl="0">
              <a:spcBef>
                <a:spcPts val="0"/>
              </a:spcBef>
              <a:buNone/>
            </a:pPr>
            <a:r>
              <a:t/>
            </a:r>
            <a:endParaRPr/>
          </a:p>
        </p:txBody>
      </p:sp>
      <p:sp>
        <p:nvSpPr>
          <p:cNvPr id="79" name="Shape 79"/>
          <p:cNvSpPr txBox="1"/>
          <p:nvPr>
            <p:ph idx="1" type="body"/>
          </p:nvPr>
        </p:nvSpPr>
        <p:spPr>
          <a:xfrm>
            <a:off x="311700" y="1092850"/>
            <a:ext cx="8520600" cy="3476100"/>
          </a:xfrm>
          <a:prstGeom prst="rect">
            <a:avLst/>
          </a:prstGeom>
        </p:spPr>
        <p:txBody>
          <a:bodyPr anchorCtr="0" anchor="t" bIns="91425" lIns="91425" rIns="91425" tIns="91425">
            <a:noAutofit/>
          </a:bodyPr>
          <a:lstStyle/>
          <a:p>
            <a:pPr indent="0" lvl="0" marL="0" rtl="0">
              <a:spcBef>
                <a:spcPts val="0"/>
              </a:spcBef>
              <a:buNone/>
            </a:pPr>
            <a:r>
              <a:rPr lang="en" sz="3000">
                <a:solidFill>
                  <a:srgbClr val="000000"/>
                </a:solidFill>
              </a:rPr>
              <a:t>In response to our world’s growing reliance on artificial light, writer Paul Bogard argues that natural darkness should be preserved in his article “Let there be dark.” </a:t>
            </a:r>
            <a:r>
              <a:rPr lang="en" sz="3000">
                <a:solidFill>
                  <a:srgbClr val="000000"/>
                </a:solidFill>
              </a:rPr>
              <a:t>Using several rhetorical strategies, Bogard effectively builds his argument.</a:t>
            </a:r>
          </a:p>
          <a:p>
            <a:pPr indent="0" lvl="0" marL="457200" rtl="0">
              <a:spcBef>
                <a:spcPts val="0"/>
              </a:spcBef>
              <a:buNone/>
            </a:pPr>
            <a:r>
              <a:t/>
            </a:r>
            <a:endParaRPr sz="30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Intro is DONE</a:t>
            </a:r>
          </a:p>
        </p:txBody>
      </p:sp>
      <p:sp>
        <p:nvSpPr>
          <p:cNvPr id="85" name="Shape 8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11700" y="229150"/>
            <a:ext cx="8520600" cy="572700"/>
          </a:xfrm>
          <a:prstGeom prst="rect">
            <a:avLst/>
          </a:prstGeom>
        </p:spPr>
        <p:txBody>
          <a:bodyPr anchorCtr="0" anchor="t" bIns="91425" lIns="91425" rIns="91425" tIns="91425">
            <a:noAutofit/>
          </a:bodyPr>
          <a:lstStyle/>
          <a:p>
            <a:pPr lvl="0" rtl="0">
              <a:spcBef>
                <a:spcPts val="0"/>
              </a:spcBef>
              <a:buNone/>
            </a:pPr>
            <a:r>
              <a:rPr lang="en"/>
              <a:t>Body Paragraph Structure</a:t>
            </a:r>
          </a:p>
        </p:txBody>
      </p:sp>
      <p:sp>
        <p:nvSpPr>
          <p:cNvPr id="91" name="Shape 91"/>
          <p:cNvSpPr txBox="1"/>
          <p:nvPr>
            <p:ph idx="1" type="body"/>
          </p:nvPr>
        </p:nvSpPr>
        <p:spPr>
          <a:xfrm>
            <a:off x="311700" y="942675"/>
            <a:ext cx="8520600" cy="3626100"/>
          </a:xfrm>
          <a:prstGeom prst="rect">
            <a:avLst/>
          </a:prstGeom>
        </p:spPr>
        <p:txBody>
          <a:bodyPr anchorCtr="0" anchor="t" bIns="91425" lIns="91425" rIns="91425" tIns="91425">
            <a:noAutofit/>
          </a:bodyPr>
          <a:lstStyle/>
          <a:p>
            <a:pPr indent="-393700" lvl="0" marL="457200" rtl="0">
              <a:spcBef>
                <a:spcPts val="0"/>
              </a:spcBef>
              <a:buClr>
                <a:srgbClr val="000000"/>
              </a:buClr>
              <a:buSzPct val="100000"/>
            </a:pPr>
            <a:r>
              <a:rPr lang="en" sz="2600">
                <a:solidFill>
                  <a:srgbClr val="000000"/>
                </a:solidFill>
                <a:highlight>
                  <a:srgbClr val="FFFF00"/>
                </a:highlight>
              </a:rPr>
              <a:t>Topic sentence</a:t>
            </a:r>
            <a:r>
              <a:rPr lang="en" sz="2600">
                <a:solidFill>
                  <a:srgbClr val="000000"/>
                </a:solidFill>
              </a:rPr>
              <a:t>: focus on one rhetorical strategy</a:t>
            </a:r>
          </a:p>
          <a:p>
            <a:pPr indent="-393700" lvl="1" marL="914400" rtl="0">
              <a:spcBef>
                <a:spcPts val="0"/>
              </a:spcBef>
              <a:buClr>
                <a:srgbClr val="000000"/>
              </a:buClr>
              <a:buSzPct val="100000"/>
            </a:pPr>
            <a:r>
              <a:rPr lang="en" sz="2600">
                <a:solidFill>
                  <a:srgbClr val="000000"/>
                </a:solidFill>
                <a:highlight>
                  <a:srgbClr val="FF00FF"/>
                </a:highlight>
              </a:rPr>
              <a:t>Assertion</a:t>
            </a:r>
            <a:r>
              <a:rPr lang="en" sz="2600">
                <a:solidFill>
                  <a:srgbClr val="000000"/>
                </a:solidFill>
              </a:rPr>
              <a:t> </a:t>
            </a:r>
          </a:p>
          <a:p>
            <a:pPr indent="-393700" lvl="2" marL="1371600" rtl="0">
              <a:spcBef>
                <a:spcPts val="0"/>
              </a:spcBef>
              <a:buClr>
                <a:srgbClr val="000000"/>
              </a:buClr>
              <a:buSzPct val="100000"/>
            </a:pPr>
            <a:r>
              <a:rPr lang="en" sz="2600">
                <a:solidFill>
                  <a:srgbClr val="000000"/>
                </a:solidFill>
                <a:highlight>
                  <a:srgbClr val="00FF00"/>
                </a:highlight>
              </a:rPr>
              <a:t>Evidence</a:t>
            </a:r>
          </a:p>
          <a:p>
            <a:pPr indent="-393700" lvl="3" marL="1828800" rtl="0">
              <a:spcBef>
                <a:spcPts val="0"/>
              </a:spcBef>
              <a:buClr>
                <a:srgbClr val="000000"/>
              </a:buClr>
              <a:buSzPct val="100000"/>
            </a:pPr>
            <a:r>
              <a:rPr lang="en" sz="2600">
                <a:solidFill>
                  <a:srgbClr val="000000"/>
                </a:solidFill>
                <a:highlight>
                  <a:srgbClr val="00FFFF"/>
                </a:highlight>
              </a:rPr>
              <a:t>Impact/reasoning</a:t>
            </a:r>
            <a:r>
              <a:rPr lang="en" sz="2600">
                <a:solidFill>
                  <a:srgbClr val="000000"/>
                </a:solidFill>
              </a:rPr>
              <a:t> (this is the bulk of your essay)</a:t>
            </a:r>
          </a:p>
          <a:p>
            <a:pPr lvl="0" rtl="0">
              <a:spcBef>
                <a:spcPts val="0"/>
              </a:spcBef>
              <a:buNone/>
            </a:pPr>
            <a:r>
              <a:rPr lang="en" sz="2600">
                <a:solidFill>
                  <a:srgbClr val="000000"/>
                </a:solidFill>
              </a:rPr>
              <a:t>*You will have 2-3 assertions per paragraph.</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highlight>
                  <a:srgbClr val="FFFF00"/>
                </a:highlight>
              </a:rPr>
              <a:t>Topic Sentence</a:t>
            </a:r>
            <a:r>
              <a:rPr lang="en"/>
              <a:t> Stems</a:t>
            </a:r>
          </a:p>
        </p:txBody>
      </p:sp>
      <p:sp>
        <p:nvSpPr>
          <p:cNvPr id="97" name="Shape 97"/>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457200" rtl="0">
              <a:spcBef>
                <a:spcPts val="0"/>
              </a:spcBef>
              <a:buClr>
                <a:srgbClr val="000000"/>
              </a:buClr>
              <a:buSzPct val="100000"/>
            </a:pPr>
            <a:r>
              <a:rPr lang="en" sz="2400">
                <a:solidFill>
                  <a:srgbClr val="000000"/>
                </a:solidFill>
              </a:rPr>
              <a:t>One important rhetorical strategy </a:t>
            </a:r>
            <a:r>
              <a:rPr lang="en" sz="2400" u="sng">
                <a:solidFill>
                  <a:srgbClr val="000000"/>
                </a:solidFill>
              </a:rPr>
              <a:t>(author’s last name)</a:t>
            </a:r>
            <a:r>
              <a:rPr lang="en" sz="2400">
                <a:solidFill>
                  <a:srgbClr val="000000"/>
                </a:solidFill>
              </a:rPr>
              <a:t> uses is </a:t>
            </a:r>
            <a:r>
              <a:rPr lang="en" sz="2400" u="sng">
                <a:solidFill>
                  <a:srgbClr val="000000"/>
                </a:solidFill>
              </a:rPr>
              <a:t>(rhetorical strategy).</a:t>
            </a:r>
          </a:p>
          <a:p>
            <a:pPr indent="-381000" lvl="0" marL="457200" rtl="0">
              <a:spcBef>
                <a:spcPts val="0"/>
              </a:spcBef>
              <a:buClr>
                <a:srgbClr val="000000"/>
              </a:buClr>
              <a:buSzPct val="100000"/>
            </a:pPr>
            <a:r>
              <a:rPr lang="en" sz="2400">
                <a:solidFill>
                  <a:srgbClr val="000000"/>
                </a:solidFill>
              </a:rPr>
              <a:t>The most significant rhetorical strategy </a:t>
            </a:r>
            <a:r>
              <a:rPr lang="en" sz="2400" u="sng">
                <a:solidFill>
                  <a:srgbClr val="000000"/>
                </a:solidFill>
              </a:rPr>
              <a:t>(author’s last name)</a:t>
            </a:r>
            <a:r>
              <a:rPr lang="en" sz="2400">
                <a:solidFill>
                  <a:srgbClr val="000000"/>
                </a:solidFill>
              </a:rPr>
              <a:t> employs is </a:t>
            </a:r>
            <a:r>
              <a:rPr lang="en" sz="2400" u="sng">
                <a:solidFill>
                  <a:schemeClr val="dk1"/>
                </a:solidFill>
              </a:rPr>
              <a:t>(rhetorical strategy).</a:t>
            </a:r>
          </a:p>
          <a:p>
            <a:pPr indent="-381000" lvl="0" marL="457200" rtl="0">
              <a:spcBef>
                <a:spcPts val="0"/>
              </a:spcBef>
              <a:buClr>
                <a:schemeClr val="dk1"/>
              </a:buClr>
              <a:buSzPct val="100000"/>
            </a:pPr>
            <a:r>
              <a:rPr lang="en" sz="2400" u="sng">
                <a:solidFill>
                  <a:schemeClr val="dk1"/>
                </a:solidFill>
              </a:rPr>
              <a:t>(Author’s last name)’s</a:t>
            </a:r>
            <a:r>
              <a:rPr lang="en" sz="2400">
                <a:solidFill>
                  <a:schemeClr val="dk1"/>
                </a:solidFill>
              </a:rPr>
              <a:t> use of </a:t>
            </a:r>
            <a:r>
              <a:rPr lang="en" sz="2400" u="sng">
                <a:solidFill>
                  <a:schemeClr val="dk1"/>
                </a:solidFill>
              </a:rPr>
              <a:t>(rhetorical strategy)</a:t>
            </a:r>
            <a:r>
              <a:rPr lang="en" sz="2400">
                <a:solidFill>
                  <a:schemeClr val="dk1"/>
                </a:solidFill>
              </a:rPr>
              <a:t> is particularly significant to building </a:t>
            </a:r>
            <a:r>
              <a:rPr lang="en" sz="2400" u="sng">
                <a:solidFill>
                  <a:schemeClr val="dk1"/>
                </a:solidFill>
              </a:rPr>
              <a:t>(his/her)</a:t>
            </a:r>
            <a:r>
              <a:rPr lang="en" sz="2400">
                <a:solidFill>
                  <a:schemeClr val="dk1"/>
                </a:solidFill>
              </a:rPr>
              <a:t> argument.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en">
                <a:highlight>
                  <a:srgbClr val="FFFF00"/>
                </a:highlight>
              </a:rPr>
              <a:t>Examples</a:t>
            </a:r>
          </a:p>
        </p:txBody>
      </p:sp>
      <p:sp>
        <p:nvSpPr>
          <p:cNvPr id="103" name="Shape 103"/>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81000" lvl="0" marL="457200" rtl="0">
              <a:spcBef>
                <a:spcPts val="0"/>
              </a:spcBef>
              <a:buClr>
                <a:srgbClr val="000000"/>
              </a:buClr>
              <a:buSzPct val="100000"/>
            </a:pPr>
            <a:r>
              <a:rPr lang="en" sz="2400">
                <a:solidFill>
                  <a:srgbClr val="000000"/>
                </a:solidFill>
              </a:rPr>
              <a:t>One important rhetorical strategy Bogard uses is allusion.</a:t>
            </a:r>
          </a:p>
          <a:p>
            <a:pPr indent="-381000" lvl="0" marL="457200" rtl="0">
              <a:spcBef>
                <a:spcPts val="0"/>
              </a:spcBef>
              <a:buClr>
                <a:srgbClr val="000000"/>
              </a:buClr>
              <a:buSzPct val="100000"/>
            </a:pPr>
            <a:r>
              <a:rPr lang="en" sz="2400">
                <a:solidFill>
                  <a:srgbClr val="000000"/>
                </a:solidFill>
              </a:rPr>
              <a:t>The most significant rhetorical strategy Bogard employs is personal anecdote.</a:t>
            </a:r>
          </a:p>
          <a:p>
            <a:pPr indent="-381000" lvl="0" marL="457200" rtl="0">
              <a:spcBef>
                <a:spcPts val="0"/>
              </a:spcBef>
              <a:buClr>
                <a:schemeClr val="dk1"/>
              </a:buClr>
              <a:buSzPct val="100000"/>
            </a:pPr>
            <a:r>
              <a:rPr lang="en" sz="2400">
                <a:solidFill>
                  <a:schemeClr val="dk1"/>
                </a:solidFill>
              </a:rPr>
              <a:t>Bogard</a:t>
            </a:r>
            <a:r>
              <a:rPr lang="en" sz="2400">
                <a:solidFill>
                  <a:schemeClr val="dk1"/>
                </a:solidFill>
              </a:rPr>
              <a:t>’s use of allusion to art and history is particularly significant to building his argument.</a:t>
            </a: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