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1"/>
  </p:handoutMasterIdLst>
  <p:sldIdLst>
    <p:sldId id="256" r:id="rId2"/>
    <p:sldId id="257" r:id="rId3"/>
    <p:sldId id="264" r:id="rId4"/>
    <p:sldId id="265" r:id="rId5"/>
    <p:sldId id="266" r:id="rId6"/>
    <p:sldId id="258" r:id="rId7"/>
    <p:sldId id="267" r:id="rId8"/>
    <p:sldId id="268" r:id="rId9"/>
    <p:sldId id="269" r:id="rId10"/>
    <p:sldId id="270" r:id="rId11"/>
    <p:sldId id="259" r:id="rId12"/>
    <p:sldId id="271" r:id="rId13"/>
    <p:sldId id="272" r:id="rId14"/>
    <p:sldId id="274" r:id="rId15"/>
    <p:sldId id="260" r:id="rId16"/>
    <p:sldId id="261" r:id="rId17"/>
    <p:sldId id="273" r:id="rId18"/>
    <p:sldId id="283" r:id="rId19"/>
    <p:sldId id="262" r:id="rId20"/>
    <p:sldId id="263" r:id="rId21"/>
    <p:sldId id="28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934" autoAdjust="0"/>
    <p:restoredTop sz="94660"/>
  </p:normalViewPr>
  <p:slideViewPr>
    <p:cSldViewPr>
      <p:cViewPr>
        <p:scale>
          <a:sx n="89" d="100"/>
          <a:sy n="89" d="100"/>
        </p:scale>
        <p:origin x="-840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8CD343C-C2FF-4608-A0C4-1ABE000E9F6B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0F1A387-1377-4FA9-8927-BE07D1C61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77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1E0D-D58B-4130-A268-DE146BE4C4BA}" type="datetimeFigureOut">
              <a:rPr lang="en-US" smtClean="0"/>
              <a:pPr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2BE2E-E76D-473B-84F5-7A4B5BAE5E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93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1E0D-D58B-4130-A268-DE146BE4C4BA}" type="datetimeFigureOut">
              <a:rPr lang="en-US" smtClean="0"/>
              <a:pPr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2BE2E-E76D-473B-84F5-7A4B5BAE5E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074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1E0D-D58B-4130-A268-DE146BE4C4BA}" type="datetimeFigureOut">
              <a:rPr lang="en-US" smtClean="0"/>
              <a:pPr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2BE2E-E76D-473B-84F5-7A4B5BAE5E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288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1E0D-D58B-4130-A268-DE146BE4C4BA}" type="datetimeFigureOut">
              <a:rPr lang="en-US" smtClean="0"/>
              <a:pPr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2BE2E-E76D-473B-84F5-7A4B5BAE5E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221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1E0D-D58B-4130-A268-DE146BE4C4BA}" type="datetimeFigureOut">
              <a:rPr lang="en-US" smtClean="0"/>
              <a:pPr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2BE2E-E76D-473B-84F5-7A4B5BAE5E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45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1E0D-D58B-4130-A268-DE146BE4C4BA}" type="datetimeFigureOut">
              <a:rPr lang="en-US" smtClean="0"/>
              <a:pPr/>
              <a:t>5/21/2018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2BE2E-E76D-473B-84F5-7A4B5BAE5E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46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1E0D-D58B-4130-A268-DE146BE4C4BA}" type="datetimeFigureOut">
              <a:rPr lang="en-US" smtClean="0"/>
              <a:pPr/>
              <a:t>5/21/2018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2BE2E-E76D-473B-84F5-7A4B5BAE5E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696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1E0D-D58B-4130-A268-DE146BE4C4BA}" type="datetimeFigureOut">
              <a:rPr lang="en-US" smtClean="0"/>
              <a:pPr/>
              <a:t>5/21/2018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2BE2E-E76D-473B-84F5-7A4B5BAE5E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996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1E0D-D58B-4130-A268-DE146BE4C4BA}" type="datetimeFigureOut">
              <a:rPr lang="en-US" smtClean="0"/>
              <a:pPr/>
              <a:t>5/21/2018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2BE2E-E76D-473B-84F5-7A4B5BAE5E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91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1E0D-D58B-4130-A268-DE146BE4C4BA}" type="datetimeFigureOut">
              <a:rPr lang="en-US" smtClean="0"/>
              <a:pPr/>
              <a:t>5/21/2018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2BE2E-E76D-473B-84F5-7A4B5BAE5E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74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1E0D-D58B-4130-A268-DE146BE4C4BA}" type="datetimeFigureOut">
              <a:rPr lang="en-US" smtClean="0"/>
              <a:pPr/>
              <a:t>5/21/2018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2BE2E-E76D-473B-84F5-7A4B5BAE5E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83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51E0D-D58B-4130-A268-DE146BE4C4BA}" type="datetimeFigureOut">
              <a:rPr lang="en-US" smtClean="0"/>
              <a:pPr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2BE2E-E76D-473B-84F5-7A4B5BAE5E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8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62200"/>
            <a:ext cx="5257800" cy="1622425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Book Antiqua" pitchFamily="18" charset="0"/>
              </a:rPr>
              <a:t>Chapter 14: </a:t>
            </a:r>
            <a:br>
              <a:rPr lang="en-US" sz="6000" b="1" dirty="0" smtClean="0"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Book Antiqua" pitchFamily="18" charset="0"/>
              </a:rPr>
            </a:br>
            <a:r>
              <a:rPr lang="en-US" sz="6000" b="1" dirty="0" smtClean="0"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Book Antiqua" pitchFamily="18" charset="0"/>
              </a:rPr>
              <a:t>Supranational </a:t>
            </a:r>
            <a:br>
              <a:rPr lang="en-US" sz="6000" b="1" dirty="0" smtClean="0"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Book Antiqua" pitchFamily="18" charset="0"/>
              </a:rPr>
            </a:br>
            <a:r>
              <a:rPr lang="en-US" sz="6000" b="1" dirty="0" smtClean="0"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Book Antiqua" pitchFamily="18" charset="0"/>
              </a:rPr>
              <a:t>Cooperation </a:t>
            </a:r>
            <a:br>
              <a:rPr lang="en-US" sz="6000" b="1" dirty="0" smtClean="0"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Book Antiqua" pitchFamily="18" charset="0"/>
              </a:rPr>
            </a:br>
            <a:r>
              <a:rPr lang="en-US" sz="6000" b="1" dirty="0" smtClean="0"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Book Antiqua" pitchFamily="18" charset="0"/>
              </a:rPr>
              <a:t>in the </a:t>
            </a:r>
            <a:br>
              <a:rPr lang="en-US" sz="6000" b="1" dirty="0" smtClean="0"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Book Antiqua" pitchFamily="18" charset="0"/>
              </a:rPr>
            </a:br>
            <a:r>
              <a:rPr lang="en-US" sz="6000" b="1" dirty="0" smtClean="0"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Book Antiqua" pitchFamily="18" charset="0"/>
              </a:rPr>
              <a:t>European Union</a:t>
            </a:r>
            <a:endParaRPr lang="en-US" sz="6000" b="1" dirty="0">
              <a:effectLst>
                <a:outerShdw blurRad="50800" dist="50800" dir="5400000" algn="ctr" rotWithShape="0">
                  <a:srgbClr val="FFFF00"/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447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What is the flow of goods &amp; services across national borders, with little or no government?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0B87-12A2-4412-B2E2-95148E68488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33600" y="24384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FREE TRADE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4290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 tax on goods that cross country borders is called a what?</a:t>
            </a:r>
            <a:endParaRPr lang="en-US" sz="40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51054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TARIFF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14.3 Economic Cooperation in </a:t>
            </a:r>
            <a:b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</a:b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the EU:</a:t>
            </a:r>
            <a:endParaRPr lang="en-US" b="1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The bills &amp; coins used as money in a particular country or group of countries such as the U.S. dollar, the Canadian loon &amp; the Japanese yen is known as what?</a:t>
            </a:r>
            <a:endParaRPr lang="en-US" sz="40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5105400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CURRENCY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The unit of currency used in many countries of the European Union (EU) is what?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29718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EURO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3" descr="euro-coins-version-i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057400"/>
            <a:ext cx="4135066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 group of countries that work together to promote trade with one another is what?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23622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TRADE BLOC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What is                              ?</a:t>
            </a:r>
            <a:endParaRPr lang="en-US" b="1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192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Is the United Kingdom’s withdrawal from the European Union in March of 2019</a:t>
            </a:r>
            <a:endParaRPr lang="en-US" sz="40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pic>
        <p:nvPicPr>
          <p:cNvPr id="4" name="Picture 3" descr="UK_location_in_the_EU_2016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2819400"/>
            <a:ext cx="3420685" cy="34956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072348"/>
            <a:ext cx="5562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Why might be the advantages &amp; disadvantages? This referendum was only passed by 51.9%.</a:t>
            </a:r>
            <a:endParaRPr lang="en-US" sz="4000" b="1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pic>
        <p:nvPicPr>
          <p:cNvPr id="6" name="Picture 5" descr="Logo_brexit_new_size2.png"/>
          <p:cNvPicPr>
            <a:picLocks noChangeAspect="1"/>
          </p:cNvPicPr>
          <p:nvPr/>
        </p:nvPicPr>
        <p:blipFill>
          <a:blip r:embed="rId3" cstate="print"/>
          <a:srcRect l="13333" t="12963" r="13333" b="43827"/>
          <a:stretch>
            <a:fillRect/>
          </a:stretch>
        </p:blipFill>
        <p:spPr>
          <a:xfrm>
            <a:off x="3657600" y="152400"/>
            <a:ext cx="3592286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14.4 Political Cooperation in the EU:</a:t>
            </a:r>
            <a:endParaRPr lang="en-US" b="1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" y="1600200"/>
          <a:ext cx="8839200" cy="4647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/>
                <a:gridCol w="4419600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Book Antiqua" pitchFamily="18" charset="0"/>
                        </a:rPr>
                        <a:t>How the EU Government Unites Europe</a:t>
                      </a:r>
                      <a:endParaRPr lang="en-US" sz="24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Book Antiqua" pitchFamily="18" charset="0"/>
                        </a:rPr>
                        <a:t>How the EU Government Divides Europe</a:t>
                      </a:r>
                      <a:endParaRPr lang="en-US" sz="24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86056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Book Antiqua" pitchFamily="18" charset="0"/>
                        </a:rPr>
                        <a:t>1. Brings its members</a:t>
                      </a:r>
                      <a:r>
                        <a:rPr lang="en-US" sz="2000" baseline="0" dirty="0" smtClean="0">
                          <a:latin typeface="Book Antiqua" pitchFamily="18" charset="0"/>
                        </a:rPr>
                        <a:t> together to work on issues they all share</a:t>
                      </a:r>
                      <a:endParaRPr lang="en-US" sz="20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Book Antiqua" pitchFamily="18" charset="0"/>
                        </a:rPr>
                        <a:t>1. Countries are expected to give up some power when it joins the EU</a:t>
                      </a:r>
                      <a:endParaRPr lang="en-US" sz="20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86056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Book Antiqua" pitchFamily="18" charset="0"/>
                        </a:rPr>
                        <a:t>2. It encourages Europeans to think of themselves as citizens of Europe</a:t>
                      </a:r>
                      <a:endParaRPr lang="en-US" sz="20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Book Antiqua" pitchFamily="18" charset="0"/>
                        </a:rPr>
                        <a:t>2. EU members don’t always agree with each other</a:t>
                      </a:r>
                      <a:endParaRPr lang="en-US" sz="20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86056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Book Antiqua" pitchFamily="18" charset="0"/>
                        </a:rPr>
                        <a:t>3. Helps unite Europe by speaking with one voice for all of its members</a:t>
                      </a:r>
                      <a:endParaRPr lang="en-US" sz="20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Book Antiqua" pitchFamily="18" charset="0"/>
                        </a:rPr>
                        <a:t>3. The growing size; with more countries and cultures, cooperation has become more difficult</a:t>
                      </a:r>
                      <a:endParaRPr lang="en-US" sz="20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86056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Book Antiqua" pitchFamily="18" charset="0"/>
                        </a:rPr>
                        <a:t>4. EU</a:t>
                      </a:r>
                      <a:r>
                        <a:rPr lang="en-US" sz="2000" baseline="0" dirty="0" smtClean="0">
                          <a:latin typeface="Book Antiqua" pitchFamily="18" charset="0"/>
                        </a:rPr>
                        <a:t> members have more power in world affairs than any one European country would have by itself</a:t>
                      </a:r>
                      <a:endParaRPr lang="en-US" sz="20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Book Antiqua" pitchFamily="18" charset="0"/>
                        </a:rPr>
                        <a:t>4. The</a:t>
                      </a:r>
                      <a:r>
                        <a:rPr lang="en-US" sz="2000" baseline="0" dirty="0" smtClean="0">
                          <a:latin typeface="Book Antiqua" pitchFamily="18" charset="0"/>
                        </a:rPr>
                        <a:t> idea of European citizenship has been hard for some Europeans to adjust to</a:t>
                      </a:r>
                      <a:endParaRPr lang="en-US" sz="20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14.5 Cultural Cooperation in </a:t>
            </a:r>
            <a:b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</a:b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the EU:</a:t>
            </a:r>
            <a:endParaRPr lang="en-US" b="1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764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 feeling of belonging to a group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 that shares the 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same culture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, or way of life is called what?</a:t>
            </a:r>
            <a:endParaRPr lang="en-US" sz="40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37338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CULTURAL IDENTITY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8006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 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variety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 of a wide range of 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differences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 is called ____________.</a:t>
            </a:r>
            <a:endParaRPr lang="en-US" sz="40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53340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DIVERSITY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" y="152400"/>
          <a:ext cx="8839200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/>
                <a:gridCol w="441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Book Antiqua" pitchFamily="18" charset="0"/>
                        </a:rPr>
                        <a:t>How</a:t>
                      </a:r>
                      <a:r>
                        <a:rPr lang="en-US" sz="2800" baseline="0" dirty="0" smtClean="0">
                          <a:latin typeface="Book Antiqua" pitchFamily="18" charset="0"/>
                        </a:rPr>
                        <a:t> the EU Promotes a European Culture</a:t>
                      </a:r>
                      <a:endParaRPr lang="en-US" sz="28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Book Antiqua" pitchFamily="18" charset="0"/>
                        </a:rPr>
                        <a:t>Forces Working Against a European Culture</a:t>
                      </a:r>
                      <a:endParaRPr lang="en-US" sz="28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Book Antiqua" pitchFamily="18" charset="0"/>
                        </a:rPr>
                        <a:t>Creation of common cultural symbols; such as its own flag &amp; anthem</a:t>
                      </a:r>
                      <a:endParaRPr lang="en-US" sz="24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Book Antiqua" pitchFamily="18" charset="0"/>
                        </a:rPr>
                        <a:t>Many different languages are spoken</a:t>
                      </a:r>
                      <a:r>
                        <a:rPr lang="en-US" sz="2400" baseline="0" dirty="0" smtClean="0">
                          <a:latin typeface="Book Antiqua" pitchFamily="18" charset="0"/>
                        </a:rPr>
                        <a:t> with the EU making communication difficult</a:t>
                      </a:r>
                      <a:endParaRPr lang="en-US" sz="24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Book Antiqua" pitchFamily="18" charset="0"/>
                        </a:rPr>
                        <a:t>Support of many cultural programs across Europe</a:t>
                      </a:r>
                      <a:endParaRPr lang="en-US" sz="24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Book Antiqua" pitchFamily="18" charset="0"/>
                        </a:rPr>
                        <a:t>National pride &amp;</a:t>
                      </a:r>
                      <a:r>
                        <a:rPr lang="en-US" sz="2400" baseline="0" dirty="0" smtClean="0">
                          <a:latin typeface="Book Antiqua" pitchFamily="18" charset="0"/>
                        </a:rPr>
                        <a:t> competition between countries</a:t>
                      </a:r>
                      <a:endParaRPr lang="en-US" sz="24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Book Antiqua" pitchFamily="18" charset="0"/>
                        </a:rPr>
                        <a:t>The EU chooses one or two cities to be a European Capital of Culture</a:t>
                      </a:r>
                      <a:endParaRPr lang="en-US" sz="2400" dirty="0">
                        <a:latin typeface="Book Antiqua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2400" dirty="0" smtClean="0">
                          <a:latin typeface="Book Antiqua" pitchFamily="18" charset="0"/>
                        </a:rPr>
                        <a:t>Some cultural traditions get in the way of cooperation</a:t>
                      </a:r>
                      <a:endParaRPr lang="en-US" sz="24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Book Antiqua" pitchFamily="18" charset="0"/>
                        </a:rPr>
                        <a:t>The euro &amp; EU passports make it travel within the EU easy</a:t>
                      </a:r>
                      <a:endParaRPr lang="en-US" sz="2400" dirty="0">
                        <a:latin typeface="Book Antiqua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 descr="passport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3962400"/>
            <a:ext cx="2998033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  <a:reflection blurRad="6350" stA="60000" endA="900" endPos="58000" dir="5400000" sy="-100000" algn="bl" rotWithShape="0"/>
                </a:effectLst>
                <a:latin typeface="Book Antiqua" pitchFamily="18" charset="0"/>
              </a:rPr>
              <a:t>Keeping the Peace</a:t>
            </a:r>
            <a:endParaRPr lang="en-US" b="1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  <a:reflection blurRad="6350" stA="60000" endA="900" endPos="58000" dir="5400000" sy="-100000" algn="bl" rotWithShape="0"/>
              </a:effectLst>
              <a:latin typeface="Book Antiqu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5618-9FEF-4BFB-A989-8F9BF9C7D65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370" y="12954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When Governments negotiate 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&amp; deal with each other 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in peace 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it is called what?</a:t>
            </a:r>
            <a:endParaRPr lang="en-US" sz="40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39624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95000"/>
                    </a:schemeClr>
                  </a:outerShdw>
                </a:effectLst>
              </a:rPr>
              <a:t>DIPLOMACY</a:t>
            </a:r>
            <a:endParaRPr lang="en-US" sz="4000" b="1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chemeClr val="bg1">
                    <a:lumMod val="95000"/>
                  </a:schemeClr>
                </a:outerShdw>
              </a:effectLst>
            </a:endParaRPr>
          </a:p>
        </p:txBody>
      </p:sp>
      <p:pic>
        <p:nvPicPr>
          <p:cNvPr id="6" name="Picture 5" descr="di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048000"/>
            <a:ext cx="2857500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593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14.6 Beginning to Think Globally:</a:t>
            </a:r>
            <a:endParaRPr lang="en-US" b="1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8288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The 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EU is the best example of supranational cooperation 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in the world today.</a:t>
            </a:r>
            <a:endParaRPr lang="en-US" sz="40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14.1 Introduction:</a:t>
            </a:r>
            <a:endParaRPr lang="en-US" b="1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240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 supranational organization through which a number of European countries work together on shared issues is called what?</a:t>
            </a:r>
            <a:endParaRPr lang="en-US" sz="40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4419600"/>
            <a:ext cx="487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EUROPEAN UNION (EU)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14.7 Global Connections:</a:t>
            </a:r>
            <a:endParaRPr lang="en-US" b="1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1. What kinds of international organizations do countries join?</a:t>
            </a:r>
          </a:p>
          <a:p>
            <a:pPr algn="ctr"/>
            <a:endParaRPr lang="en-US" sz="3600" dirty="0" smtClean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2. Are all international organizations like the EU?</a:t>
            </a:r>
          </a:p>
          <a:p>
            <a:pPr algn="ctr"/>
            <a:endParaRPr lang="en-US" sz="3600" dirty="0" smtClean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3. What forces might work against supranational cooperation in the United Nations?</a:t>
            </a:r>
            <a:endParaRPr lang="en-US" sz="36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3001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The most important </a:t>
            </a:r>
            <a:r>
              <a:rPr lang="en-US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international organization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, in which representatives of the world’s </a:t>
            </a:r>
            <a:r>
              <a:rPr lang="en-US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countries can discuss international issues &amp; voice concerns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 is the what?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5618-9FEF-4BFB-A989-8F9BF9C7D65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43200" y="3352800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bg1">
                      <a:lumMod val="95000"/>
                    </a:schemeClr>
                  </a:outerShdw>
                </a:effectLst>
              </a:rPr>
              <a:t>UNITED NATIONS (UN)</a:t>
            </a:r>
            <a:endParaRPr lang="en-US" sz="4000" b="1" dirty="0">
              <a:solidFill>
                <a:srgbClr val="FF0000"/>
              </a:solidFill>
              <a:effectLst>
                <a:outerShdw blurRad="50800" dist="50800" dir="5400000" algn="ctr" rotWithShape="0">
                  <a:schemeClr val="bg1">
                    <a:lumMod val="95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538" y="4343400"/>
            <a:ext cx="906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UN’S main goals are 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settling disputes 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between countries &amp; try to 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prevent wars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.</a:t>
            </a:r>
          </a:p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The UN often 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send troops on peacekeeping missions &amp; humanitarian aid.</a:t>
            </a:r>
            <a:endParaRPr lang="en-US" sz="3600" dirty="0">
              <a:solidFill>
                <a:srgbClr val="FF0000"/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pic>
        <p:nvPicPr>
          <p:cNvPr id="6" name="Picture 5" descr="u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2743200"/>
            <a:ext cx="1524000" cy="15240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7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  <a:reflection blurRad="6350" stA="60000" endA="900" endPos="58000" dir="5400000" sy="-100000" algn="bl" rotWithShape="0"/>
                </a:effectLst>
                <a:latin typeface="Book Antiqua" pitchFamily="18" charset="0"/>
              </a:rPr>
              <a:t>Why We Need Government?</a:t>
            </a:r>
            <a:endParaRPr lang="en-US" b="1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  <a:reflection blurRad="6350" stA="60000" endA="900" endPos="58000" dir="5400000" sy="-100000" algn="bl" rotWithShape="0"/>
              </a:effectLst>
              <a:latin typeface="Book Antiqu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5618-9FEF-4BFB-A989-8F9BF9C7D65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1620508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An organization set up to make &amp; enforce rules for society is called what?</a:t>
            </a:r>
            <a:endParaRPr lang="en-US" sz="40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0634" y="349378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95000"/>
                    </a:schemeClr>
                  </a:outerShdw>
                </a:effectLst>
              </a:rPr>
              <a:t>GOVERNMENT</a:t>
            </a:r>
            <a:endParaRPr lang="en-US" sz="4000" b="1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chemeClr val="bg1">
                    <a:lumMod val="9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576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2087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 person who owes loyalty to a country &amp; receives its protection is called a what?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5618-9FEF-4BFB-A989-8F9BF9C7D65C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4" descr="c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3048000"/>
            <a:ext cx="4917385" cy="150799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212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9080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  <a:reflection blurRad="6350" stA="60000" endA="900" endPos="58000" dir="5400000" sy="-100000" algn="bl" rotWithShape="0"/>
                </a:effectLst>
                <a:latin typeface="Book Antiqua" pitchFamily="18" charset="0"/>
              </a:rPr>
              <a:t>10 TYPES OF </a:t>
            </a:r>
            <a:b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  <a:reflection blurRad="6350" stA="60000" endA="900" endPos="58000" dir="5400000" sy="-100000" algn="bl" rotWithShape="0"/>
                </a:effectLst>
                <a:latin typeface="Book Antiqua" pitchFamily="18" charset="0"/>
              </a:rPr>
            </a:b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  <a:reflection blurRad="6350" stA="60000" endA="900" endPos="58000" dir="5400000" sy="-100000" algn="bl" rotWithShape="0"/>
                </a:effectLst>
                <a:latin typeface="Book Antiqua" pitchFamily="18" charset="0"/>
              </a:rPr>
              <a:t>GOVERNMENT</a:t>
            </a:r>
            <a:endParaRPr lang="en-US" b="1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  <a:reflection blurRad="6350" stA="60000" endA="900" endPos="58000" dir="5400000" sy="-100000" algn="bl" rotWithShape="0"/>
              </a:effectLst>
              <a:latin typeface="Book Antiqu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5618-9FEF-4BFB-A989-8F9BF9C7D65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228600"/>
            <a:ext cx="3498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1. Democracy</a:t>
            </a:r>
            <a:endParaRPr lang="en-US" sz="4000" b="1" u="sng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8200" y="2286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2. Dictatorship</a:t>
            </a:r>
            <a:endParaRPr lang="en-US" sz="4000" b="1" u="sng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82990" y="892314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3. Oligarchy</a:t>
            </a:r>
            <a:endParaRPr lang="en-US" sz="4000" b="1" u="sng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32407" y="17526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5. Monarchy</a:t>
            </a:r>
            <a:endParaRPr lang="en-US" sz="4000" b="1" u="sng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40001" y="892314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4. Communism</a:t>
            </a:r>
            <a:endParaRPr lang="en-US" sz="4000" b="1" u="sng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64451" y="1752600"/>
            <a:ext cx="3284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6. Republic</a:t>
            </a:r>
            <a:endParaRPr lang="en-US" sz="4000" b="1" u="sng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" y="40386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7. Theocracy</a:t>
            </a:r>
            <a:endParaRPr lang="en-US" sz="4000" b="1" u="sng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10200" y="4038600"/>
            <a:ext cx="3136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8. Dynasty</a:t>
            </a:r>
            <a:endParaRPr lang="en-US" sz="4000" b="1" u="sng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800" y="4953000"/>
            <a:ext cx="3041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9</a:t>
            </a:r>
            <a:r>
              <a:rPr lang="en-US" sz="40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. Anarchy</a:t>
            </a:r>
            <a:endParaRPr lang="en-US" sz="4000" b="1" u="sng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81400" y="5029200"/>
            <a:ext cx="5211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10. Commonwealth</a:t>
            </a:r>
            <a:endParaRPr lang="en-US" sz="4000" b="1" u="sng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2133600" y="2514600"/>
            <a:ext cx="0" cy="137160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133600" y="2514600"/>
            <a:ext cx="4876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010400" y="2514600"/>
            <a:ext cx="0" cy="137160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133600" y="3886200"/>
            <a:ext cx="48768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65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20" grpId="0"/>
      <p:bldP spid="21" grpId="0"/>
      <p:bldP spid="22" grpId="0"/>
      <p:bldP spid="23" grpId="0"/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  <a:reflection blurRad="6350" stA="60000" endA="900" endPos="58000" dir="5400000" sy="-100000" algn="bl" rotWithShape="0"/>
                </a:effectLst>
                <a:latin typeface="Book Antiqua" pitchFamily="18" charset="0"/>
              </a:rPr>
              <a:t>1. Democracy:</a:t>
            </a:r>
            <a:endParaRPr lang="en-US" sz="4000" b="1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  <a:reflection blurRad="6350" stA="60000" endA="900" endPos="58000" dir="5400000" sy="-100000" algn="bl" rotWithShape="0"/>
              </a:effectLst>
              <a:latin typeface="Book Antiqu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5618-9FEF-4BFB-A989-8F9BF9C7D65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8382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*Rule by citizens through elected officials.</a:t>
            </a:r>
          </a:p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*Rule is based on citizenship &amp; voting.</a:t>
            </a:r>
          </a:p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*Majority rules; U.S. is an example.</a:t>
            </a:r>
            <a:endParaRPr lang="en-US" sz="36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2590800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  <a:reflection blurRad="6350" stA="60000" endA="900" endPos="58000" dir="5400000" sy="-100000" algn="bl" rotWithShape="0"/>
                </a:effectLst>
                <a:latin typeface="Book Antiqua" pitchFamily="18" charset="0"/>
              </a:rPr>
              <a:t>2. Dictatorship:</a:t>
            </a:r>
            <a:endParaRPr lang="en-US" sz="4000" b="1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  <a:reflection blurRad="6350" stA="60000" endA="900" endPos="58000" dir="5400000" sy="-100000" algn="bl" rotWithShape="0"/>
              </a:effectLst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35280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*Rule by a single individual with </a:t>
            </a:r>
          </a:p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absolute power.</a:t>
            </a:r>
          </a:p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*Ruler controls the military</a:t>
            </a:r>
          </a:p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*Citizens have little power to change government; Syria, North Korea &amp; Nazi Germany are examples.</a:t>
            </a:r>
            <a:endParaRPr lang="en-US" sz="36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43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517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  <a:reflection blurRad="6350" stA="60000" endA="900" endPos="58000" dir="5400000" sy="-100000" algn="bl" rotWithShape="0"/>
                </a:effectLst>
                <a:latin typeface="Book Antiqua" pitchFamily="18" charset="0"/>
              </a:rPr>
              <a:t>3. Oligarchy:</a:t>
            </a:r>
            <a:endParaRPr lang="en-US" sz="4000" b="1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  <a:reflection blurRad="6350" stA="60000" endA="900" endPos="58000" dir="5400000" sy="-100000" algn="bl" rotWithShape="0"/>
              </a:effectLst>
              <a:latin typeface="Book Antiqu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5618-9FEF-4BFB-A989-8F9BF9C7D65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317" y="6858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*Rule by small group of citizens.</a:t>
            </a:r>
          </a:p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*Rule is based on wealth or privilege.</a:t>
            </a:r>
          </a:p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*Ruling group controls military.</a:t>
            </a:r>
          </a:p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*Burma is an example.</a:t>
            </a:r>
            <a:endParaRPr lang="en-US" sz="36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2873514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  <a:reflection blurRad="6350" stA="60000" endA="900" endPos="58000" dir="5400000" sy="-100000" algn="bl" rotWithShape="0"/>
                </a:effectLst>
                <a:latin typeface="Book Antiqua" pitchFamily="18" charset="0"/>
              </a:rPr>
              <a:t>4. Communism:</a:t>
            </a:r>
            <a:endParaRPr lang="en-US" sz="4000" b="1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  <a:reflection blurRad="6350" stA="60000" endA="900" endPos="58000" dir="5400000" sy="-100000" algn="bl" rotWithShape="0"/>
              </a:effectLst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17" y="3466577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*Rule by the Communist Party on behalf of the people; China &amp; Cuba are examples.</a:t>
            </a:r>
          </a:p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*Government owns all economic goods </a:t>
            </a:r>
          </a:p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&amp; services.</a:t>
            </a:r>
          </a:p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*Citizens have little power to change government.</a:t>
            </a:r>
            <a:endParaRPr lang="en-US" sz="36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19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798" y="29424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  <a:reflection blurRad="6350" stA="60000" endA="900" endPos="58000" dir="5400000" sy="-100000" algn="bl" rotWithShape="0"/>
                </a:effectLst>
                <a:latin typeface="Book Antiqua" pitchFamily="18" charset="0"/>
              </a:rPr>
              <a:t>5. Monarchy:</a:t>
            </a:r>
            <a:endParaRPr lang="en-US" sz="4000" b="1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  <a:reflection blurRad="6350" stA="60000" endA="900" endPos="58000" dir="5400000" sy="-100000" algn="bl" rotWithShape="0"/>
              </a:effectLst>
              <a:latin typeface="Book Antiqu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5618-9FEF-4BFB-A989-8F9BF9C7D65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2798" y="990600"/>
            <a:ext cx="8991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*Rule by King or Queen</a:t>
            </a:r>
          </a:p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*Rule is hereditary</a:t>
            </a:r>
          </a:p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*May share power through a constitution</a:t>
            </a:r>
          </a:p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*United Kingdom, Belgium &amp; Spain are examples.</a:t>
            </a:r>
            <a:endParaRPr lang="en-US" sz="36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3861221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  <a:reflection blurRad="6350" stA="60000" endA="900" endPos="58000" dir="5400000" sy="-100000" algn="bl" rotWithShape="0"/>
                </a:effectLst>
                <a:latin typeface="Book Antiqua" pitchFamily="18" charset="0"/>
              </a:rPr>
              <a:t>6. Republic:</a:t>
            </a:r>
            <a:endParaRPr lang="en-US" sz="4000" b="1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  <a:reflection blurRad="6350" stA="60000" endA="900" endPos="58000" dir="5400000" sy="-100000" algn="bl" rotWithShape="0"/>
              </a:effectLst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798" y="4800600"/>
            <a:ext cx="899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*The people can vote directly on some issues, but the leaders they have chosen vote on debated issues on their behalf.</a:t>
            </a:r>
            <a:endParaRPr lang="en-US" sz="36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54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  <a:reflection blurRad="6350" stA="60000" endA="900" endPos="58000" dir="5400000" sy="-100000" algn="bl" rotWithShape="0"/>
                </a:effectLst>
                <a:latin typeface="Book Antiqua" pitchFamily="18" charset="0"/>
              </a:rPr>
              <a:t>7. Theocracy:</a:t>
            </a:r>
            <a:endParaRPr lang="en-US" sz="4000" b="1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  <a:reflection blurRad="6350" stA="60000" endA="900" endPos="58000" dir="5400000" sy="-100000" algn="bl" rotWithShape="0"/>
              </a:effectLst>
              <a:latin typeface="Book Antiqu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5618-9FEF-4BFB-A989-8F9BF9C7D65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114300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*A country governed by religious laws; Vatican City is an example.</a:t>
            </a:r>
            <a:endParaRPr lang="en-US" sz="36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4800600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  <a:reflection blurRad="6350" stA="60000" endA="900" endPos="58000" dir="5400000" sy="-100000" algn="bl" rotWithShape="0"/>
                </a:effectLst>
                <a:latin typeface="Book Antiqua" pitchFamily="18" charset="0"/>
              </a:rPr>
              <a:t>8. Dynasty:</a:t>
            </a:r>
            <a:endParaRPr lang="en-US" sz="4000" b="1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  <a:reflection blurRad="6350" stA="60000" endA="900" endPos="58000" dir="5400000" sy="-100000" algn="bl" rotWithShape="0"/>
              </a:effectLst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</a:rPr>
              <a:t>*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Line of hereditary rulers; ancient China is an example.</a:t>
            </a:r>
            <a:endParaRPr lang="en-US" sz="36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pic>
        <p:nvPicPr>
          <p:cNvPr id="10" name="Picture 9" descr="v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2438400"/>
            <a:ext cx="2895600" cy="2262187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453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133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  <a:reflection blurRad="6350" stA="60000" endA="900" endPos="58000" dir="5400000" sy="-100000" algn="bl" rotWithShape="0"/>
                </a:effectLst>
                <a:latin typeface="Book Antiqua" pitchFamily="18" charset="0"/>
              </a:rPr>
              <a:t>10. Commonwealth:</a:t>
            </a:r>
            <a:endParaRPr lang="en-US" sz="4000" b="1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  <a:reflection blurRad="6350" stA="60000" endA="900" endPos="58000" dir="5400000" sy="-100000" algn="bl" rotWithShape="0"/>
              </a:effectLst>
              <a:latin typeface="Book Antiqu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5618-9FEF-4BFB-A989-8F9BF9C7D65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1242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*Self-governing territory associated with another country. Puerto Rico is an example.</a:t>
            </a:r>
            <a:endParaRPr lang="en-US" sz="36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pic>
        <p:nvPicPr>
          <p:cNvPr id="5" name="Picture 4" descr="p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4495800"/>
            <a:ext cx="2819400" cy="206756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590800" y="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  <a:reflection blurRad="6350" stA="60000" endA="900" endPos="58000" dir="5400000" sy="-100000" algn="bl" rotWithShape="0"/>
                </a:effectLst>
                <a:latin typeface="Book Antiqua" pitchFamily="18" charset="0"/>
              </a:rPr>
              <a:t>9.  Anarchy:</a:t>
            </a:r>
            <a:endParaRPr lang="en-US" sz="4000" b="1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  <a:reflection blurRad="6350" stA="60000" endA="900" endPos="58000" dir="5400000" sy="-100000" algn="bl" rotWithShape="0"/>
              </a:effectLst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9144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*Having no </a:t>
            </a:r>
          </a:p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official government.</a:t>
            </a:r>
            <a:endParaRPr lang="en-US" sz="36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pic>
        <p:nvPicPr>
          <p:cNvPr id="8" name="Picture 7" descr="XHR9_qP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048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0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059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As of 2018 the European Union (EU) has _____ member countries.  The government of the European Union (EU) stands above the governments of its members &amp; as a result, the EU has been able to remove many ___________ that once made travel among members difficult.</a:t>
            </a:r>
            <a:endParaRPr lang="en-US" dirty="0"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9144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28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7000" y="32766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BARRIERS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 form of international cooperation in which countries give up some control of their affairs as they work together to achieve shared goals is a what?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3276600"/>
            <a:ext cx="541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SUPERNATIONAL COOPERATION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What forces work for &amp; against supranational cooperation among nations?</a:t>
            </a:r>
            <a:endParaRPr lang="en-US" b="1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286000"/>
            <a:ext cx="5680363" cy="304800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14.2 The Geographic Setting:</a:t>
            </a:r>
            <a:endParaRPr lang="en-US" b="1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76400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 force that divides people &amp; countries is a _______________ force &amp; a ________________ is a force that unites peoples &amp; countries; similar to push/pull factors.</a:t>
            </a:r>
            <a:endParaRPr lang="en-US" sz="40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2209800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CENTRIFUGAL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457200" y="2819400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CENTRIPETAL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610600" cy="53641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K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nown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as the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“Great War”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or the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“War to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End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All Wars”,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which broke out in Europe between the Central Powers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&amp; the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Allied Powers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&amp; was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fought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mainly on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fronts, the U.S did not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declare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war on Germany until early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1918 was called what?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8DF1-C00A-4BBB-9C6A-C6DA73FC0BA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38400" y="5181600"/>
            <a:ext cx="411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WORLD WAR I (1914-1918)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48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4221162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 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war that involved most countries in the 	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world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.  The two sides were known as the Axis Powers 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&amp; the 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Allies.  The 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U.S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. </a:t>
            </a:r>
            <a:r>
              <a:rPr lang="en-US" sz="400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did </a:t>
            </a:r>
            <a:r>
              <a:rPr lang="en-US" sz="400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not declare 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war until December 7, 1941 with the bombing of </a:t>
            </a:r>
            <a:r>
              <a:rPr lang="en-US" sz="400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Pearl </a:t>
            </a:r>
            <a:r>
              <a:rPr lang="en-US" sz="400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Harbor 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by </a:t>
            </a:r>
            <a:r>
              <a:rPr lang="en-US" sz="400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the </a:t>
            </a:r>
            <a:r>
              <a:rPr lang="en-US" sz="400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Japanese; 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this was called what?</a:t>
            </a:r>
            <a:endParaRPr lang="en-US" sz="40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8DF1-C00A-4BBB-9C6A-C6DA73FC0BA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57400" y="4800600"/>
            <a:ext cx="518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WORLD WAR II </a:t>
            </a:r>
          </a:p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(1939-1945)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74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 group of countries that acts as a single market, without trade barriers between member countries is known as what?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2971800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COMMON MARKET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988</TotalTime>
  <Words>1137</Words>
  <Application>Microsoft Office PowerPoint</Application>
  <PresentationFormat>On-screen Show (4:3)</PresentationFormat>
  <Paragraphs>138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Chapter 14:  Supranational  Cooperation  in the  European Union</vt:lpstr>
      <vt:lpstr>14.1 Introduction:</vt:lpstr>
      <vt:lpstr>As of 2018 the European Union (EU) has _____ member countries.  The government of the European Union (EU) stands above the governments of its members &amp; as a result, the EU has been able to remove many ___________ that once made travel among members difficult.</vt:lpstr>
      <vt:lpstr>A form of international cooperation in which countries give up some control of their affairs as they work together to achieve shared goals is a what?</vt:lpstr>
      <vt:lpstr>What forces work for &amp; against supranational cooperation among nations?</vt:lpstr>
      <vt:lpstr>14.2 The Geographic Setting:</vt:lpstr>
      <vt:lpstr>Known as the “Great War” or the “War to End All Wars”, which broke out in Europe between the Central Powers &amp; the Allied Powers &amp; was fought mainly on fronts, the U.S did not declare war on Germany until early 1918 was called what? </vt:lpstr>
      <vt:lpstr>A war that involved most countries in the  world.  The two sides were known as the Axis Powers &amp; the Allies.  The U.S. did not declare war until December 7, 1941 with the bombing of Pearl Harbor by the Japanese; this was called what?</vt:lpstr>
      <vt:lpstr>A group of countries that acts as a single market, without trade barriers between member countries is known as what?</vt:lpstr>
      <vt:lpstr>What is the flow of goods &amp; services across national borders, with little or no government?</vt:lpstr>
      <vt:lpstr>14.3 Economic Cooperation in  the EU:</vt:lpstr>
      <vt:lpstr>The unit of currency used in many countries of the European Union (EU) is what?</vt:lpstr>
      <vt:lpstr>A group of countries that work together to promote trade with one another is what?</vt:lpstr>
      <vt:lpstr>What is                              ?</vt:lpstr>
      <vt:lpstr>14.4 Political Cooperation in the EU:</vt:lpstr>
      <vt:lpstr>14.5 Cultural Cooperation in  the EU:</vt:lpstr>
      <vt:lpstr>PowerPoint Presentation</vt:lpstr>
      <vt:lpstr>Keeping the Peace</vt:lpstr>
      <vt:lpstr>14.6 Beginning to Think Globally:</vt:lpstr>
      <vt:lpstr>14.7 Global Connections:</vt:lpstr>
      <vt:lpstr>The most important international organization, in which representatives of the world’s countries can discuss international issues &amp; voice concerns is the what?</vt:lpstr>
      <vt:lpstr>Why We Need Government?</vt:lpstr>
      <vt:lpstr>A person who owes loyalty to a country &amp; receives its protection is called a what?</vt:lpstr>
      <vt:lpstr>10 TYPES OF  GOVERNMENT</vt:lpstr>
      <vt:lpstr>1. Democracy:</vt:lpstr>
      <vt:lpstr>3. Oligarchy:</vt:lpstr>
      <vt:lpstr>5. Monarchy:</vt:lpstr>
      <vt:lpstr>7. Theocracy:</vt:lpstr>
      <vt:lpstr>10. Commonwealth: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14: Supranational Cooperation in the European Union</dc:title>
  <dc:creator>pc_user</dc:creator>
  <cp:lastModifiedBy>Windows User</cp:lastModifiedBy>
  <cp:revision>19</cp:revision>
  <cp:lastPrinted>2018-05-18T18:41:11Z</cp:lastPrinted>
  <dcterms:created xsi:type="dcterms:W3CDTF">2018-04-30T00:37:42Z</dcterms:created>
  <dcterms:modified xsi:type="dcterms:W3CDTF">2018-05-21T21:04:15Z</dcterms:modified>
</cp:coreProperties>
</file>