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2" r:id="rId3"/>
    <p:sldId id="269" r:id="rId4"/>
    <p:sldId id="257" r:id="rId5"/>
    <p:sldId id="294" r:id="rId6"/>
    <p:sldId id="264" r:id="rId7"/>
    <p:sldId id="299" r:id="rId8"/>
    <p:sldId id="265" r:id="rId9"/>
    <p:sldId id="293" r:id="rId10"/>
    <p:sldId id="295" r:id="rId11"/>
    <p:sldId id="296" r:id="rId12"/>
    <p:sldId id="297" r:id="rId13"/>
    <p:sldId id="298" r:id="rId14"/>
    <p:sldId id="270" r:id="rId15"/>
    <p:sldId id="271" r:id="rId16"/>
    <p:sldId id="290" r:id="rId17"/>
    <p:sldId id="267" r:id="rId18"/>
    <p:sldId id="266" r:id="rId19"/>
    <p:sldId id="268" r:id="rId20"/>
    <p:sldId id="272" r:id="rId21"/>
    <p:sldId id="259" r:id="rId22"/>
    <p:sldId id="274" r:id="rId23"/>
    <p:sldId id="276" r:id="rId24"/>
    <p:sldId id="277" r:id="rId25"/>
    <p:sldId id="279" r:id="rId26"/>
    <p:sldId id="278" r:id="rId27"/>
    <p:sldId id="275" r:id="rId28"/>
    <p:sldId id="273" r:id="rId29"/>
    <p:sldId id="260" r:id="rId30"/>
    <p:sldId id="280" r:id="rId31"/>
    <p:sldId id="281" r:id="rId32"/>
    <p:sldId id="282" r:id="rId33"/>
    <p:sldId id="283" r:id="rId34"/>
    <p:sldId id="284" r:id="rId35"/>
    <p:sldId id="285" r:id="rId36"/>
    <p:sldId id="286" r:id="rId37"/>
    <p:sldId id="287" r:id="rId38"/>
    <p:sldId id="261" r:id="rId39"/>
    <p:sldId id="288" r:id="rId40"/>
    <p:sldId id="262" r:id="rId41"/>
    <p:sldId id="263" r:id="rId42"/>
    <p:sldId id="289"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900"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95935-9454-463E-8FEE-BF9F8042950E}" type="datetimeFigureOut">
              <a:rPr lang="en-US" smtClean="0"/>
              <a:pPr/>
              <a:t>4/20/2018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0532B-F7BB-42FA-BD67-2B792FA5C669}" type="slidenum">
              <a:rPr lang="en-US" smtClean="0"/>
              <a:pPr/>
              <a:t>‹#›</a:t>
            </a:fld>
            <a:endParaRPr lang="en-US"/>
          </a:p>
        </p:txBody>
      </p:sp>
    </p:spTree>
    <p:extLst>
      <p:ext uri="{BB962C8B-B14F-4D97-AF65-F5344CB8AC3E}">
        <p14:creationId xmlns:p14="http://schemas.microsoft.com/office/powerpoint/2010/main" val="10718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7C977-5C71-4C00-BF92-A0781FA98496}" type="datetime1">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D638-55EE-43C3-93AD-392575AF6701}" type="datetime1">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F0365-E219-4DE9-BFB0-9E0C764C059B}" type="datetime1">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2FC4-C209-40A4-8A20-AD380C8C8203}" type="datetime1">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0AE85-1016-459E-BD00-007C654A03F5}" type="datetime1">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1A37D9-19D1-417C-A290-05E589A9FCA7}" type="datetime1">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64C7F-DE4C-4AB7-95D2-CD4FA6005B12}" type="datetime1">
              <a:rPr lang="en-US" smtClean="0"/>
              <a:pPr/>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9D1D9-3A17-43EC-AC2F-29912FDEBD47}" type="datetime1">
              <a:rPr lang="en-US" smtClean="0"/>
              <a:pPr/>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A3DF-7038-49BD-A904-B6C19F20D51B}" type="datetime1">
              <a:rPr lang="en-US" smtClean="0"/>
              <a:pPr/>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D810-136D-4A57-819E-A912152DBC55}" type="datetime1">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4135-EA2F-47C6-A40E-AF096CF0AB85}" type="datetime1">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08F03-52EB-4C9E-8659-79DDF83C1A03}" type="datetime1">
              <a:rPr lang="en-US" smtClean="0"/>
              <a:pPr/>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B9766-57FA-40B0-A999-CFCEDE868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www.youtube.com/watch?v=Uti2niW2B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www.youtube.com/watch?v=LqdkqCj5xf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Middle_East1.png"/>
          <p:cNvPicPr>
            <a:picLocks noChangeAspect="1"/>
          </p:cNvPicPr>
          <p:nvPr/>
        </p:nvPicPr>
        <p:blipFill>
          <a:blip r:embed="rId3" cstate="print"/>
          <a:stretch>
            <a:fillRect/>
          </a:stretch>
        </p:blipFill>
        <p:spPr>
          <a:xfrm>
            <a:off x="1600200" y="533400"/>
            <a:ext cx="5715000" cy="5715000"/>
          </a:xfrm>
          <a:prstGeom prst="rect">
            <a:avLst/>
          </a:prstGeom>
        </p:spPr>
      </p:pic>
      <p:pic>
        <p:nvPicPr>
          <p:cNvPr id="4" name="Picture 3" descr="Oil-Refining-D.jpg"/>
          <p:cNvPicPr>
            <a:picLocks noChangeAspect="1"/>
          </p:cNvPicPr>
          <p:nvPr/>
        </p:nvPicPr>
        <p:blipFill>
          <a:blip r:embed="rId4" cstate="print"/>
          <a:stretch>
            <a:fillRect/>
          </a:stretch>
        </p:blipFill>
        <p:spPr>
          <a:xfrm>
            <a:off x="533400" y="4343400"/>
            <a:ext cx="3200400" cy="212626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0" y="1219200"/>
            <a:ext cx="91440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Chapter 24: Oil in Southwest Asia: How “Black Gold” Has Shaped a Region</a:t>
            </a:r>
            <a:endParaRPr kumimoji="0" lang="en-US" sz="4800" b="1" i="0" u="none" strike="noStrike" kern="1200" cap="none" spc="0" normalizeH="0" baseline="0" noProof="0" dirty="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endParaRPr>
          </a:p>
        </p:txBody>
      </p:sp>
      <p:pic>
        <p:nvPicPr>
          <p:cNvPr id="8" name="Picture 7" descr="CNe3kfe.jpg"/>
          <p:cNvPicPr>
            <a:picLocks noChangeAspect="1"/>
          </p:cNvPicPr>
          <p:nvPr/>
        </p:nvPicPr>
        <p:blipFill>
          <a:blip r:embed="rId5" cstate="print"/>
          <a:stretch>
            <a:fillRect/>
          </a:stretch>
        </p:blipFill>
        <p:spPr>
          <a:xfrm>
            <a:off x="5562600" y="4267200"/>
            <a:ext cx="2895600" cy="21717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1</a:t>
            </a:fld>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fontScale="90000"/>
          </a:bodyPr>
          <a:lstStyle/>
          <a:p>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The </a:t>
            </a:r>
            <a:r>
              <a:rPr lang="en-US" sz="4000"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Organization of the Petroleum Exporting Countries (OPEC) </a:t>
            </a:r>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was founded in Baghdad, Iraq, </a:t>
            </a: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in 1960 to help control the world’s oil supplies. </a:t>
            </a:r>
            <a:b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Current members are Algeria, Angola, Ecuador, Equatorial Guinea, Gabon, Iran, Iraq, Kuwait, Libya, Nigeria, Qatar, Saudi Arabia, United Arab Emirates (UAE) &amp; Venezuela (14 members)</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209" y="4951475"/>
            <a:ext cx="2667000" cy="2000250"/>
          </a:xfrm>
          <a:prstGeom prst="rect">
            <a:avLst/>
          </a:prstGeom>
        </p:spPr>
      </p:pic>
      <p:sp>
        <p:nvSpPr>
          <p:cNvPr id="6" name="Rectangle 1"/>
          <p:cNvSpPr>
            <a:spLocks noChangeArrowheads="1"/>
          </p:cNvSpPr>
          <p:nvPr/>
        </p:nvSpPr>
        <p:spPr bwMode="auto">
          <a:xfrm>
            <a:off x="2286000" y="595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https://www.youtube.com/watch?v=Uti2niW2BRA</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64919176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11</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24000"/>
            <a:ext cx="2743200" cy="2057400"/>
          </a:xfrm>
          <a:prstGeom prst="rect">
            <a:avLst/>
          </a:prstGeom>
        </p:spPr>
      </p:pic>
    </p:spTree>
    <p:extLst>
      <p:ext uri="{BB962C8B-B14F-4D97-AF65-F5344CB8AC3E}">
        <p14:creationId xmlns:p14="http://schemas.microsoft.com/office/powerpoint/2010/main" val="79880672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3810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What is Fracking?</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Fracking is the process of drilling down into the </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Earth </a:t>
            </a: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before a high-pressure water mixture is directed at the rock to release the gas inside</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But </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hy is it so controversial?</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br>
            <a:endPar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12</a:t>
            </a:fld>
            <a:endParaRPr lang="en-US"/>
          </a:p>
        </p:txBody>
      </p:sp>
    </p:spTree>
    <p:extLst>
      <p:ext uri="{BB962C8B-B14F-4D97-AF65-F5344CB8AC3E}">
        <p14:creationId xmlns:p14="http://schemas.microsoft.com/office/powerpoint/2010/main" val="187423383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4" y="838199"/>
            <a:ext cx="7740574" cy="518160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Rectangle 1"/>
          <p:cNvSpPr>
            <a:spLocks noChangeArrowheads="1"/>
          </p:cNvSpPr>
          <p:nvPr/>
        </p:nvSpPr>
        <p:spPr bwMode="auto">
          <a:xfrm>
            <a:off x="19050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https://www.youtube.com/watch?v=LqdkqCj5xf8</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69271070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24.2 The Geographic Setting:</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Petroleum as it comes out of the ground and before it has been refined or processed into useful products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14</a:t>
            </a:fld>
            <a:endParaRPr lang="en-US"/>
          </a:p>
        </p:txBody>
      </p:sp>
      <p:pic>
        <p:nvPicPr>
          <p:cNvPr id="6" name="Picture 5" descr="crude-petroleum-oil-russia.jpg"/>
          <p:cNvPicPr>
            <a:picLocks noChangeAspect="1"/>
          </p:cNvPicPr>
          <p:nvPr/>
        </p:nvPicPr>
        <p:blipFill>
          <a:blip r:embed="rId3" cstate="print"/>
          <a:stretch>
            <a:fillRect/>
          </a:stretch>
        </p:blipFill>
        <p:spPr>
          <a:xfrm>
            <a:off x="2667000" y="4191000"/>
            <a:ext cx="4267200" cy="236524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4343400"/>
            <a:ext cx="5715000" cy="1323439"/>
          </a:xfrm>
          <a:prstGeom prst="rect">
            <a:avLst/>
          </a:prstGeom>
          <a:noFill/>
        </p:spPr>
        <p:txBody>
          <a:bodyPr wrap="square" rtlCol="0">
            <a:spAutoFit/>
          </a:bodyPr>
          <a:lstStyle/>
          <a:p>
            <a:pPr algn="ctr"/>
            <a:r>
              <a:rPr lang="en-US" sz="4000" b="1" dirty="0" smtClean="0">
                <a:solidFill>
                  <a:schemeClr val="tx2">
                    <a:lumMod val="50000"/>
                  </a:schemeClr>
                </a:solidFill>
              </a:rPr>
              <a:t>CRUDE </a:t>
            </a:r>
          </a:p>
          <a:p>
            <a:pPr algn="ctr"/>
            <a:r>
              <a:rPr lang="en-US" sz="4000" b="1" dirty="0" smtClean="0">
                <a:solidFill>
                  <a:schemeClr val="tx2">
                    <a:lumMod val="50000"/>
                  </a:schemeClr>
                </a:solidFill>
              </a:rPr>
              <a:t>OIL</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of a Developed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5" name="Slide Number Placeholder 4"/>
          <p:cNvSpPr>
            <a:spLocks noGrp="1"/>
          </p:cNvSpPr>
          <p:nvPr>
            <p:ph type="sldNum" sz="quarter" idx="12"/>
          </p:nvPr>
        </p:nvSpPr>
        <p:spPr/>
        <p:txBody>
          <a:bodyPr/>
          <a:lstStyle/>
          <a:p>
            <a:fld id="{E96C5618-9FEF-4BFB-A989-8F9BF9C7D65C}" type="slidenum">
              <a:rPr lang="en-US" smtClean="0"/>
              <a:pPr/>
              <a:t>15</a:t>
            </a:fld>
            <a:endParaRPr lang="en-US" dirty="0"/>
          </a:p>
        </p:txBody>
      </p:sp>
      <p:sp>
        <p:nvSpPr>
          <p:cNvPr id="6" name="TextBox 5"/>
          <p:cNvSpPr txBox="1"/>
          <p:nvPr/>
        </p:nvSpPr>
        <p:spPr>
          <a:xfrm>
            <a:off x="0" y="1752600"/>
            <a:ext cx="9144000" cy="4031873"/>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BOTH BIRTH RATES &amp; DEATH RATES ARE LOW</a:t>
            </a:r>
          </a:p>
          <a:p>
            <a:pPr algn="ctr">
              <a:buFont typeface="Arial" pitchFamily="34" charset="0"/>
              <a:buChar char="•"/>
            </a:pPr>
            <a:r>
              <a:rPr lang="en-US" sz="3200" b="1" dirty="0" smtClean="0">
                <a:solidFill>
                  <a:schemeClr val="tx2">
                    <a:lumMod val="50000"/>
                  </a:schemeClr>
                </a:solidFill>
              </a:rPr>
              <a:t>MORE URBAN &amp; INDUSTRIAL, LESS ARGRICULUTURAL</a:t>
            </a:r>
          </a:p>
          <a:p>
            <a:pPr algn="ctr">
              <a:buFont typeface="Arial" pitchFamily="34" charset="0"/>
              <a:buChar char="•"/>
            </a:pPr>
            <a:r>
              <a:rPr lang="en-US" sz="3200" b="1" dirty="0" smtClean="0">
                <a:solidFill>
                  <a:schemeClr val="tx2">
                    <a:lumMod val="50000"/>
                  </a:schemeClr>
                </a:solidFill>
              </a:rPr>
              <a:t>HIGHER LIFE EXPECTACY</a:t>
            </a:r>
          </a:p>
          <a:p>
            <a:pPr algn="ctr">
              <a:buFont typeface="Arial" pitchFamily="34" charset="0"/>
              <a:buChar char="•"/>
            </a:pPr>
            <a:r>
              <a:rPr lang="en-US" sz="3200" b="1" dirty="0" smtClean="0">
                <a:solidFill>
                  <a:schemeClr val="tx2">
                    <a:lumMod val="50000"/>
                  </a:schemeClr>
                </a:solidFill>
              </a:rPr>
              <a:t>MORE MONEY, MORE EDUCATION &amp; BETTER HEALTH CARE</a:t>
            </a:r>
          </a:p>
          <a:p>
            <a:pPr algn="ctr">
              <a:buFont typeface="Arial" pitchFamily="34" charset="0"/>
              <a:buChar char="•"/>
            </a:pPr>
            <a:r>
              <a:rPr lang="en-US" sz="3200" b="1" dirty="0" smtClean="0">
                <a:solidFill>
                  <a:schemeClr val="tx2">
                    <a:lumMod val="50000"/>
                  </a:schemeClr>
                </a:solidFill>
              </a:rPr>
              <a:t>THE U.S., JAPAN, UNITED KINGDOM, ITALY, &amp; GERMANY</a:t>
            </a:r>
            <a:endParaRPr lang="en-US" sz="3200" b="1" dirty="0">
              <a:solidFill>
                <a:schemeClr val="tx2">
                  <a:lumMod val="50000"/>
                </a:schemeClr>
              </a:solidFill>
            </a:endParaRPr>
          </a:p>
        </p:txBody>
      </p:sp>
    </p:spTree>
    <p:extLst>
      <p:ext uri="{BB962C8B-B14F-4D97-AF65-F5344CB8AC3E}">
        <p14:creationId xmlns:p14="http://schemas.microsoft.com/office/powerpoint/2010/main" val="35473199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for a Developing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4" name="Slide Number Placeholder 3"/>
          <p:cNvSpPr>
            <a:spLocks noGrp="1"/>
          </p:cNvSpPr>
          <p:nvPr>
            <p:ph type="sldNum" sz="quarter" idx="12"/>
          </p:nvPr>
        </p:nvSpPr>
        <p:spPr/>
        <p:txBody>
          <a:bodyPr/>
          <a:lstStyle/>
          <a:p>
            <a:fld id="{E96C5618-9FEF-4BFB-A989-8F9BF9C7D65C}" type="slidenum">
              <a:rPr lang="en-US" smtClean="0"/>
              <a:pPr/>
              <a:t>16</a:t>
            </a:fld>
            <a:endParaRPr lang="en-US" dirty="0"/>
          </a:p>
        </p:txBody>
      </p:sp>
      <p:sp>
        <p:nvSpPr>
          <p:cNvPr id="5" name="TextBox 4"/>
          <p:cNvSpPr txBox="1"/>
          <p:nvPr/>
        </p:nvSpPr>
        <p:spPr>
          <a:xfrm>
            <a:off x="0" y="1828800"/>
            <a:ext cx="9144000" cy="4524315"/>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DEATH RATES HAVE DECREASED BUT BIRTH </a:t>
            </a:r>
            <a:r>
              <a:rPr lang="en-US" sz="3200" b="1" smtClean="0">
                <a:solidFill>
                  <a:schemeClr val="tx2">
                    <a:lumMod val="50000"/>
                  </a:schemeClr>
                </a:solidFill>
              </a:rPr>
              <a:t>RATES REMAIN </a:t>
            </a:r>
            <a:r>
              <a:rPr lang="en-US" sz="3200" b="1" dirty="0" smtClean="0">
                <a:solidFill>
                  <a:schemeClr val="tx2">
                    <a:lumMod val="50000"/>
                  </a:schemeClr>
                </a:solidFill>
              </a:rPr>
              <a:t>HIGH</a:t>
            </a:r>
          </a:p>
          <a:p>
            <a:pPr algn="ctr">
              <a:buFont typeface="Arial" pitchFamily="34" charset="0"/>
              <a:buChar char="•"/>
            </a:pPr>
            <a:r>
              <a:rPr lang="en-US" sz="3200" b="1" dirty="0" smtClean="0">
                <a:solidFill>
                  <a:schemeClr val="tx2">
                    <a:lumMod val="50000"/>
                  </a:schemeClr>
                </a:solidFill>
              </a:rPr>
              <a:t>IMPROVEMENTS IN EDUCATION &amp; HEALTH CARE</a:t>
            </a:r>
          </a:p>
          <a:p>
            <a:pPr algn="ctr">
              <a:buFont typeface="Arial" pitchFamily="34" charset="0"/>
              <a:buChar char="•"/>
            </a:pPr>
            <a:r>
              <a:rPr lang="en-US" sz="3200" b="1" dirty="0" smtClean="0">
                <a:solidFill>
                  <a:schemeClr val="tx2">
                    <a:lumMod val="50000"/>
                  </a:schemeClr>
                </a:solidFill>
              </a:rPr>
              <a:t>BETTER FOOD PRODUCTION &amp; DISTRUBUTION</a:t>
            </a:r>
          </a:p>
          <a:p>
            <a:pPr algn="ctr">
              <a:buFont typeface="Arial" pitchFamily="34" charset="0"/>
              <a:buChar char="•"/>
            </a:pPr>
            <a:r>
              <a:rPr lang="en-US" sz="3200" b="1" dirty="0" smtClean="0">
                <a:solidFill>
                  <a:schemeClr val="tx2">
                    <a:lumMod val="50000"/>
                  </a:schemeClr>
                </a:solidFill>
              </a:rPr>
              <a:t>MORE ADVANCEMENTS IN TECHNOLOGY</a:t>
            </a:r>
          </a:p>
          <a:p>
            <a:pPr algn="ctr">
              <a:buFont typeface="Arial" pitchFamily="34" charset="0"/>
              <a:buChar char="•"/>
            </a:pPr>
            <a:r>
              <a:rPr lang="en-US" sz="3200" b="1" dirty="0" smtClean="0">
                <a:solidFill>
                  <a:schemeClr val="tx2">
                    <a:lumMod val="50000"/>
                  </a:schemeClr>
                </a:solidFill>
              </a:rPr>
              <a:t>RAPID GROWTH OF URBANIZATION</a:t>
            </a:r>
          </a:p>
          <a:p>
            <a:pPr algn="ctr">
              <a:buFont typeface="Arial" pitchFamily="34" charset="0"/>
              <a:buChar char="•"/>
            </a:pPr>
            <a:r>
              <a:rPr lang="en-US" sz="3200" b="1" dirty="0" smtClean="0">
                <a:solidFill>
                  <a:schemeClr val="tx2">
                    <a:lumMod val="50000"/>
                  </a:schemeClr>
                </a:solidFill>
              </a:rPr>
              <a:t>CHINA, MEXICO, INDIA, IRAN &amp; SAUDIA ARABIA ARE EXAMPLES</a:t>
            </a:r>
          </a:p>
          <a:p>
            <a:endParaRPr lang="en-US" sz="3200" dirty="0"/>
          </a:p>
        </p:txBody>
      </p:sp>
    </p:spTree>
    <p:extLst>
      <p:ext uri="{BB962C8B-B14F-4D97-AF65-F5344CB8AC3E}">
        <p14:creationId xmlns:p14="http://schemas.microsoft.com/office/powerpoint/2010/main" val="357799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9144000" cy="4724400"/>
          </a:xfrm>
        </p:spPr>
        <p:txBody>
          <a:bodyPr>
            <a:no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are used faster than can not be replaced by natural processes is called what?</a:t>
            </a:r>
          </a:p>
          <a:p>
            <a:endParaRPr lang="en-US" sz="4000" dirty="0">
              <a:solidFill>
                <a:schemeClr val="tx2">
                  <a:lumMod val="50000"/>
                </a:schemeClr>
              </a:solidFill>
              <a:effectLst>
                <a:outerShdw blurRad="50800" dist="50800" dir="5400000" algn="ctr" rotWithShape="0">
                  <a:srgbClr val="FFFF00"/>
                </a:outerShdw>
              </a:effectLst>
              <a:latin typeface="Book Antiqua" pitchFamily="18" charset="0"/>
            </a:endParaRPr>
          </a:p>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can be replaced by natural process in a relatively short period of time are called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0" y="2438400"/>
            <a:ext cx="9144000" cy="707886"/>
          </a:xfrm>
          <a:prstGeom prst="rect">
            <a:avLst/>
          </a:prstGeom>
          <a:noFill/>
        </p:spPr>
        <p:txBody>
          <a:bodyPr wrap="square" rtlCol="0">
            <a:spAutoFit/>
          </a:bodyPr>
          <a:lstStyle/>
          <a:p>
            <a:pPr algn="ctr"/>
            <a:r>
              <a:rPr lang="en-US" sz="4000" b="1" dirty="0" smtClean="0">
                <a:solidFill>
                  <a:schemeClr val="tx2">
                    <a:lumMod val="50000"/>
                  </a:schemeClr>
                </a:solidFill>
              </a:rPr>
              <a:t>NON-RENEWABLE RESOURCES</a:t>
            </a:r>
            <a:endParaRPr lang="en-US" sz="4000" b="1" dirty="0">
              <a:solidFill>
                <a:schemeClr val="tx2">
                  <a:lumMod val="50000"/>
                </a:schemeClr>
              </a:solidFill>
            </a:endParaRPr>
          </a:p>
        </p:txBody>
      </p:sp>
      <p:sp>
        <p:nvSpPr>
          <p:cNvPr id="5" name="TextBox 4"/>
          <p:cNvSpPr txBox="1"/>
          <p:nvPr/>
        </p:nvSpPr>
        <p:spPr>
          <a:xfrm>
            <a:off x="838200" y="5410200"/>
            <a:ext cx="7543800" cy="707886"/>
          </a:xfrm>
          <a:prstGeom prst="rect">
            <a:avLst/>
          </a:prstGeom>
          <a:noFill/>
        </p:spPr>
        <p:txBody>
          <a:bodyPr wrap="square" rtlCol="0">
            <a:spAutoFit/>
          </a:bodyPr>
          <a:lstStyle/>
          <a:p>
            <a:pPr algn="ctr"/>
            <a:r>
              <a:rPr lang="en-US" sz="4000" b="1" dirty="0" smtClean="0">
                <a:solidFill>
                  <a:schemeClr val="tx2">
                    <a:lumMod val="50000"/>
                  </a:schemeClr>
                </a:solidFill>
              </a:rPr>
              <a:t>RENEWABLE RESOURCES</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17</a:t>
            </a:fld>
            <a:endParaRPr lang="en-US"/>
          </a:p>
        </p:txBody>
      </p:sp>
    </p:spTree>
    <p:extLst>
      <p:ext uri="{BB962C8B-B14F-4D97-AF65-F5344CB8AC3E}">
        <p14:creationId xmlns:p14="http://schemas.microsoft.com/office/powerpoint/2010/main" val="7266052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2971800"/>
          </a:xfrm>
        </p:spPr>
        <p:txBody>
          <a:bodyPr>
            <a:norm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Examples of Non-Renewable Resources are called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FOSSIL FUELS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what are the three of them?</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2286000"/>
            <a:ext cx="9144000" cy="1938992"/>
          </a:xfrm>
          <a:prstGeom prst="rect">
            <a:avLst/>
          </a:prstGeom>
          <a:noFill/>
        </p:spPr>
        <p:txBody>
          <a:bodyPr wrap="square" rtlCol="0">
            <a:spAutoFit/>
          </a:bodyPr>
          <a:lstStyle/>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COAL</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OIL (53 BILLION BARRELS PER YEAR)</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NATURAL GAS</a:t>
            </a:r>
            <a:endParaRPr lang="en-US" sz="4000" b="1" dirty="0">
              <a:solidFill>
                <a:schemeClr val="tx2">
                  <a:lumMod val="50000"/>
                </a:schemeClr>
              </a:solidFill>
              <a:effectLst>
                <a:outerShdw blurRad="50800" dist="50800" dir="5400000" algn="ctr" rotWithShape="0">
                  <a:schemeClr val="bg1"/>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01650"/>
            <a:ext cx="2286000" cy="1524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047" y="4612889"/>
            <a:ext cx="2158905" cy="202937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04" y="4829839"/>
            <a:ext cx="2667000" cy="17621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fld id="{0A1B9766-57FA-40B0-A999-CFCEDE868EC2}" type="slidenum">
              <a:rPr lang="en-US" smtClean="0"/>
              <a:pPr/>
              <a:t>18</a:t>
            </a:fld>
            <a:endParaRPr lang="en-US"/>
          </a:p>
        </p:txBody>
      </p:sp>
    </p:spTree>
    <p:extLst>
      <p:ext uri="{BB962C8B-B14F-4D97-AF65-F5344CB8AC3E}">
        <p14:creationId xmlns:p14="http://schemas.microsoft.com/office/powerpoint/2010/main" val="7814611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381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the five main Renewable Resources?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0" y="1905000"/>
            <a:ext cx="9144000" cy="3170099"/>
          </a:xfrm>
          <a:prstGeom prst="rect">
            <a:avLst/>
          </a:prstGeom>
          <a:noFill/>
        </p:spPr>
        <p:txBody>
          <a:bodyPr wrap="square" rtlCol="0">
            <a:spAutoFit/>
          </a:bodyPr>
          <a:lstStyle/>
          <a:p>
            <a:pPr algn="ctr"/>
            <a:r>
              <a:rPr lang="en-US" sz="4000" b="1" dirty="0" smtClean="0">
                <a:solidFill>
                  <a:schemeClr val="tx2">
                    <a:lumMod val="50000"/>
                  </a:schemeClr>
                </a:solidFill>
                <a:effectLst>
                  <a:outerShdw blurRad="50800" dist="50800" dir="5400000" algn="ctr" rotWithShape="0">
                    <a:schemeClr val="bg1"/>
                  </a:outerShdw>
                </a:effectLst>
              </a:rPr>
              <a:t>1. SUN (SOLAR)</a:t>
            </a:r>
          </a:p>
          <a:p>
            <a:pPr algn="ctr"/>
            <a:r>
              <a:rPr lang="en-US" sz="4000" b="1" dirty="0" smtClean="0">
                <a:solidFill>
                  <a:schemeClr val="tx2">
                    <a:lumMod val="50000"/>
                  </a:schemeClr>
                </a:solidFill>
                <a:effectLst>
                  <a:outerShdw blurRad="50800" dist="50800" dir="5400000" algn="ctr" rotWithShape="0">
                    <a:schemeClr val="bg1"/>
                  </a:outerShdw>
                </a:effectLst>
              </a:rPr>
              <a:t>2. WATER (HYDROELECTRIC)</a:t>
            </a:r>
          </a:p>
          <a:p>
            <a:pPr algn="ctr"/>
            <a:r>
              <a:rPr lang="en-US" sz="4000" b="1" dirty="0" smtClean="0">
                <a:solidFill>
                  <a:schemeClr val="tx2">
                    <a:lumMod val="50000"/>
                  </a:schemeClr>
                </a:solidFill>
                <a:effectLst>
                  <a:outerShdw blurRad="50800" dist="50800" dir="5400000" algn="ctr" rotWithShape="0">
                    <a:schemeClr val="bg1"/>
                  </a:outerShdw>
                </a:effectLst>
              </a:rPr>
              <a:t>3. WIND</a:t>
            </a:r>
          </a:p>
          <a:p>
            <a:pPr algn="ctr"/>
            <a:r>
              <a:rPr lang="en-US" sz="4000" b="1" dirty="0" smtClean="0">
                <a:solidFill>
                  <a:schemeClr val="tx2">
                    <a:lumMod val="50000"/>
                  </a:schemeClr>
                </a:solidFill>
                <a:effectLst>
                  <a:outerShdw blurRad="50800" dist="50800" dir="5400000" algn="ctr" rotWithShape="0">
                    <a:schemeClr val="bg1"/>
                  </a:outerShdw>
                </a:effectLst>
              </a:rPr>
              <a:t>4. GEOTHERMAL</a:t>
            </a:r>
          </a:p>
          <a:p>
            <a:pPr algn="ctr"/>
            <a:r>
              <a:rPr lang="en-US" sz="4000" b="1" dirty="0" smtClean="0">
                <a:solidFill>
                  <a:schemeClr val="tx2">
                    <a:lumMod val="50000"/>
                  </a:schemeClr>
                </a:solidFill>
                <a:effectLst>
                  <a:outerShdw blurRad="50800" dist="50800" dir="5400000" algn="ctr" rotWithShape="0">
                    <a:schemeClr val="bg1"/>
                  </a:outerShdw>
                </a:effectLst>
              </a:rPr>
              <a:t>5. BIOMASS</a:t>
            </a:r>
            <a:endParaRPr lang="en-US" sz="4000" b="1" dirty="0">
              <a:solidFill>
                <a:schemeClr val="tx2">
                  <a:lumMod val="50000"/>
                </a:schemeClr>
              </a:solidFill>
              <a:effectLst>
                <a:outerShdw blurRad="50800" dist="50800" dir="5400000" algn="ctr" rotWithShape="0">
                  <a:schemeClr val="bg1"/>
                </a:outerShdw>
              </a:effectLst>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19</a:t>
            </a:fld>
            <a:endParaRPr lang="en-US"/>
          </a:p>
        </p:txBody>
      </p:sp>
    </p:spTree>
    <p:extLst>
      <p:ext uri="{BB962C8B-B14F-4D97-AF65-F5344CB8AC3E}">
        <p14:creationId xmlns:p14="http://schemas.microsoft.com/office/powerpoint/2010/main" val="22296077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1143000"/>
          </a:xfrm>
        </p:spPr>
        <p:txBody>
          <a:bodyPr>
            <a:noAutofit/>
          </a:bodyPr>
          <a:lstStyle/>
          <a:p>
            <a:r>
              <a:rPr lang="en-US" sz="3600" b="1" u="sng" dirty="0" smtClean="0">
                <a:solidFill>
                  <a:schemeClr val="tx2">
                    <a:lumMod val="50000"/>
                  </a:schemeClr>
                </a:solidFill>
                <a:effectLst>
                  <a:outerShdw blurRad="50800" dist="50800" dir="5400000" algn="ctr" rotWithShape="0">
                    <a:srgbClr val="FFC000"/>
                  </a:outerShdw>
                </a:effectLst>
                <a:latin typeface="Book Antiqua" pitchFamily="18" charset="0"/>
              </a:rPr>
              <a:t>Bell Work:</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Who controls the world’s oil supplies?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much oil is left on Earth? When do experts believe it will run-out?</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2</a:t>
            </a:fld>
            <a:endParaRPr lang="en-US"/>
          </a:p>
        </p:txBody>
      </p:sp>
      <p:sp>
        <p:nvSpPr>
          <p:cNvPr id="4" name="Rectangle 3"/>
          <p:cNvSpPr/>
          <p:nvPr/>
        </p:nvSpPr>
        <p:spPr>
          <a:xfrm>
            <a:off x="0" y="5534561"/>
            <a:ext cx="9144000" cy="1200329"/>
          </a:xfrm>
          <a:prstGeom prst="rect">
            <a:avLst/>
          </a:prstGeom>
        </p:spPr>
        <p:txBody>
          <a:bodyPr wrap="square">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371600"/>
            <a:ext cx="9144000" cy="1200329"/>
          </a:xfrm>
          <a:prstGeom prst="rect">
            <a:avLst/>
          </a:prstGeom>
          <a:noFill/>
        </p:spPr>
        <p:txBody>
          <a:bodyPr wrap="square" rtlCol="0">
            <a:spAutoFit/>
          </a:bodyPr>
          <a:lstStyle/>
          <a:p>
            <a:pPr algn="ctr"/>
            <a:r>
              <a:rPr lang="en-US" sz="3600" b="1" dirty="0" smtClean="0">
                <a:solidFill>
                  <a:schemeClr val="tx2">
                    <a:lumMod val="50000"/>
                  </a:schemeClr>
                </a:solidFill>
              </a:rPr>
              <a:t>MOST MIDDLE-EAST COUNTRIES (2/3), RUSSIA, UNITED STATES, CANADA, VENEZUELA &amp; OPEC</a:t>
            </a:r>
            <a:endParaRPr lang="en-US" sz="3600" b="1" dirty="0">
              <a:solidFill>
                <a:schemeClr val="tx2">
                  <a:lumMod val="50000"/>
                </a:schemeClr>
              </a:solidFill>
            </a:endParaRPr>
          </a:p>
        </p:txBody>
      </p:sp>
      <p:sp>
        <p:nvSpPr>
          <p:cNvPr id="6" name="TextBox 5"/>
          <p:cNvSpPr txBox="1"/>
          <p:nvPr/>
        </p:nvSpPr>
        <p:spPr>
          <a:xfrm>
            <a:off x="0" y="3810000"/>
            <a:ext cx="9144000" cy="1754326"/>
          </a:xfrm>
          <a:prstGeom prst="rect">
            <a:avLst/>
          </a:prstGeom>
          <a:noFill/>
        </p:spPr>
        <p:txBody>
          <a:bodyPr wrap="square" rtlCol="0">
            <a:spAutoFit/>
          </a:bodyPr>
          <a:lstStyle/>
          <a:p>
            <a:pPr algn="ctr"/>
            <a:r>
              <a:rPr lang="en-US" sz="3600" b="1" dirty="0" smtClean="0">
                <a:solidFill>
                  <a:schemeClr val="tx2">
                    <a:lumMod val="50000"/>
                  </a:schemeClr>
                </a:solidFill>
              </a:rPr>
              <a:t>1.5 TRILLION BARRELS, MOST ESTIMATE ABOUT 53-60 YEARS BEFORE THERE IS NO MORE OIL LEFT</a:t>
            </a:r>
            <a:endParaRPr lang="en-US" sz="36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group of people in a country who share a unique culture and identity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438400" y="2590800"/>
            <a:ext cx="4038600" cy="707886"/>
          </a:xfrm>
          <a:prstGeom prst="rect">
            <a:avLst/>
          </a:prstGeom>
          <a:noFill/>
        </p:spPr>
        <p:txBody>
          <a:bodyPr wrap="square" rtlCol="0">
            <a:spAutoFit/>
          </a:bodyPr>
          <a:lstStyle/>
          <a:p>
            <a:pPr algn="ctr"/>
            <a:r>
              <a:rPr lang="en-US" sz="4000" b="1" dirty="0" smtClean="0">
                <a:solidFill>
                  <a:schemeClr val="tx2">
                    <a:lumMod val="50000"/>
                  </a:schemeClr>
                </a:solidFill>
              </a:rPr>
              <a:t>ETHNIC GROUPS</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20</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24.3 The Geology &amp; Geography of Oil:</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219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type of rock that does not allow liquid or gas to flow through it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209800" y="3048000"/>
            <a:ext cx="5029200" cy="707886"/>
          </a:xfrm>
          <a:prstGeom prst="rect">
            <a:avLst/>
          </a:prstGeom>
          <a:noFill/>
        </p:spPr>
        <p:txBody>
          <a:bodyPr wrap="square" rtlCol="0">
            <a:spAutoFit/>
          </a:bodyPr>
          <a:lstStyle/>
          <a:p>
            <a:pPr algn="ctr"/>
            <a:r>
              <a:rPr lang="en-US" sz="4000" b="1" dirty="0" smtClean="0">
                <a:solidFill>
                  <a:schemeClr val="tx2">
                    <a:lumMod val="50000"/>
                  </a:schemeClr>
                </a:solidFill>
              </a:rPr>
              <a:t>IMPERMABLE ROCK</a:t>
            </a:r>
            <a:endParaRPr lang="en-US" sz="4000" b="1" dirty="0">
              <a:solidFill>
                <a:schemeClr val="tx2">
                  <a:lumMod val="50000"/>
                </a:schemeClr>
              </a:solidFill>
            </a:endParaRPr>
          </a:p>
        </p:txBody>
      </p:sp>
      <p:pic>
        <p:nvPicPr>
          <p:cNvPr id="7" name="Picture 6" descr="oil_gas_formation.jpg"/>
          <p:cNvPicPr>
            <a:picLocks noChangeAspect="1"/>
          </p:cNvPicPr>
          <p:nvPr/>
        </p:nvPicPr>
        <p:blipFill>
          <a:blip r:embed="rId3" cstate="print"/>
          <a:stretch>
            <a:fillRect/>
          </a:stretch>
        </p:blipFill>
        <p:spPr>
          <a:xfrm>
            <a:off x="1600200" y="3886200"/>
            <a:ext cx="6019800" cy="27209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21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2383651_14774471657569_rId7.jpg"/>
          <p:cNvPicPr>
            <a:picLocks noChangeAspect="1"/>
          </p:cNvPicPr>
          <p:nvPr/>
        </p:nvPicPr>
        <p:blipFill>
          <a:blip r:embed="rId3" cstate="print"/>
          <a:stretch>
            <a:fillRect/>
          </a:stretch>
        </p:blipFill>
        <p:spPr>
          <a:xfrm>
            <a:off x="152400" y="609600"/>
            <a:ext cx="8893126" cy="5257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A1B9766-57FA-40B0-A999-CFCEDE868EC2}" type="slidenum">
              <a:rPr lang="en-US" smtClean="0"/>
              <a:pPr/>
              <a:t>22</a:t>
            </a:fld>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4E24C0-25D0-404F-9EEC-0738933F5C79}" type="slidenum">
              <a:rPr lang="en-US" smtClean="0"/>
              <a:pPr/>
              <a:t>23</a:t>
            </a:fld>
            <a:endParaRPr lang="en-US"/>
          </a:p>
        </p:txBody>
      </p:sp>
      <p:sp>
        <p:nvSpPr>
          <p:cNvPr id="5" name="TextBox 4"/>
          <p:cNvSpPr txBox="1"/>
          <p:nvPr/>
        </p:nvSpPr>
        <p:spPr>
          <a:xfrm>
            <a:off x="0" y="228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theory states that the Earth’s surface is made of rigid slabs of rock that move with respect to each other?</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514600" y="2590800"/>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PLATE TECTONICS</a:t>
            </a:r>
            <a:endParaRPr lang="en-US" sz="4000" b="1" dirty="0">
              <a:solidFill>
                <a:schemeClr val="tx2">
                  <a:lumMod val="50000"/>
                </a:schemeClr>
              </a:solidFill>
            </a:endParaRPr>
          </a:p>
        </p:txBody>
      </p:sp>
      <p:pic>
        <p:nvPicPr>
          <p:cNvPr id="10" name="Picture 9" descr="tectonic-plates-map-world.png"/>
          <p:cNvPicPr>
            <a:picLocks noChangeAspect="1"/>
          </p:cNvPicPr>
          <p:nvPr/>
        </p:nvPicPr>
        <p:blipFill>
          <a:blip r:embed="rId3" cstate="print"/>
          <a:stretch>
            <a:fillRect/>
          </a:stretch>
        </p:blipFill>
        <p:spPr>
          <a:xfrm>
            <a:off x="1524000" y="3581400"/>
            <a:ext cx="6011937" cy="305857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58225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33829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is the tectonic plate that the Middle-East is located in?</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tectonic plate is Michigan 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24</a:t>
            </a:fld>
            <a:endParaRPr lang="en-US"/>
          </a:p>
        </p:txBody>
      </p:sp>
      <p:sp>
        <p:nvSpPr>
          <p:cNvPr id="5" name="TextBox 4"/>
          <p:cNvSpPr txBox="1"/>
          <p:nvPr/>
        </p:nvSpPr>
        <p:spPr>
          <a:xfrm>
            <a:off x="2362200" y="1828800"/>
            <a:ext cx="4191000" cy="707886"/>
          </a:xfrm>
          <a:prstGeom prst="rect">
            <a:avLst/>
          </a:prstGeom>
          <a:noFill/>
        </p:spPr>
        <p:txBody>
          <a:bodyPr wrap="square" rtlCol="0">
            <a:spAutoFit/>
          </a:bodyPr>
          <a:lstStyle/>
          <a:p>
            <a:pPr algn="ctr"/>
            <a:r>
              <a:rPr lang="en-US" sz="4000" b="1" dirty="0" smtClean="0">
                <a:solidFill>
                  <a:schemeClr val="tx2">
                    <a:lumMod val="50000"/>
                  </a:schemeClr>
                </a:solidFill>
              </a:rPr>
              <a:t>ARABIAN PLATE</a:t>
            </a:r>
            <a:endParaRPr lang="en-US" sz="4000" b="1" dirty="0">
              <a:solidFill>
                <a:schemeClr val="tx2">
                  <a:lumMod val="50000"/>
                </a:schemeClr>
              </a:solidFill>
            </a:endParaRPr>
          </a:p>
        </p:txBody>
      </p:sp>
      <p:sp>
        <p:nvSpPr>
          <p:cNvPr id="6" name="TextBox 5"/>
          <p:cNvSpPr txBox="1"/>
          <p:nvPr/>
        </p:nvSpPr>
        <p:spPr>
          <a:xfrm>
            <a:off x="5105400" y="4114800"/>
            <a:ext cx="3657600" cy="1938992"/>
          </a:xfrm>
          <a:prstGeom prst="rect">
            <a:avLst/>
          </a:prstGeom>
          <a:noFill/>
        </p:spPr>
        <p:txBody>
          <a:bodyPr wrap="square" rtlCol="0">
            <a:spAutoFit/>
          </a:bodyPr>
          <a:lstStyle/>
          <a:p>
            <a:pPr algn="ctr"/>
            <a:r>
              <a:rPr lang="en-US" sz="4000" b="1" dirty="0" smtClean="0">
                <a:solidFill>
                  <a:schemeClr val="tx2">
                    <a:lumMod val="50000"/>
                  </a:schemeClr>
                </a:solidFill>
              </a:rPr>
              <a:t>NORTH AMERICA </a:t>
            </a:r>
          </a:p>
          <a:p>
            <a:pPr algn="ctr"/>
            <a:r>
              <a:rPr lang="en-US" sz="4000" b="1" dirty="0" smtClean="0">
                <a:solidFill>
                  <a:schemeClr val="tx2">
                    <a:lumMod val="50000"/>
                  </a:schemeClr>
                </a:solidFill>
              </a:rPr>
              <a:t>PLATE</a:t>
            </a:r>
            <a:endParaRPr lang="en-US" sz="4000" b="1" dirty="0">
              <a:solidFill>
                <a:schemeClr val="tx2">
                  <a:lumMod val="50000"/>
                </a:schemeClr>
              </a:solidFill>
            </a:endParaRPr>
          </a:p>
        </p:txBody>
      </p:sp>
      <p:pic>
        <p:nvPicPr>
          <p:cNvPr id="7" name="Picture 6" descr="Plates.jpg"/>
          <p:cNvPicPr>
            <a:picLocks noChangeAspect="1"/>
          </p:cNvPicPr>
          <p:nvPr/>
        </p:nvPicPr>
        <p:blipFill>
          <a:blip r:embed="rId3" cstate="print"/>
          <a:stretch>
            <a:fillRect/>
          </a:stretch>
        </p:blipFill>
        <p:spPr>
          <a:xfrm>
            <a:off x="1143000" y="3962400"/>
            <a:ext cx="3429000" cy="2576893"/>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25</a:t>
            </a:fld>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cold &amp; outermost rock layer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26</a:t>
            </a:fld>
            <a:endParaRPr lang="en-US"/>
          </a:p>
        </p:txBody>
      </p:sp>
      <p:sp>
        <p:nvSpPr>
          <p:cNvPr id="4" name="TextBox 3"/>
          <p:cNvSpPr txBox="1"/>
          <p:nvPr/>
        </p:nvSpPr>
        <p:spPr>
          <a:xfrm>
            <a:off x="4038600" y="1752600"/>
            <a:ext cx="4953000" cy="707886"/>
          </a:xfrm>
          <a:prstGeom prst="rect">
            <a:avLst/>
          </a:prstGeom>
          <a:noFill/>
        </p:spPr>
        <p:txBody>
          <a:bodyPr wrap="square" rtlCol="0">
            <a:spAutoFit/>
          </a:bodyPr>
          <a:lstStyle/>
          <a:p>
            <a:pPr algn="ctr"/>
            <a:r>
              <a:rPr lang="en-US" sz="4000" b="1" dirty="0" smtClean="0">
                <a:solidFill>
                  <a:schemeClr val="tx2">
                    <a:lumMod val="50000"/>
                  </a:schemeClr>
                </a:solidFill>
              </a:rPr>
              <a:t>LITHOSPHERE</a:t>
            </a:r>
            <a:endParaRPr lang="en-US" sz="4000" b="1" dirty="0">
              <a:solidFill>
                <a:schemeClr val="tx2">
                  <a:lumMod val="50000"/>
                </a:schemeClr>
              </a:solidFill>
            </a:endParaRPr>
          </a:p>
        </p:txBody>
      </p:sp>
      <p:pic>
        <p:nvPicPr>
          <p:cNvPr id="7" name="Picture 6" descr="lith.jpg"/>
          <p:cNvPicPr>
            <a:picLocks noChangeAspect="1"/>
          </p:cNvPicPr>
          <p:nvPr/>
        </p:nvPicPr>
        <p:blipFill>
          <a:blip r:embed="rId3" cstate="print"/>
          <a:stretch>
            <a:fillRect/>
          </a:stretch>
        </p:blipFill>
        <p:spPr>
          <a:xfrm>
            <a:off x="457200" y="2743200"/>
            <a:ext cx="5513294" cy="3124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3528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way people or things are spread out over an area or a space; also the way resources, power, or goods are divided among people &amp; groups is referred to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74630B87-12A2-4412-B2E2-95148E684883}" type="slidenum">
              <a:rPr lang="en-US" smtClean="0"/>
              <a:pPr/>
              <a:t>27</a:t>
            </a:fld>
            <a:endParaRPr lang="en-US"/>
          </a:p>
        </p:txBody>
      </p:sp>
      <p:sp>
        <p:nvSpPr>
          <p:cNvPr id="4" name="TextBox 3"/>
          <p:cNvSpPr txBox="1"/>
          <p:nvPr/>
        </p:nvSpPr>
        <p:spPr>
          <a:xfrm>
            <a:off x="1600200" y="3962400"/>
            <a:ext cx="6324600" cy="707886"/>
          </a:xfrm>
          <a:prstGeom prst="rect">
            <a:avLst/>
          </a:prstGeom>
          <a:noFill/>
        </p:spPr>
        <p:txBody>
          <a:bodyPr wrap="square" rtlCol="0">
            <a:spAutoFit/>
          </a:bodyPr>
          <a:lstStyle/>
          <a:p>
            <a:pPr algn="ctr"/>
            <a:r>
              <a:rPr lang="en-US" sz="4000" b="1" dirty="0" smtClean="0">
                <a:solidFill>
                  <a:schemeClr val="tx2">
                    <a:lumMod val="50000"/>
                  </a:schemeClr>
                </a:solidFill>
              </a:rPr>
              <a:t>DISTRIBUTION</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52398"/>
          <a:ext cx="8991600" cy="6628560"/>
        </p:xfrm>
        <a:graphic>
          <a:graphicData uri="http://schemas.openxmlformats.org/drawingml/2006/table">
            <a:tbl>
              <a:tblPr firstRow="1" bandRow="1">
                <a:tableStyleId>{5C22544A-7EE6-4342-B048-85BDC9FD1C3A}</a:tableStyleId>
              </a:tblPr>
              <a:tblGrid>
                <a:gridCol w="4495800"/>
                <a:gridCol w="4495800"/>
              </a:tblGrid>
              <a:tr h="1296241">
                <a:tc>
                  <a:txBody>
                    <a:bodyPr/>
                    <a:lstStyle/>
                    <a:p>
                      <a:pPr algn="ctr"/>
                      <a:r>
                        <a:rPr lang="en-US" sz="2800" dirty="0" smtClean="0">
                          <a:solidFill>
                            <a:schemeClr val="bg1"/>
                          </a:solidFill>
                          <a:latin typeface="Book Antiqua" pitchFamily="18" charset="0"/>
                        </a:rPr>
                        <a:t>Overall Countries with  the Most Oil Reserves, 2013</a:t>
                      </a:r>
                      <a:endParaRPr lang="en-US" sz="2800" dirty="0">
                        <a:solidFill>
                          <a:schemeClr val="bg1"/>
                        </a:solidFill>
                        <a:latin typeface="Book Antiqua" pitchFamily="18" charset="0"/>
                      </a:endParaRPr>
                    </a:p>
                  </a:txBody>
                  <a:tcPr/>
                </a:tc>
                <a:tc>
                  <a:txBody>
                    <a:bodyPr/>
                    <a:lstStyle/>
                    <a:p>
                      <a:pPr algn="ctr"/>
                      <a:r>
                        <a:rPr lang="en-US" sz="2800" dirty="0" smtClean="0">
                          <a:solidFill>
                            <a:schemeClr val="bg1"/>
                          </a:solidFill>
                          <a:latin typeface="Book Antiqua" pitchFamily="18" charset="0"/>
                        </a:rPr>
                        <a:t>Southwest Asian Countries with the Most Oil Reserves, 2007</a:t>
                      </a:r>
                      <a:endParaRPr lang="en-US" sz="2800" dirty="0">
                        <a:solidFill>
                          <a:schemeClr val="bg1"/>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Venezuela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Saudi Arabia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Saudi</a:t>
                      </a:r>
                      <a:r>
                        <a:rPr lang="en-US" sz="2800" baseline="0" dirty="0" smtClean="0">
                          <a:solidFill>
                            <a:schemeClr val="tx2">
                              <a:lumMod val="50000"/>
                            </a:schemeClr>
                          </a:solidFill>
                          <a:latin typeface="Book Antiqua" pitchFamily="18" charset="0"/>
                        </a:rPr>
                        <a:t> Arabia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Canada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Qatar</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Oman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Russia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Yemen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Libya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Syria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Nigeria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Bahrain</a:t>
                      </a:r>
                      <a:endParaRPr lang="en-US" sz="28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28</a:t>
            </a:fld>
            <a:endParaRPr lang="en-US"/>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24.4 Oil Wealth &amp; People’s Well-Being</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The average age to which a person in a given population can expect to live; this varies from one country to another is known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2438400" y="4419600"/>
            <a:ext cx="4419600" cy="707886"/>
          </a:xfrm>
          <a:prstGeom prst="rect">
            <a:avLst/>
          </a:prstGeom>
          <a:noFill/>
        </p:spPr>
        <p:txBody>
          <a:bodyPr wrap="square" rtlCol="0">
            <a:spAutoFit/>
          </a:bodyPr>
          <a:lstStyle/>
          <a:p>
            <a:pPr algn="ctr"/>
            <a:r>
              <a:rPr lang="en-US" sz="4000" b="1" dirty="0" smtClean="0">
                <a:solidFill>
                  <a:schemeClr val="tx2">
                    <a:lumMod val="50000"/>
                  </a:schemeClr>
                </a:solidFill>
              </a:rPr>
              <a:t>LIFE EXPECTANCY</a:t>
            </a:r>
            <a:endParaRPr lang="en-US" sz="4000"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29</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24.1 Introduction:</a:t>
            </a:r>
          </a:p>
        </p:txBody>
      </p:sp>
      <p:sp>
        <p:nvSpPr>
          <p:cNvPr id="3" name="TextBox 2"/>
          <p:cNvSpPr txBox="1"/>
          <p:nvPr/>
        </p:nvSpPr>
        <p:spPr>
          <a:xfrm>
            <a:off x="0" y="1219200"/>
            <a:ext cx="9067800" cy="1938992"/>
          </a:xfrm>
          <a:prstGeom prst="rect">
            <a:avLst/>
          </a:prstGeom>
          <a:noFill/>
        </p:spPr>
        <p:txBody>
          <a:bodyPr wrap="square" rtlCol="0">
            <a:spAutoFit/>
          </a:bodyPr>
          <a:lstStyle/>
          <a:p>
            <a:pPr algn="r"/>
            <a:r>
              <a:rPr lang="en-US" sz="4000" b="1" u="sng" dirty="0" smtClean="0">
                <a:solidFill>
                  <a:schemeClr val="tx2">
                    <a:lumMod val="50000"/>
                  </a:schemeClr>
                </a:solidFill>
                <a:effectLst>
                  <a:outerShdw blurRad="50800" dist="50800" dir="5400000" algn="ctr" rotWithShape="0">
                    <a:srgbClr val="FFC000"/>
                  </a:outerShdw>
                </a:effectLst>
                <a:latin typeface="Book Antiqua" pitchFamily="18" charset="0"/>
              </a:rPr>
              <a:t>Essential Question</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590800"/>
            <a:ext cx="5334000" cy="3539430"/>
          </a:xfrm>
          <a:prstGeom prst="rect">
            <a:avLst/>
          </a:prstGeom>
          <a:noFill/>
        </p:spPr>
        <p:txBody>
          <a:bodyPr wrap="square" rtlCol="0">
            <a:spAutoFit/>
          </a:bodyPr>
          <a:lstStyle/>
          <a:p>
            <a:r>
              <a:rPr lang="en-US" sz="2800" b="1" dirty="0" smtClean="0">
                <a:solidFill>
                  <a:schemeClr val="tx2">
                    <a:lumMod val="50000"/>
                  </a:schemeClr>
                </a:solidFill>
              </a:rPr>
              <a:t>THE MIDDLE-EAST HAS SOME OF THE MOST OIL-RICHEST COUNTRIES IN THE WORLD.  THEY EXPORT MILLIONS OF BARRELS OF OIL EACH YEAR.  THE SALE OF THIS VALUABLE NATURAL RESOURCE HAS CHANGED LIFE IN THESE COUNTRIES DRAMITICALLY.</a:t>
            </a:r>
            <a:endParaRPr lang="en-US" sz="2800" b="1" dirty="0">
              <a:solidFill>
                <a:schemeClr val="tx2">
                  <a:lumMod val="50000"/>
                </a:schemeClr>
              </a:solidFill>
            </a:endParaRPr>
          </a:p>
        </p:txBody>
      </p:sp>
      <p:pic>
        <p:nvPicPr>
          <p:cNvPr id="15362" name="Picture 2" descr="https://screenshotscdn.firefoxusercontent.com/images/4a99a098-58a9-48e1-9b9b-7fcfa9c04f5b.png"/>
          <p:cNvPicPr>
            <a:picLocks noChangeAspect="1" noChangeArrowheads="1"/>
          </p:cNvPicPr>
          <p:nvPr/>
        </p:nvPicPr>
        <p:blipFill>
          <a:blip r:embed="rId3" cstate="print"/>
          <a:srcRect/>
          <a:stretch>
            <a:fillRect/>
          </a:stretch>
        </p:blipFill>
        <p:spPr bwMode="auto">
          <a:xfrm>
            <a:off x="5327073" y="3446115"/>
            <a:ext cx="3413777" cy="223837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0A1B9766-57FA-40B0-A999-CFCEDE868EC2}" type="slidenum">
              <a:rPr lang="en-US" smtClean="0"/>
              <a:pPr/>
              <a:t>3</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198"/>
          <a:ext cx="8915400" cy="6442084"/>
        </p:xfrm>
        <a:graphic>
          <a:graphicData uri="http://schemas.openxmlformats.org/drawingml/2006/table">
            <a:tbl>
              <a:tblPr firstRow="1" bandRow="1">
                <a:tableStyleId>{5C22544A-7EE6-4342-B048-85BDC9FD1C3A}</a:tableStyleId>
              </a:tblPr>
              <a:tblGrid>
                <a:gridCol w="4457700"/>
                <a:gridCol w="4457700"/>
              </a:tblGrid>
              <a:tr h="860392">
                <a:tc>
                  <a:txBody>
                    <a:bodyPr/>
                    <a:lstStyle/>
                    <a:p>
                      <a:pPr algn="ctr"/>
                      <a:r>
                        <a:rPr lang="en-US" sz="2400" dirty="0" smtClean="0">
                          <a:solidFill>
                            <a:schemeClr val="bg1"/>
                          </a:solidFill>
                          <a:latin typeface="Book Antiqua" pitchFamily="18" charset="0"/>
                        </a:rPr>
                        <a:t>Countries with the Highest Life Expectancies</a:t>
                      </a:r>
                      <a:endParaRPr lang="en-US" sz="2400" dirty="0">
                        <a:solidFill>
                          <a:schemeClr val="bg1"/>
                        </a:solidFill>
                        <a:latin typeface="Book Antiqua" pitchFamily="18" charset="0"/>
                      </a:endParaRPr>
                    </a:p>
                  </a:txBody>
                  <a:tcPr/>
                </a:tc>
                <a:tc>
                  <a:txBody>
                    <a:bodyPr/>
                    <a:lstStyle/>
                    <a:p>
                      <a:pPr algn="ctr"/>
                      <a:r>
                        <a:rPr lang="en-US" sz="2400" dirty="0" smtClean="0">
                          <a:solidFill>
                            <a:schemeClr val="bg1"/>
                          </a:solidFill>
                          <a:latin typeface="Book Antiqua" pitchFamily="18" charset="0"/>
                        </a:rPr>
                        <a:t>Countries with the Lowest Life Expectancies</a:t>
                      </a:r>
                      <a:endParaRPr lang="en-US" sz="2400" dirty="0">
                        <a:solidFill>
                          <a:schemeClr val="bg1"/>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Japan -82.12</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Swaziland -31.99</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Australia -81.63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Angola -38.20</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Canada -81.23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Zambia -38.63</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France -80.98</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Lesotho -40.38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Sweden -80.96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Mozambique -41.18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Switzerland -80.85</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Sierra</a:t>
                      </a:r>
                      <a:r>
                        <a:rPr lang="en-US" sz="2400" baseline="0" dirty="0" smtClean="0">
                          <a:solidFill>
                            <a:schemeClr val="tx2">
                              <a:lumMod val="50000"/>
                            </a:schemeClr>
                          </a:solidFill>
                          <a:latin typeface="Book Antiqua" pitchFamily="18" charset="0"/>
                        </a:rPr>
                        <a:t> Leone -41.24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Israel -80.73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Liberia -41.84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Iceland</a:t>
                      </a:r>
                      <a:r>
                        <a:rPr lang="en-US" sz="2400" baseline="0" dirty="0" smtClean="0">
                          <a:solidFill>
                            <a:schemeClr val="tx2">
                              <a:lumMod val="50000"/>
                            </a:schemeClr>
                          </a:solidFill>
                          <a:latin typeface="Book Antiqua" pitchFamily="18" charset="0"/>
                        </a:rPr>
                        <a:t> -80.67</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Djibouti -43.37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New Zealand -80.36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Afghanistan -43.81</a:t>
                      </a:r>
                      <a:endParaRPr lang="en-US" sz="2400" dirty="0">
                        <a:solidFill>
                          <a:schemeClr val="tx2">
                            <a:lumMod val="50000"/>
                          </a:schemeClr>
                        </a:solidFill>
                        <a:latin typeface="Book Antiqua" pitchFamily="18" charset="0"/>
                      </a:endParaRPr>
                    </a:p>
                  </a:txBody>
                  <a:tcPr/>
                </a:tc>
              </a:tr>
              <a:tr h="596872">
                <a:tc>
                  <a:txBody>
                    <a:bodyPr/>
                    <a:lstStyle/>
                    <a:p>
                      <a:r>
                        <a:rPr lang="en-US" sz="2400" dirty="0" smtClean="0">
                          <a:solidFill>
                            <a:schemeClr val="tx2">
                              <a:lumMod val="50000"/>
                            </a:schemeClr>
                          </a:solidFill>
                          <a:latin typeface="Book Antiqua" pitchFamily="18" charset="0"/>
                        </a:rPr>
                        <a:t>Italy -80.20</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Central African Republic -44.47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*United States -78.11</a:t>
                      </a:r>
                      <a:endParaRPr lang="en-US" sz="2400" dirty="0">
                        <a:solidFill>
                          <a:schemeClr val="tx2">
                            <a:lumMod val="50000"/>
                          </a:schemeClr>
                        </a:solidFill>
                        <a:latin typeface="Book Antiqua" pitchFamily="18" charset="0"/>
                      </a:endParaRPr>
                    </a:p>
                  </a:txBody>
                  <a:tcPr/>
                </a:tc>
                <a:tc>
                  <a:txBody>
                    <a:bodyPr/>
                    <a:lstStyle/>
                    <a:p>
                      <a:endParaRPr lang="en-US" sz="24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30</a:t>
            </a:fld>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253497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Total value of all the goods &amp; services produced in a country in a year is called what?</a:t>
            </a:r>
            <a: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3800" dirty="0">
              <a:solidFill>
                <a:schemeClr val="bg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57200" y="2057400"/>
            <a:ext cx="8534400" cy="677108"/>
          </a:xfrm>
          <a:prstGeom prst="rect">
            <a:avLst/>
          </a:prstGeom>
          <a:noFill/>
        </p:spPr>
        <p:txBody>
          <a:bodyPr wrap="square" rtlCol="0">
            <a:spAutoFit/>
          </a:bodyPr>
          <a:lstStyle/>
          <a:p>
            <a:pPr algn="ctr"/>
            <a:r>
              <a:rPr lang="en-US" sz="3800" b="1" dirty="0" smtClean="0">
                <a:solidFill>
                  <a:schemeClr val="tx2">
                    <a:lumMod val="50000"/>
                  </a:schemeClr>
                </a:solidFill>
              </a:rPr>
              <a:t>GROSS DOMESTIC PRODUCT (GDP)</a:t>
            </a:r>
            <a:endParaRPr lang="en-US" sz="38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E96C5618-9FEF-4BFB-A989-8F9BF9C7D65C}" type="slidenum">
              <a:rPr lang="en-US" smtClean="0"/>
              <a:pPr/>
              <a:t>31</a:t>
            </a:fld>
            <a:endParaRPr lang="en-US" dirty="0"/>
          </a:p>
        </p:txBody>
      </p:sp>
      <p:pic>
        <p:nvPicPr>
          <p:cNvPr id="7" name="Picture 6" descr="gross-domestic-product-2015.png"/>
          <p:cNvPicPr>
            <a:picLocks noChangeAspect="1"/>
          </p:cNvPicPr>
          <p:nvPr/>
        </p:nvPicPr>
        <p:blipFill>
          <a:blip r:embed="rId3" cstate="print"/>
          <a:srcRect l="2500" r="3333" b="5556"/>
          <a:stretch>
            <a:fillRect/>
          </a:stretch>
        </p:blipFill>
        <p:spPr>
          <a:xfrm>
            <a:off x="2057400" y="2895600"/>
            <a:ext cx="4953000" cy="372570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17054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By or for each person a figure is calculated by dividing the total amount of something by the number of people in a place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19400" y="3200400"/>
            <a:ext cx="3733800" cy="707886"/>
          </a:xfrm>
          <a:prstGeom prst="rect">
            <a:avLst/>
          </a:prstGeom>
          <a:noFill/>
        </p:spPr>
        <p:txBody>
          <a:bodyPr wrap="square" rtlCol="0">
            <a:spAutoFit/>
          </a:bodyPr>
          <a:lstStyle/>
          <a:p>
            <a:pPr algn="ctr"/>
            <a:r>
              <a:rPr lang="en-US" sz="4000" b="1" dirty="0" smtClean="0">
                <a:solidFill>
                  <a:schemeClr val="tx2">
                    <a:lumMod val="50000"/>
                  </a:schemeClr>
                </a:solidFill>
              </a:rPr>
              <a:t>PER CAPITA</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32</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gdp-per-capita-ppp.png"/>
          <p:cNvPicPr>
            <a:picLocks noChangeAspect="1"/>
          </p:cNvPicPr>
          <p:nvPr/>
        </p:nvPicPr>
        <p:blipFill>
          <a:blip r:embed="rId3" cstate="print"/>
          <a:srcRect b="5851"/>
          <a:stretch>
            <a:fillRect/>
          </a:stretch>
        </p:blipFill>
        <p:spPr>
          <a:xfrm>
            <a:off x="152400" y="228600"/>
            <a:ext cx="8839200" cy="4495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gdp-per-capita-ppp.png"/>
          <p:cNvPicPr>
            <a:picLocks noChangeAspect="1"/>
          </p:cNvPicPr>
          <p:nvPr/>
        </p:nvPicPr>
        <p:blipFill>
          <a:blip r:embed="rId3" cstate="print"/>
          <a:srcRect l="56667" t="30851" r="32500" b="51596"/>
          <a:stretch>
            <a:fillRect/>
          </a:stretch>
        </p:blipFill>
        <p:spPr>
          <a:xfrm>
            <a:off x="5791200" y="3352800"/>
            <a:ext cx="1524000" cy="128953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5715000" y="2209800"/>
            <a:ext cx="609600" cy="1219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faf4787c27f3338c9c4f5a2bc7693fbc.jpg"/>
          <p:cNvPicPr>
            <a:picLocks noChangeAspect="1"/>
          </p:cNvPicPr>
          <p:nvPr/>
        </p:nvPicPr>
        <p:blipFill>
          <a:blip r:embed="rId4" cstate="print"/>
          <a:stretch>
            <a:fillRect/>
          </a:stretch>
        </p:blipFill>
        <p:spPr>
          <a:xfrm>
            <a:off x="3505200" y="3886200"/>
            <a:ext cx="1675353" cy="2514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257800" y="4800600"/>
            <a:ext cx="38862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What resource makes the Middle-East the most money? And is that money distributed evenly within all those countries?</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0" name="TextBox 9"/>
          <p:cNvSpPr txBox="1"/>
          <p:nvPr/>
        </p:nvSpPr>
        <p:spPr>
          <a:xfrm>
            <a:off x="0" y="4800600"/>
            <a:ext cx="34290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How does the GDP in the United States &amp; Canada compare to the countries within the Middle-East? </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1" name="Slide Number Placeholder 10"/>
          <p:cNvSpPr>
            <a:spLocks noGrp="1"/>
          </p:cNvSpPr>
          <p:nvPr>
            <p:ph type="sldNum" sz="quarter" idx="12"/>
          </p:nvPr>
        </p:nvSpPr>
        <p:spPr/>
        <p:txBody>
          <a:bodyPr/>
          <a:lstStyle/>
          <a:p>
            <a:fld id="{0A1B9766-57FA-40B0-A999-CFCEDE868EC2}" type="slidenum">
              <a:rPr lang="en-US" smtClean="0"/>
              <a:pPr/>
              <a:t>33</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5353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Another tool to measure how well people are living is the </a:t>
            </a:r>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United Nation’s Human Development Index (HDI)</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it looks at a country’s per capita GDP with other factors that reflect quality of life; such as life expectancy, education, health care &amp; the infant mortality rate.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34</a:t>
            </a:fld>
            <a:endParaRPr lang="en-US"/>
          </a:p>
        </p:txBody>
      </p:sp>
      <p:pic>
        <p:nvPicPr>
          <p:cNvPr id="4" name="Picture 3" descr="happypeople.png"/>
          <p:cNvPicPr>
            <a:picLocks noChangeAspect="1"/>
          </p:cNvPicPr>
          <p:nvPr/>
        </p:nvPicPr>
        <p:blipFill>
          <a:blip r:embed="rId3" cstate="print"/>
          <a:stretch>
            <a:fillRect/>
          </a:stretch>
        </p:blipFill>
        <p:spPr>
          <a:xfrm>
            <a:off x="1752600" y="4572000"/>
            <a:ext cx="5486400" cy="210026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B9766-57FA-40B0-A999-CFCEDE868EC2}" type="slidenum">
              <a:rPr lang="en-US" smtClean="0"/>
              <a:pPr/>
              <a:t>35</a:t>
            </a:fld>
            <a:endParaRPr lang="en-US"/>
          </a:p>
        </p:txBody>
      </p:sp>
      <p:pic>
        <p:nvPicPr>
          <p:cNvPr id="5" name="Picture 4" descr="circle-clip-art-clipart-blue-circle-512x512-bba7.png"/>
          <p:cNvPicPr>
            <a:picLocks noChangeAspect="1"/>
          </p:cNvPicPr>
          <p:nvPr/>
        </p:nvPicPr>
        <p:blipFill>
          <a:blip r:embed="rId3" cstate="print"/>
          <a:stretch>
            <a:fillRect/>
          </a:stretch>
        </p:blipFill>
        <p:spPr>
          <a:xfrm>
            <a:off x="4267200" y="1066800"/>
            <a:ext cx="1828800" cy="18288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number of infants (babies), out of every 1,000 babies born in a particular year who die before reaching age 1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1905000" y="2895600"/>
            <a:ext cx="5791200" cy="707886"/>
          </a:xfrm>
          <a:prstGeom prst="rect">
            <a:avLst/>
          </a:prstGeom>
          <a:noFill/>
        </p:spPr>
        <p:txBody>
          <a:bodyPr wrap="square" rtlCol="0">
            <a:spAutoFit/>
          </a:bodyPr>
          <a:lstStyle/>
          <a:p>
            <a:pPr algn="ctr"/>
            <a:r>
              <a:rPr lang="en-US" sz="4000" b="1" dirty="0" smtClean="0">
                <a:solidFill>
                  <a:schemeClr val="tx2">
                    <a:lumMod val="50000"/>
                  </a:schemeClr>
                </a:solidFill>
              </a:rPr>
              <a:t>INFANT MORTALITY RATE</a:t>
            </a:r>
            <a:endParaRPr lang="en-US" sz="4000" b="1" dirty="0">
              <a:solidFill>
                <a:schemeClr val="tx2">
                  <a:lumMod val="50000"/>
                </a:schemeClr>
              </a:solidFill>
            </a:endParaRPr>
          </a:p>
        </p:txBody>
      </p:sp>
      <p:sp>
        <p:nvSpPr>
          <p:cNvPr id="4" name="TextBox 3"/>
          <p:cNvSpPr txBox="1"/>
          <p:nvPr/>
        </p:nvSpPr>
        <p:spPr>
          <a:xfrm>
            <a:off x="0" y="38862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Third Word Countries such as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Afghanistan, Somalia, Nigeria &amp; Sierra Leone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have some of the highest infant mortality rates in the world.</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36</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3067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Iraq has the fifth-largest oil reserve in the world, but from 1979 to 2003, a dictator named _________________ controlled Iraq’s oil income &amp; spent most of Iraq’s money building an army, buying weapons &amp; fighting wars.</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038600" y="1524000"/>
            <a:ext cx="4572000" cy="707886"/>
          </a:xfrm>
          <a:prstGeom prst="rect">
            <a:avLst/>
          </a:prstGeom>
          <a:noFill/>
        </p:spPr>
        <p:txBody>
          <a:bodyPr wrap="square" rtlCol="0">
            <a:spAutoFit/>
          </a:bodyPr>
          <a:lstStyle/>
          <a:p>
            <a:pPr algn="ctr"/>
            <a:r>
              <a:rPr lang="en-US" sz="4000" b="1" dirty="0" smtClean="0">
                <a:solidFill>
                  <a:schemeClr val="tx2">
                    <a:lumMod val="50000"/>
                  </a:schemeClr>
                </a:solidFill>
              </a:rPr>
              <a:t>SADDAM HUSSEIN</a:t>
            </a:r>
            <a:endParaRPr lang="en-US" sz="4000" b="1" dirty="0">
              <a:solidFill>
                <a:schemeClr val="tx2">
                  <a:lumMod val="50000"/>
                </a:schemeClr>
              </a:solidFill>
            </a:endParaRPr>
          </a:p>
        </p:txBody>
      </p:sp>
      <p:pic>
        <p:nvPicPr>
          <p:cNvPr id="4" name="Picture 3" descr="saddam_hussein01.jpg"/>
          <p:cNvPicPr>
            <a:picLocks noChangeAspect="1"/>
          </p:cNvPicPr>
          <p:nvPr/>
        </p:nvPicPr>
        <p:blipFill>
          <a:blip r:embed="rId3" cstate="print"/>
          <a:stretch>
            <a:fillRect/>
          </a:stretch>
        </p:blipFill>
        <p:spPr>
          <a:xfrm>
            <a:off x="1524000" y="4267200"/>
            <a:ext cx="3048000" cy="228771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iraq_flag_map-copy1-924x905.png"/>
          <p:cNvPicPr>
            <a:picLocks noChangeAspect="1"/>
          </p:cNvPicPr>
          <p:nvPr/>
        </p:nvPicPr>
        <p:blipFill>
          <a:blip r:embed="rId4" cstate="print"/>
          <a:stretch>
            <a:fillRect/>
          </a:stretch>
        </p:blipFill>
        <p:spPr>
          <a:xfrm>
            <a:off x="5029200" y="4267200"/>
            <a:ext cx="2337193" cy="228913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37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24.5 The Price &amp; Flow of Oil:</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371600"/>
            <a:ext cx="9144000" cy="5078313"/>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The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_____________________</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(August 2, 1990-February 28, 1991), codenamed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Shield</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for operations leading to the buildup of troops &amp; defense of Saudi Arabia &amp;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Storm</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in its combat phase, was a war waged by coalition forces from ____ nations led by the U.S. against Iraq in response to Iraq's invasion of __________ by Saddam Hussein.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38</a:t>
            </a:fld>
            <a:endParaRPr lang="en-US"/>
          </a:p>
        </p:txBody>
      </p:sp>
      <p:sp>
        <p:nvSpPr>
          <p:cNvPr id="5" name="TextBox 4"/>
          <p:cNvSpPr txBox="1"/>
          <p:nvPr/>
        </p:nvSpPr>
        <p:spPr>
          <a:xfrm>
            <a:off x="1600200" y="1295400"/>
            <a:ext cx="4648200" cy="707886"/>
          </a:xfrm>
          <a:prstGeom prst="rect">
            <a:avLst/>
          </a:prstGeom>
          <a:noFill/>
        </p:spPr>
        <p:txBody>
          <a:bodyPr wrap="square" rtlCol="0">
            <a:spAutoFit/>
          </a:bodyPr>
          <a:lstStyle/>
          <a:p>
            <a:pPr algn="ctr"/>
            <a:r>
              <a:rPr lang="en-US" sz="4000" b="1" dirty="0" smtClean="0">
                <a:solidFill>
                  <a:schemeClr val="tx2">
                    <a:lumMod val="50000"/>
                  </a:schemeClr>
                </a:solidFill>
              </a:rPr>
              <a:t>PERSIAN GULF WAR</a:t>
            </a:r>
            <a:endParaRPr lang="en-US" sz="4000" b="1" dirty="0">
              <a:solidFill>
                <a:schemeClr val="tx2">
                  <a:lumMod val="50000"/>
                </a:schemeClr>
              </a:solidFill>
            </a:endParaRPr>
          </a:p>
        </p:txBody>
      </p:sp>
      <p:sp>
        <p:nvSpPr>
          <p:cNvPr id="6" name="TextBox 5"/>
          <p:cNvSpPr txBox="1"/>
          <p:nvPr/>
        </p:nvSpPr>
        <p:spPr>
          <a:xfrm>
            <a:off x="3962400" y="4572000"/>
            <a:ext cx="1905000" cy="707886"/>
          </a:xfrm>
          <a:prstGeom prst="rect">
            <a:avLst/>
          </a:prstGeom>
          <a:noFill/>
        </p:spPr>
        <p:txBody>
          <a:bodyPr wrap="square" rtlCol="0">
            <a:spAutoFit/>
          </a:bodyPr>
          <a:lstStyle/>
          <a:p>
            <a:pPr algn="ctr"/>
            <a:r>
              <a:rPr lang="en-US" sz="4000" b="1" dirty="0" smtClean="0">
                <a:solidFill>
                  <a:schemeClr val="tx2">
                    <a:lumMod val="50000"/>
                  </a:schemeClr>
                </a:solidFill>
              </a:rPr>
              <a:t>35</a:t>
            </a:r>
            <a:endParaRPr lang="en-US" sz="4000" b="1" dirty="0">
              <a:solidFill>
                <a:schemeClr val="tx2">
                  <a:lumMod val="50000"/>
                </a:schemeClr>
              </a:solidFill>
            </a:endParaRPr>
          </a:p>
        </p:txBody>
      </p:sp>
      <p:sp>
        <p:nvSpPr>
          <p:cNvPr id="7" name="TextBox 6"/>
          <p:cNvSpPr txBox="1"/>
          <p:nvPr/>
        </p:nvSpPr>
        <p:spPr>
          <a:xfrm>
            <a:off x="2667000" y="5715000"/>
            <a:ext cx="2057400" cy="707886"/>
          </a:xfrm>
          <a:prstGeom prst="rect">
            <a:avLst/>
          </a:prstGeom>
          <a:noFill/>
        </p:spPr>
        <p:txBody>
          <a:bodyPr wrap="square" rtlCol="0">
            <a:spAutoFit/>
          </a:bodyPr>
          <a:lstStyle/>
          <a:p>
            <a:pPr algn="ctr"/>
            <a:r>
              <a:rPr lang="en-US" sz="4000" b="1" dirty="0" smtClean="0">
                <a:solidFill>
                  <a:schemeClr val="tx2">
                    <a:lumMod val="50000"/>
                  </a:schemeClr>
                </a:solidFill>
              </a:rPr>
              <a:t>KUWAIT</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B9766-57FA-40B0-A999-CFCEDE868EC2}" type="slidenum">
              <a:rPr lang="en-US" smtClean="0"/>
              <a:pPr/>
              <a:t>39</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6096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seven states that belong to the United Arab Emirates (UAE)?</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209800"/>
            <a:ext cx="9144000" cy="1938992"/>
          </a:xfrm>
          <a:prstGeom prst="rect">
            <a:avLst/>
          </a:prstGeom>
          <a:noFill/>
        </p:spPr>
        <p:txBody>
          <a:bodyPr wrap="square" rtlCol="0">
            <a:spAutoFit/>
          </a:bodyPr>
          <a:lstStyle/>
          <a:p>
            <a:pPr algn="ctr"/>
            <a:r>
              <a:rPr lang="en-US" sz="4000" b="1" dirty="0" smtClean="0">
                <a:solidFill>
                  <a:schemeClr val="tx2">
                    <a:lumMod val="50000"/>
                  </a:schemeClr>
                </a:solidFill>
              </a:rPr>
              <a:t>AJMAN, ABU DHABI (capital), FUJAIRAH, RAS AL-KHAIMAH, SHARJAH, DUBAI &amp;  UMM AL-QUWAIN</a:t>
            </a:r>
            <a:endParaRPr lang="en-US" sz="4000" b="1" dirty="0">
              <a:solidFill>
                <a:schemeClr val="tx2">
                  <a:lumMod val="50000"/>
                </a:schemeClr>
              </a:solidFill>
            </a:endParaRPr>
          </a:p>
        </p:txBody>
      </p:sp>
      <p:sp>
        <p:nvSpPr>
          <p:cNvPr id="6" name="TextBox 5"/>
          <p:cNvSpPr txBox="1"/>
          <p:nvPr/>
        </p:nvSpPr>
        <p:spPr>
          <a:xfrm>
            <a:off x="0" y="4572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________ is a political unit that controls a particular territory.</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7" name="TextBox 6"/>
          <p:cNvSpPr txBox="1"/>
          <p:nvPr/>
        </p:nvSpPr>
        <p:spPr>
          <a:xfrm>
            <a:off x="1066800" y="4572000"/>
            <a:ext cx="2819400" cy="707886"/>
          </a:xfrm>
          <a:prstGeom prst="rect">
            <a:avLst/>
          </a:prstGeom>
          <a:noFill/>
        </p:spPr>
        <p:txBody>
          <a:bodyPr wrap="square" rtlCol="0">
            <a:spAutoFit/>
          </a:bodyPr>
          <a:lstStyle/>
          <a:p>
            <a:pPr algn="ctr"/>
            <a:r>
              <a:rPr lang="en-US" sz="4000" b="1" dirty="0" smtClean="0">
                <a:solidFill>
                  <a:schemeClr val="tx2">
                    <a:lumMod val="50000"/>
                  </a:schemeClr>
                </a:solidFill>
              </a:rPr>
              <a:t>STATE</a:t>
            </a:r>
            <a:endParaRPr lang="en-US" sz="4000" b="1" dirty="0">
              <a:solidFill>
                <a:schemeClr val="tx2">
                  <a:lumMod val="50000"/>
                </a:schemeClr>
              </a:solidFill>
            </a:endParaRPr>
          </a:p>
        </p:txBody>
      </p:sp>
      <p:sp>
        <p:nvSpPr>
          <p:cNvPr id="8" name="Slide Number Placeholder 7"/>
          <p:cNvSpPr>
            <a:spLocks noGrp="1"/>
          </p:cNvSpPr>
          <p:nvPr>
            <p:ph type="sldNum" sz="quarter" idx="12"/>
          </p:nvPr>
        </p:nvSpPr>
        <p:spPr/>
        <p:txBody>
          <a:bodyPr/>
          <a:lstStyle/>
          <a:p>
            <a:fld id="{0A1B9766-57FA-40B0-A999-CFCEDE868EC2}" type="slidenum">
              <a:rPr lang="en-US" smtClean="0"/>
              <a:pPr/>
              <a:t>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24.6 Beginning to Think Globally:</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2954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Eventually, the world will run out of oil, some countries are already meeting some of their needs with renewable resources such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4" name="Picture 3" descr="1106Graph.jpg"/>
          <p:cNvPicPr>
            <a:picLocks noChangeAspect="1"/>
          </p:cNvPicPr>
          <p:nvPr/>
        </p:nvPicPr>
        <p:blipFill>
          <a:blip r:embed="rId3" cstate="print"/>
          <a:stretch>
            <a:fillRect/>
          </a:stretch>
        </p:blipFill>
        <p:spPr>
          <a:xfrm>
            <a:off x="381000" y="4038600"/>
            <a:ext cx="4733925" cy="20669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fossil-fuel.jpg"/>
          <p:cNvPicPr>
            <a:picLocks noChangeAspect="1"/>
          </p:cNvPicPr>
          <p:nvPr/>
        </p:nvPicPr>
        <p:blipFill>
          <a:blip r:embed="rId4" cstate="print"/>
          <a:stretch>
            <a:fillRect/>
          </a:stretch>
        </p:blipFill>
        <p:spPr>
          <a:xfrm>
            <a:off x="5333999" y="4038600"/>
            <a:ext cx="3307079" cy="20574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40</a:t>
            </a:fld>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24.7 Global Connections:</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1026" name="Picture 2" descr="https://screenshotscdn.firefoxusercontent.com/images/cee932f4-9cc5-4dc0-8609-1d8d5f585409.png"/>
          <p:cNvPicPr>
            <a:picLocks noChangeAspect="1" noChangeArrowheads="1"/>
          </p:cNvPicPr>
          <p:nvPr/>
        </p:nvPicPr>
        <p:blipFill>
          <a:blip r:embed="rId3" cstate="print"/>
          <a:srcRect b="7692"/>
          <a:stretch>
            <a:fillRect/>
          </a:stretch>
        </p:blipFill>
        <p:spPr bwMode="auto">
          <a:xfrm>
            <a:off x="304800" y="3048000"/>
            <a:ext cx="3641436"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28" name="Picture 4" descr="https://screenshotscdn.firefoxusercontent.com/images/33bd5b92-a24f-405c-a1a8-3e0ff7d3f811.png"/>
          <p:cNvPicPr>
            <a:picLocks noChangeAspect="1" noChangeArrowheads="1"/>
          </p:cNvPicPr>
          <p:nvPr/>
        </p:nvPicPr>
        <p:blipFill>
          <a:blip r:embed="rId4" cstate="print"/>
          <a:srcRect/>
          <a:stretch>
            <a:fillRect/>
          </a:stretch>
        </p:blipFill>
        <p:spPr bwMode="auto">
          <a:xfrm>
            <a:off x="4190999" y="3048000"/>
            <a:ext cx="4738255"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12954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energy sources is the world using to meet most of the energy needs?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41</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renewable energy resources affect a region in the future?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3" name="Picture 2" descr="energy-clipart-renewable-resource-15.jpg"/>
          <p:cNvPicPr>
            <a:picLocks noChangeAspect="1"/>
          </p:cNvPicPr>
          <p:nvPr/>
        </p:nvPicPr>
        <p:blipFill>
          <a:blip r:embed="rId3" cstate="print"/>
          <a:srcRect b="6835"/>
          <a:stretch>
            <a:fillRect/>
          </a:stretch>
        </p:blipFill>
        <p:spPr>
          <a:xfrm>
            <a:off x="304800" y="1752601"/>
            <a:ext cx="3901205" cy="3886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wisnerfigure1_AEBA01C8D0A38.jpg"/>
          <p:cNvPicPr>
            <a:picLocks noChangeAspect="1"/>
          </p:cNvPicPr>
          <p:nvPr/>
        </p:nvPicPr>
        <p:blipFill>
          <a:blip r:embed="rId4" cstate="print"/>
          <a:stretch>
            <a:fillRect/>
          </a:stretch>
        </p:blipFill>
        <p:spPr>
          <a:xfrm>
            <a:off x="4572000" y="2590800"/>
            <a:ext cx="4153701" cy="23336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0A1B9766-57FA-40B0-A999-CFCEDE868EC2}" type="slidenum">
              <a:rPr lang="en-US" smtClean="0"/>
              <a:pPr/>
              <a:t>42</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43</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5</a:t>
            </a:fld>
            <a:endParaRPr lang="en-US"/>
          </a:p>
        </p:txBody>
      </p:sp>
      <p:sp>
        <p:nvSpPr>
          <p:cNvPr id="3" name="TextBox 2"/>
          <p:cNvSpPr txBox="1"/>
          <p:nvPr/>
        </p:nvSpPr>
        <p:spPr>
          <a:xfrm>
            <a:off x="3733800" y="228600"/>
            <a:ext cx="5410200" cy="2062103"/>
          </a:xfrm>
          <a:prstGeom prst="rect">
            <a:avLst/>
          </a:prstGeom>
          <a:noFill/>
        </p:spPr>
        <p:txBody>
          <a:bodyPr wrap="square" rtlCol="0">
            <a:spAutoFit/>
          </a:bodyPr>
          <a:lstStyle/>
          <a:p>
            <a:pPr algn="ctr"/>
            <a:r>
              <a:rPr lang="en-US" sz="3200" b="1" dirty="0" smtClean="0">
                <a:solidFill>
                  <a:schemeClr val="tx2">
                    <a:lumMod val="50000"/>
                  </a:schemeClr>
                </a:solidFill>
              </a:rPr>
              <a:t>DUBAI HAS THE TALLEST STRUCTURE IN THE WORLD BURJ KHALIFA (DUBAI TOWER) AT 2,722 FEET!</a:t>
            </a:r>
            <a:endParaRPr lang="en-US" sz="3200" b="1"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person who wanders from place to place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95600" y="1752600"/>
            <a:ext cx="3276600" cy="707886"/>
          </a:xfrm>
          <a:prstGeom prst="rect">
            <a:avLst/>
          </a:prstGeom>
          <a:noFill/>
        </p:spPr>
        <p:txBody>
          <a:bodyPr wrap="square" rtlCol="0">
            <a:spAutoFit/>
          </a:bodyPr>
          <a:lstStyle/>
          <a:p>
            <a:pPr algn="ctr"/>
            <a:r>
              <a:rPr lang="en-US" sz="4000" b="1" dirty="0" smtClean="0">
                <a:solidFill>
                  <a:schemeClr val="tx2">
                    <a:lumMod val="50000"/>
                  </a:schemeClr>
                </a:solidFill>
              </a:rPr>
              <a:t>NOMAD</a:t>
            </a:r>
            <a:endParaRPr lang="en-US" sz="4000" b="1" dirty="0">
              <a:solidFill>
                <a:schemeClr val="tx2">
                  <a:lumMod val="50000"/>
                </a:schemeClr>
              </a:solidFill>
            </a:endParaRPr>
          </a:p>
        </p:txBody>
      </p:sp>
      <p:sp>
        <p:nvSpPr>
          <p:cNvPr id="4" name="TextBox 3"/>
          <p:cNvSpPr txBox="1"/>
          <p:nvPr/>
        </p:nvSpPr>
        <p:spPr>
          <a:xfrm>
            <a:off x="0" y="4267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geographic region with too little rainfall to support much plant life is known as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5715000" y="5943600"/>
            <a:ext cx="3429000" cy="707886"/>
          </a:xfrm>
          <a:prstGeom prst="rect">
            <a:avLst/>
          </a:prstGeom>
          <a:noFill/>
        </p:spPr>
        <p:txBody>
          <a:bodyPr wrap="square" rtlCol="0">
            <a:spAutoFit/>
          </a:bodyPr>
          <a:lstStyle/>
          <a:p>
            <a:pPr algn="ctr"/>
            <a:r>
              <a:rPr lang="en-US" sz="4000" b="1" dirty="0" smtClean="0">
                <a:solidFill>
                  <a:schemeClr val="tx2">
                    <a:lumMod val="50000"/>
                  </a:schemeClr>
                </a:solidFill>
              </a:rPr>
              <a:t>DESERT</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a:xfrm>
            <a:off x="6553200" y="6172200"/>
            <a:ext cx="2133600" cy="365125"/>
          </a:xfrm>
        </p:spPr>
        <p:txBody>
          <a:bodyPr/>
          <a:lstStyle/>
          <a:p>
            <a:fld id="{0A1B9766-57FA-40B0-A999-CFCEDE868EC2}" type="slidenum">
              <a:rPr lang="en-US" smtClean="0"/>
              <a:pPr/>
              <a:t>6</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The largest desert in the Middle-East is what?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7</a:t>
            </a:fld>
            <a:endParaRPr lang="en-US"/>
          </a:p>
        </p:txBody>
      </p:sp>
      <p:sp>
        <p:nvSpPr>
          <p:cNvPr id="4" name="TextBox 3"/>
          <p:cNvSpPr txBox="1"/>
          <p:nvPr/>
        </p:nvSpPr>
        <p:spPr>
          <a:xfrm>
            <a:off x="2514600" y="2008257"/>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ARABIAN DESERT</a:t>
            </a:r>
            <a:endParaRPr lang="en-US" sz="4000" b="1" dirty="0">
              <a:solidFill>
                <a:schemeClr val="tx2">
                  <a:lumMod val="50000"/>
                </a:schemeClr>
              </a:solidFill>
            </a:endParaRPr>
          </a:p>
        </p:txBody>
      </p:sp>
    </p:spTree>
    <p:extLst>
      <p:ext uri="{BB962C8B-B14F-4D97-AF65-F5344CB8AC3E}">
        <p14:creationId xmlns:p14="http://schemas.microsoft.com/office/powerpoint/2010/main" val="39542793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is oil that has been discovered but remains unused in the ground?</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057400" y="1828800"/>
            <a:ext cx="5410200" cy="707886"/>
          </a:xfrm>
          <a:prstGeom prst="rect">
            <a:avLst/>
          </a:prstGeom>
          <a:noFill/>
        </p:spPr>
        <p:txBody>
          <a:bodyPr wrap="square" rtlCol="0">
            <a:spAutoFit/>
          </a:bodyPr>
          <a:lstStyle/>
          <a:p>
            <a:pPr algn="ctr"/>
            <a:r>
              <a:rPr lang="en-US" sz="4000" b="1" dirty="0" smtClean="0">
                <a:solidFill>
                  <a:schemeClr val="tx2">
                    <a:lumMod val="50000"/>
                  </a:schemeClr>
                </a:solidFill>
              </a:rPr>
              <a:t>OIL RESERVES</a:t>
            </a:r>
            <a:endParaRPr lang="en-US" sz="4000" b="1" dirty="0">
              <a:solidFill>
                <a:schemeClr val="tx2">
                  <a:lumMod val="50000"/>
                </a:schemeClr>
              </a:solidFill>
            </a:endParaRPr>
          </a:p>
        </p:txBody>
      </p:sp>
      <p:sp>
        <p:nvSpPr>
          <p:cNvPr id="4" name="TextBox 3"/>
          <p:cNvSpPr txBox="1"/>
          <p:nvPr/>
        </p:nvSpPr>
        <p:spPr>
          <a:xfrm>
            <a:off x="0" y="2895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An area defined by one or more natural or cultural characteristics that set it apart from other areas is a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2743200" y="5181600"/>
            <a:ext cx="3962400" cy="707886"/>
          </a:xfrm>
          <a:prstGeom prst="rect">
            <a:avLst/>
          </a:prstGeom>
          <a:noFill/>
        </p:spPr>
        <p:txBody>
          <a:bodyPr wrap="square" rtlCol="0">
            <a:spAutoFit/>
          </a:bodyPr>
          <a:lstStyle/>
          <a:p>
            <a:pPr algn="ctr"/>
            <a:r>
              <a:rPr lang="en-US" sz="4000" b="1" dirty="0" smtClean="0">
                <a:solidFill>
                  <a:schemeClr val="tx2">
                    <a:lumMod val="50000"/>
                  </a:schemeClr>
                </a:solidFill>
              </a:rPr>
              <a:t>REGION</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8</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______________ reserves have a 90% chance of oil being extracted while _____________ reserves belief oil is available, but extraction is uncertain.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9</a:t>
            </a:fld>
            <a:endParaRPr lang="en-US"/>
          </a:p>
        </p:txBody>
      </p:sp>
      <p:sp>
        <p:nvSpPr>
          <p:cNvPr id="4" name="TextBox 3"/>
          <p:cNvSpPr txBox="1"/>
          <p:nvPr/>
        </p:nvSpPr>
        <p:spPr>
          <a:xfrm>
            <a:off x="304800" y="76200"/>
            <a:ext cx="3810000" cy="707886"/>
          </a:xfrm>
          <a:prstGeom prst="rect">
            <a:avLst/>
          </a:prstGeom>
          <a:noFill/>
        </p:spPr>
        <p:txBody>
          <a:bodyPr wrap="square" rtlCol="0">
            <a:spAutoFit/>
          </a:bodyPr>
          <a:lstStyle/>
          <a:p>
            <a:pPr algn="ctr"/>
            <a:r>
              <a:rPr lang="en-US" sz="4000" b="1" dirty="0" smtClean="0">
                <a:solidFill>
                  <a:schemeClr val="tx2">
                    <a:lumMod val="50000"/>
                  </a:schemeClr>
                </a:solidFill>
              </a:rPr>
              <a:t>PROVEN</a:t>
            </a:r>
            <a:endParaRPr lang="en-US" sz="4000" b="1" dirty="0">
              <a:solidFill>
                <a:schemeClr val="tx2">
                  <a:lumMod val="50000"/>
                </a:schemeClr>
              </a:solidFill>
            </a:endParaRPr>
          </a:p>
        </p:txBody>
      </p:sp>
      <p:sp>
        <p:nvSpPr>
          <p:cNvPr id="5" name="TextBox 4"/>
          <p:cNvSpPr txBox="1"/>
          <p:nvPr/>
        </p:nvSpPr>
        <p:spPr>
          <a:xfrm>
            <a:off x="838200" y="1295400"/>
            <a:ext cx="2971800" cy="707886"/>
          </a:xfrm>
          <a:prstGeom prst="rect">
            <a:avLst/>
          </a:prstGeom>
          <a:noFill/>
        </p:spPr>
        <p:txBody>
          <a:bodyPr wrap="square" rtlCol="0">
            <a:spAutoFit/>
          </a:bodyPr>
          <a:lstStyle/>
          <a:p>
            <a:pPr algn="ctr"/>
            <a:r>
              <a:rPr lang="en-US" sz="4000" b="1" dirty="0" smtClean="0">
                <a:solidFill>
                  <a:schemeClr val="tx2">
                    <a:lumMod val="50000"/>
                  </a:schemeClr>
                </a:solidFill>
              </a:rPr>
              <a:t>UNPROVEN</a:t>
            </a:r>
            <a:endParaRPr lang="en-US" sz="4000" b="1" dirty="0">
              <a:solidFill>
                <a:schemeClr val="tx2">
                  <a:lumMod val="50000"/>
                </a:schemeClr>
              </a:solidFill>
            </a:endParaRPr>
          </a:p>
        </p:txBody>
      </p:sp>
      <p:pic>
        <p:nvPicPr>
          <p:cNvPr id="6" name="Picture 5" descr="2012 World proved crude Oil reserves.png"/>
          <p:cNvPicPr>
            <a:picLocks noChangeAspect="1"/>
          </p:cNvPicPr>
          <p:nvPr/>
        </p:nvPicPr>
        <p:blipFill>
          <a:blip r:embed="rId3" cstate="print"/>
          <a:srcRect b="12152"/>
          <a:stretch>
            <a:fillRect/>
          </a:stretch>
        </p:blipFill>
        <p:spPr>
          <a:xfrm>
            <a:off x="990600" y="2743200"/>
            <a:ext cx="7010400" cy="393234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flipH="1">
            <a:off x="3048000" y="4495800"/>
            <a:ext cx="3048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86400" y="4876800"/>
            <a:ext cx="3048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24100" y="5867400"/>
            <a:ext cx="419100"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1281</Words>
  <Application>Microsoft Office PowerPoint</Application>
  <PresentationFormat>On-screen Show (4:3)</PresentationFormat>
  <Paragraphs>190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Bell Work: Who controls the world’s oil supplies?   How much oil is left on Earth? When do experts believe it will run-out?  </vt:lpstr>
      <vt:lpstr>PowerPoint Presentation</vt:lpstr>
      <vt:lpstr>PowerPoint Presentation</vt:lpstr>
      <vt:lpstr>PowerPoint Presentation</vt:lpstr>
      <vt:lpstr>A person who wanders from place to place is a what?</vt:lpstr>
      <vt:lpstr>The largest desert in the Middle-East is what?</vt:lpstr>
      <vt:lpstr>What is oil that has been discovered but remains unused in the ground?</vt:lpstr>
      <vt:lpstr>______________ reserves have a 90% chance of oil being extracted while _____________ reserves belief oil is available, but extraction is uncertain.</vt:lpstr>
      <vt:lpstr>The Organization of the Petroleum Exporting Countries (OPEC) was founded in Baghdad, Iraq, in 1960 to help control the world’s oil supplies.  Current members are Algeria, Angola, Ecuador, Equatorial Guinea, Gabon, Iran, Iraq, Kuwait, Libya, Nigeria, Qatar, Saudi Arabia, United Arab Emirates (UAE) &amp; Venezuela (14 members).</vt:lpstr>
      <vt:lpstr>PowerPoint Presentation</vt:lpstr>
      <vt:lpstr>What is Fracking?  Fracking is the process of drilling down into the Earth before a high-pressure water mixture is directed at the rock to release the gas inside.  But why is it so controversial? </vt:lpstr>
      <vt:lpstr>PowerPoint Presentation</vt:lpstr>
      <vt:lpstr>24.2 The Geographic Setting:</vt:lpstr>
      <vt:lpstr>What are the Requirements of a Developed Country?</vt:lpstr>
      <vt:lpstr>What are the Requirements for a Developing Country?</vt:lpstr>
      <vt:lpstr>PowerPoint Presentation</vt:lpstr>
      <vt:lpstr>Examples of Non-Renewable Resources are called FOSSIL FUELS; what are the three of them?</vt:lpstr>
      <vt:lpstr>PowerPoint Presentation</vt:lpstr>
      <vt:lpstr>A group of people in a country who share a unique culture and identity is a what?</vt:lpstr>
      <vt:lpstr>24.3 The Geology &amp; Geography of Oil:</vt:lpstr>
      <vt:lpstr>PowerPoint Presentation</vt:lpstr>
      <vt:lpstr>PowerPoint Presentation</vt:lpstr>
      <vt:lpstr>What is the tectonic plate that the Middle-East is located in?    What tectonic plate is Michigan in?</vt:lpstr>
      <vt:lpstr>PowerPoint Presentation</vt:lpstr>
      <vt:lpstr>The cold &amp; outermost rock layer is called what?</vt:lpstr>
      <vt:lpstr>The way people or things are spread out over an area or a space; also the way resources, power, or goods are divided among people &amp; groups is referred to as what?</vt:lpstr>
      <vt:lpstr>PowerPoint Presentation</vt:lpstr>
      <vt:lpstr>24.4 Oil Wealth &amp; People’s Well-Being</vt:lpstr>
      <vt:lpstr>PowerPoint Presentation</vt:lpstr>
      <vt:lpstr>Total value of all the goods &amp; services produced in a country in a year is called what?   </vt:lpstr>
      <vt:lpstr>By or for each person a figure is calculated by dividing the total amount of something by the number of people in a place is known as what?</vt:lpstr>
      <vt:lpstr>PowerPoint Presentation</vt:lpstr>
      <vt:lpstr>Another tool to measure how well people are living is the United Nation’s Human Development Index (HDI); it looks at a country’s per capita GDP with other factors that reflect quality of life; such as life expectancy, education, health care &amp; the infant mortality rate.</vt:lpstr>
      <vt:lpstr>PowerPoint Presentation</vt:lpstr>
      <vt:lpstr>The number of infants (babies), out of every 1,000 babies born in a particular year who die before reaching age 1 is known as what?</vt:lpstr>
      <vt:lpstr>Iraq has the fifth-largest oil reserve in the world, but from 1979 to 2003, a dictator named _________________ controlled Iraq’s oil income &amp; spent most of Iraq’s money building an army, buying weapons &amp; fighting wars.</vt:lpstr>
      <vt:lpstr>24.5 The Price &amp; Flow of Oil:</vt:lpstr>
      <vt:lpstr>PowerPoint Presentation</vt:lpstr>
      <vt:lpstr>24.6 Beginning to Think Globally:</vt:lpstr>
      <vt:lpstr>24.7 Global Connections:</vt:lpstr>
      <vt:lpstr>How might having renewable energy resources affect a region in the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Oil in Southwest Asia: How “Black Gold” Has Shaped a Region</dc:title>
  <dc:creator>pc_user</dc:creator>
  <cp:lastModifiedBy>Windows User</cp:lastModifiedBy>
  <cp:revision>41</cp:revision>
  <dcterms:created xsi:type="dcterms:W3CDTF">2018-04-02T19:00:51Z</dcterms:created>
  <dcterms:modified xsi:type="dcterms:W3CDTF">2018-04-20T15:54:38Z</dcterms:modified>
</cp:coreProperties>
</file>