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24" Type="http://schemas.openxmlformats.org/officeDocument/2006/relationships/slide" Target="slides/slide20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a9e953ae8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a9e953ae8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a9e953ae8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a9e953ae8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a9e953ae8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a9e953ae8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a9e953ae8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a9e953ae8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a9e953ae8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a9e953ae8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a9e953ae8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a9e953ae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a9e953ae8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a9e953ae8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aac84098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aac84098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aac840987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aac840987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aac840987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aac840987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a9e953ae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a9e953a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aac840987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aac840987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a9e953ae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a9e953ae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a9e953ae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a9e953ae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a9e953ae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a9e953ae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a9e953ae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a9e953ae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4a9e953ae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4a9e953ae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a9e953ae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a9e953ae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4a9e953ae8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4a9e953ae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This a Title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and </a:t>
            </a:r>
            <a:r>
              <a:rPr lang="en"/>
              <a:t>Clarify</a:t>
            </a:r>
            <a:r>
              <a:rPr lang="en"/>
              <a:t> Ideas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type="title"/>
          </p:nvPr>
        </p:nvSpPr>
        <p:spPr>
          <a:xfrm>
            <a:off x="311700" y="445025"/>
            <a:ext cx="8520600" cy="24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0000"/>
                </a:solidFill>
              </a:rPr>
              <a:t>Paragraph</a:t>
            </a:r>
            <a:r>
              <a:rPr lang="en">
                <a:solidFill>
                  <a:srgbClr val="FF0000"/>
                </a:solidFill>
              </a:rPr>
              <a:t> # 9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0000"/>
                </a:solidFill>
              </a:rPr>
              <a:t> </a:t>
            </a:r>
            <a:r>
              <a:rPr lang="en">
                <a:solidFill>
                  <a:srgbClr val="FF0000"/>
                </a:solidFill>
              </a:rPr>
              <a:t>Why did Montesquieu believe we needed to have Separation of Powers?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type="title"/>
          </p:nvPr>
        </p:nvSpPr>
        <p:spPr>
          <a:xfrm>
            <a:off x="311700" y="445025"/>
            <a:ext cx="8520600" cy="207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Paragraph # 10 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Who is considered father of our constitution? What is the role of each branch in our </a:t>
            </a:r>
            <a:r>
              <a:rPr lang="en">
                <a:solidFill>
                  <a:srgbClr val="0000FF"/>
                </a:solidFill>
              </a:rPr>
              <a:t>government</a:t>
            </a:r>
            <a:r>
              <a:rPr lang="en">
                <a:solidFill>
                  <a:srgbClr val="0000FF"/>
                </a:solidFill>
              </a:rPr>
              <a:t>? 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type="title"/>
          </p:nvPr>
        </p:nvSpPr>
        <p:spPr>
          <a:xfrm>
            <a:off x="311700" y="445025"/>
            <a:ext cx="8520600" cy="194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Paragraph</a:t>
            </a:r>
            <a:r>
              <a:rPr lang="en">
                <a:solidFill>
                  <a:srgbClr val="FF00FF"/>
                </a:solidFill>
              </a:rPr>
              <a:t> # 11</a:t>
            </a:r>
            <a:endParaRPr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FF"/>
                </a:solidFill>
              </a:rPr>
              <a:t>What event shaped Hobbes’s ideas and what questions did he try to answer?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type="title"/>
          </p:nvPr>
        </p:nvSpPr>
        <p:spPr>
          <a:xfrm>
            <a:off x="311700" y="445025"/>
            <a:ext cx="8520600" cy="349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Paragraph</a:t>
            </a:r>
            <a:r>
              <a:rPr lang="en">
                <a:solidFill>
                  <a:srgbClr val="FF9900"/>
                </a:solidFill>
              </a:rPr>
              <a:t> # 12 </a:t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How did Hobbes see humans?</a:t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Define “state of nature”</a:t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99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List one disadvantage of living in </a:t>
            </a:r>
            <a:r>
              <a:rPr lang="en">
                <a:solidFill>
                  <a:srgbClr val="FF9900"/>
                </a:solidFill>
              </a:rPr>
              <a:t>the</a:t>
            </a:r>
            <a:r>
              <a:rPr lang="en">
                <a:solidFill>
                  <a:srgbClr val="FF9900"/>
                </a:solidFill>
              </a:rPr>
              <a:t> state of nature.</a:t>
            </a:r>
            <a:endParaRPr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title"/>
          </p:nvPr>
        </p:nvSpPr>
        <p:spPr>
          <a:xfrm>
            <a:off x="311700" y="445025"/>
            <a:ext cx="8520600" cy="266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9000"/>
                </a:solidFill>
              </a:rPr>
              <a:t>Paragraph # 13 According to Hobbes, what rights did people give </a:t>
            </a:r>
            <a:r>
              <a:rPr lang="en">
                <a:solidFill>
                  <a:srgbClr val="BF9000"/>
                </a:solidFill>
              </a:rPr>
              <a:t>up</a:t>
            </a:r>
            <a:r>
              <a:rPr lang="en">
                <a:solidFill>
                  <a:srgbClr val="BF9000"/>
                </a:solidFill>
              </a:rPr>
              <a:t> for protection?</a:t>
            </a:r>
            <a:endParaRPr>
              <a:solidFill>
                <a:srgbClr val="BF9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7"/>
          <p:cNvSpPr txBox="1"/>
          <p:nvPr>
            <p:ph idx="1" type="body"/>
          </p:nvPr>
        </p:nvSpPr>
        <p:spPr>
          <a:xfrm>
            <a:off x="311700" y="11281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FF"/>
                </a:solidFill>
              </a:rPr>
              <a:t>Paragraph # 14/15</a:t>
            </a:r>
            <a:endParaRPr b="1" sz="36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0000FF"/>
                </a:solidFill>
              </a:rPr>
              <a:t>Who do you </a:t>
            </a:r>
            <a:r>
              <a:rPr b="1" lang="en" sz="3600">
                <a:solidFill>
                  <a:srgbClr val="0000FF"/>
                </a:solidFill>
              </a:rPr>
              <a:t>think</a:t>
            </a:r>
            <a:r>
              <a:rPr b="1" lang="en" sz="3600">
                <a:solidFill>
                  <a:srgbClr val="0000FF"/>
                </a:solidFill>
              </a:rPr>
              <a:t> represents the “ </a:t>
            </a:r>
            <a:r>
              <a:rPr b="1" lang="en" sz="3600">
                <a:solidFill>
                  <a:srgbClr val="0000FF"/>
                </a:solidFill>
              </a:rPr>
              <a:t>leviathan</a:t>
            </a:r>
            <a:r>
              <a:rPr b="1" lang="en" sz="3600">
                <a:solidFill>
                  <a:srgbClr val="0000FF"/>
                </a:solidFill>
              </a:rPr>
              <a:t>” of Hobbes book? Explain</a:t>
            </a:r>
            <a:endParaRPr b="1" sz="36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980000"/>
                </a:solidFill>
              </a:rPr>
              <a:t>Paragraph #16 </a:t>
            </a:r>
            <a:endParaRPr b="1" sz="36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980000"/>
                </a:solidFill>
              </a:rPr>
              <a:t>Where was Locke born? who studied Locke’s writings?</a:t>
            </a:r>
            <a:endParaRPr b="1" sz="3600"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FF0000"/>
                </a:solidFill>
              </a:rPr>
              <a:t>Paragraph</a:t>
            </a:r>
            <a:r>
              <a:rPr b="1" lang="en" sz="3600">
                <a:solidFill>
                  <a:srgbClr val="FF0000"/>
                </a:solidFill>
              </a:rPr>
              <a:t> #17 What did Locke believe people had in common? </a:t>
            </a:r>
            <a:endParaRPr b="1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0000"/>
                </a:solidFill>
              </a:rPr>
              <a:t>Paragraph #18 </a:t>
            </a:r>
            <a:endParaRPr sz="48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0000"/>
                </a:solidFill>
              </a:rPr>
              <a:t>What were the set of natural rights Locke believed people were born with?</a:t>
            </a:r>
            <a:endParaRPr sz="36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3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1155CC"/>
                </a:solidFill>
              </a:rPr>
              <a:t>Paragraph</a:t>
            </a:r>
            <a:r>
              <a:rPr b="1" lang="en" sz="3600">
                <a:solidFill>
                  <a:srgbClr val="1155CC"/>
                </a:solidFill>
              </a:rPr>
              <a:t> 19 </a:t>
            </a:r>
            <a:endParaRPr b="1" sz="3600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1155CC"/>
                </a:solidFill>
              </a:rPr>
              <a:t>According to Locke what was the </a:t>
            </a:r>
            <a:r>
              <a:rPr b="1" lang="en" sz="3600">
                <a:solidFill>
                  <a:srgbClr val="1155CC"/>
                </a:solidFill>
              </a:rPr>
              <a:t>purpose</a:t>
            </a:r>
            <a:r>
              <a:rPr b="1" lang="en" sz="3600">
                <a:solidFill>
                  <a:srgbClr val="1155CC"/>
                </a:solidFill>
              </a:rPr>
              <a:t> of </a:t>
            </a:r>
            <a:r>
              <a:rPr b="1" lang="en" sz="3600">
                <a:solidFill>
                  <a:srgbClr val="1155CC"/>
                </a:solidFill>
              </a:rPr>
              <a:t>government</a:t>
            </a:r>
            <a:r>
              <a:rPr b="1" lang="en" sz="3600">
                <a:solidFill>
                  <a:srgbClr val="1155CC"/>
                </a:solidFill>
              </a:rPr>
              <a:t>?</a:t>
            </a:r>
            <a:endParaRPr b="1" sz="3600">
              <a:solidFill>
                <a:srgbClr val="1155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70575"/>
            <a:ext cx="8520600" cy="351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45F06"/>
                </a:solidFill>
              </a:rPr>
              <a:t>Paragraph #1 </a:t>
            </a:r>
            <a:endParaRPr>
              <a:solidFill>
                <a:srgbClr val="B45F0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B45F0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45F06"/>
                </a:solidFill>
              </a:rPr>
              <a:t>What did Rousseau </a:t>
            </a:r>
            <a:r>
              <a:rPr lang="en">
                <a:solidFill>
                  <a:srgbClr val="B45F06"/>
                </a:solidFill>
              </a:rPr>
              <a:t>believe was</a:t>
            </a:r>
            <a:r>
              <a:rPr lang="en">
                <a:solidFill>
                  <a:srgbClr val="B45F06"/>
                </a:solidFill>
              </a:rPr>
              <a:t> government’s purpose? </a:t>
            </a:r>
            <a:endParaRPr>
              <a:solidFill>
                <a:srgbClr val="B45F0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A61C00"/>
                </a:solidFill>
              </a:rPr>
              <a:t>Paragraph 20 </a:t>
            </a:r>
            <a:endParaRPr b="1" sz="3600">
              <a:solidFill>
                <a:srgbClr val="A61C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3600">
                <a:solidFill>
                  <a:srgbClr val="A61C00"/>
                </a:solidFill>
              </a:rPr>
              <a:t>What did Locke </a:t>
            </a:r>
            <a:r>
              <a:rPr b="1" lang="en" sz="3600">
                <a:solidFill>
                  <a:srgbClr val="A61C00"/>
                </a:solidFill>
              </a:rPr>
              <a:t>believe</a:t>
            </a:r>
            <a:r>
              <a:rPr b="1" lang="en" sz="3600">
                <a:solidFill>
                  <a:srgbClr val="A61C00"/>
                </a:solidFill>
              </a:rPr>
              <a:t> would ( and should) happen when a government did not protect people’s rights?</a:t>
            </a:r>
            <a:endParaRPr b="1" sz="360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274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Paragraph # 2 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According to Rousseau , how is natural freedom different from Social Freedom?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41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Paragraph # 3 </a:t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What was the title of Rousseau’s book which was written in 1762?</a:t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 </a:t>
            </a:r>
            <a:endParaRPr>
              <a:solidFill>
                <a:srgbClr val="4C113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C1130"/>
                </a:solidFill>
              </a:rPr>
              <a:t>What are the two things that need to happen in order for the authority of the </a:t>
            </a:r>
            <a:r>
              <a:rPr lang="en">
                <a:solidFill>
                  <a:srgbClr val="4C1130"/>
                </a:solidFill>
              </a:rPr>
              <a:t>government to be upheld?</a:t>
            </a:r>
            <a:r>
              <a:rPr lang="en">
                <a:solidFill>
                  <a:srgbClr val="4C1130"/>
                </a:solidFill>
              </a:rPr>
              <a:t> </a:t>
            </a:r>
            <a:endParaRPr>
              <a:solidFill>
                <a:srgbClr val="4C113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358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34F5C"/>
                </a:solidFill>
              </a:rPr>
              <a:t>Paragraph # 4</a:t>
            </a:r>
            <a:endParaRPr>
              <a:solidFill>
                <a:srgbClr val="134F5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34F5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34F5C"/>
                </a:solidFill>
              </a:rPr>
              <a:t>What are the two types of democracies mentioned and which does Rousseau agree with? </a:t>
            </a:r>
            <a:endParaRPr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311700" y="445025"/>
            <a:ext cx="8520600" cy="30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74E13"/>
                </a:solidFill>
              </a:rPr>
              <a:t>Paragraph # 5 </a:t>
            </a:r>
            <a:endParaRPr>
              <a:solidFill>
                <a:srgbClr val="274E1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74E13"/>
                </a:solidFill>
              </a:rPr>
              <a:t>Rousseau's</a:t>
            </a:r>
            <a:r>
              <a:rPr lang="en">
                <a:solidFill>
                  <a:srgbClr val="274E13"/>
                </a:solidFill>
              </a:rPr>
              <a:t> ideas inspired many. List some of the people who were </a:t>
            </a:r>
            <a:r>
              <a:rPr lang="en">
                <a:solidFill>
                  <a:srgbClr val="274E13"/>
                </a:solidFill>
              </a:rPr>
              <a:t>inspired</a:t>
            </a:r>
            <a:r>
              <a:rPr lang="en">
                <a:solidFill>
                  <a:srgbClr val="274E13"/>
                </a:solidFill>
              </a:rPr>
              <a:t> by his ideas . </a:t>
            </a:r>
            <a:endParaRPr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311700" y="445025"/>
            <a:ext cx="8520600" cy="28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Paragraph # 6</a:t>
            </a:r>
            <a:endParaRPr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 </a:t>
            </a:r>
            <a:r>
              <a:rPr lang="en">
                <a:solidFill>
                  <a:srgbClr val="FF0000"/>
                </a:solidFill>
              </a:rPr>
              <a:t>What did Montesquieu spend most of his time thinking about?  Who did his ideas inspire?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311700" y="445025"/>
            <a:ext cx="8520600" cy="292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Paragraph # 7 </a:t>
            </a:r>
            <a:endParaRPr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5"/>
                </a:solidFill>
              </a:rPr>
              <a:t>What did liberty mean to </a:t>
            </a:r>
            <a:r>
              <a:rPr lang="en">
                <a:solidFill>
                  <a:schemeClr val="accent5"/>
                </a:solidFill>
              </a:rPr>
              <a:t>Montesquieu</a:t>
            </a:r>
            <a:r>
              <a:rPr lang="en">
                <a:solidFill>
                  <a:schemeClr val="accent5"/>
                </a:solidFill>
              </a:rPr>
              <a:t>? What does liberty mean to you?</a:t>
            </a:r>
            <a:endParaRPr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type="title"/>
          </p:nvPr>
        </p:nvSpPr>
        <p:spPr>
          <a:xfrm>
            <a:off x="311700" y="445025"/>
            <a:ext cx="8520600" cy="250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Paragraph # 8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separation of power mean? How do we see it in our government?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